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7109" r:id="rId1"/>
    <p:sldMasterId id="2147517146" r:id="rId2"/>
  </p:sldMasterIdLst>
  <p:notesMasterIdLst>
    <p:notesMasterId r:id="rId3"/>
  </p:notesMasterIdLst>
  <p:sldIdLst>
    <p:sldId id="14825" r:id="rId4"/>
    <p:sldId id="14828" r:id="rId5"/>
    <p:sldId id="14831" r:id="rId6"/>
    <p:sldId id="14834" r:id="rId7"/>
    <p:sldId id="14837" r:id="rId8"/>
    <p:sldId id="14840" r:id="rId9"/>
    <p:sldId id="14843" r:id="rId10"/>
    <p:sldId id="14846" r:id="rId11"/>
    <p:sldId id="14849" r:id="rId12"/>
    <p:sldId id="14852" r:id="rId13"/>
    <p:sldId id="14855" r:id="rId14"/>
    <p:sldId id="14858" r:id="rId15"/>
    <p:sldId id="14861" r:id="rId16"/>
    <p:sldId id="14864" r:id="rId17"/>
    <p:sldId id="14867" r:id="rId18"/>
    <p:sldId id="14870" r:id="rId19"/>
    <p:sldId id="14873" r:id="rId20"/>
    <p:sldId id="14876" r:id="rId21"/>
    <p:sldId id="14879" r:id="rId22"/>
    <p:sldId id="14882" r:id="rId23"/>
    <p:sldId id="14885" r:id="rId24"/>
    <p:sldId id="14888" r:id="rId25"/>
    <p:sldId id="14891" r:id="rId26"/>
    <p:sldId id="14894" r:id="rId27"/>
    <p:sldId id="14897" r:id="rId28"/>
    <p:sldId id="14900" r:id="rId29"/>
    <p:sldId id="14903" r:id="rId30"/>
    <p:sldId id="14906" r:id="rId31"/>
    <p:sldId id="14909" r:id="rId32"/>
    <p:sldId id="14912" r:id="rId33"/>
    <p:sldId id="14915" r:id="rId34"/>
    <p:sldId id="14918" r:id="rId35"/>
    <p:sldId id="14921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7110" r:id="rId1"/>
    <p:sldLayoutId id="2147517111" r:id="rId2"/>
    <p:sldLayoutId id="2147517112" r:id="rId3"/>
    <p:sldLayoutId id="2147517113" r:id="rId4"/>
    <p:sldLayoutId id="2147517114" r:id="rId5"/>
    <p:sldLayoutId id="2147517115" r:id="rId6"/>
    <p:sldLayoutId id="2147517116" r:id="rId7"/>
    <p:sldLayoutId id="2147517117" r:id="rId8"/>
    <p:sldLayoutId id="2147517118" r:id="rId9"/>
    <p:sldLayoutId id="2147517119" r:id="rId10"/>
    <p:sldLayoutId id="214751712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7147" r:id="rId1"/>
    <p:sldLayoutId id="2147517148" r:id="rId2"/>
    <p:sldLayoutId id="2147517149" r:id="rId3"/>
    <p:sldLayoutId id="2147517150" r:id="rId4"/>
    <p:sldLayoutId id="2147517151" r:id="rId5"/>
    <p:sldLayoutId id="2147517152" r:id="rId6"/>
    <p:sldLayoutId id="2147517153" r:id="rId7"/>
    <p:sldLayoutId id="2147517154" r:id="rId8"/>
    <p:sldLayoutId id="2147517155" r:id="rId9"/>
    <p:sldLayoutId id="2147517156" r:id="rId10"/>
    <p:sldLayoutId id="214751715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tags" Target="../tags/tag79.xml"/><Relationship Id="rId20" Type="http://schemas.openxmlformats.org/officeDocument/2006/relationships/tags" Target="../tags/tag80.xml"/><Relationship Id="rId21" Type="http://schemas.openxmlformats.org/officeDocument/2006/relationships/tags" Target="../tags/tag8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tags" Target="../tags/tag111.xml"/><Relationship Id="rId28" Type="http://schemas.openxmlformats.org/officeDocument/2006/relationships/tags" Target="../tags/tag112.xml"/><Relationship Id="rId29" Type="http://schemas.openxmlformats.org/officeDocument/2006/relationships/tags" Target="../tags/tag113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tags" Target="../tags/tag386.xml"/><Relationship Id="rId14" Type="http://schemas.openxmlformats.org/officeDocument/2006/relationships/tags" Target="../tags/tag387.xml"/><Relationship Id="rId15" Type="http://schemas.openxmlformats.org/officeDocument/2006/relationships/tags" Target="../tags/tag388.xml"/><Relationship Id="rId16" Type="http://schemas.openxmlformats.org/officeDocument/2006/relationships/tags" Target="../tags/tag389.xml"/><Relationship Id="rId17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2024年小学教育的趋势和发展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16"/>
          <p:cNvSpPr/>
          <p:nvPr>
            <p:custDataLst>
              <p:tags r:id="rId3"/>
            </p:custDataLst>
          </p:nvPr>
        </p:nvSpPr>
        <p:spPr>
          <a:xfrm>
            <a:off x="6096000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68" name="矩形: 圆角 7"/>
          <p:cNvSpPr/>
          <p:nvPr>
            <p:custDataLst>
              <p:tags r:id="rId4"/>
            </p:custDataLst>
          </p:nvPr>
        </p:nvSpPr>
        <p:spPr>
          <a:xfrm>
            <a:off x="130117" y="4412511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矩形: 圆角 10"/>
          <p:cNvSpPr/>
          <p:nvPr>
            <p:custDataLst>
              <p:tags r:id="rId5"/>
            </p:custDataLst>
          </p:nvPr>
        </p:nvSpPr>
        <p:spPr>
          <a:xfrm>
            <a:off x="214593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矩形: 圆角 13"/>
          <p:cNvSpPr/>
          <p:nvPr>
            <p:custDataLst>
              <p:tags r:id="rId6"/>
            </p:custDataLst>
          </p:nvPr>
        </p:nvSpPr>
        <p:spPr>
          <a:xfrm>
            <a:off x="4121455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矩形: 圆角 16"/>
          <p:cNvSpPr/>
          <p:nvPr>
            <p:custDataLst>
              <p:tags r:id="rId7"/>
            </p:custDataLst>
          </p:nvPr>
        </p:nvSpPr>
        <p:spPr>
          <a:xfrm>
            <a:off x="8112793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6" name="矩形: 圆角 16"/>
          <p:cNvSpPr/>
          <p:nvPr>
            <p:custDataLst>
              <p:tags r:id="rId8"/>
            </p:custDataLst>
          </p:nvPr>
        </p:nvSpPr>
        <p:spPr>
          <a:xfrm>
            <a:off x="10135177" y="4429902"/>
            <a:ext cx="1847850" cy="1792372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cs typeface="微软雅黑" panose="020B0503020204020204" charset="-122"/>
            </a:endParaRPr>
          </a:p>
        </p:txBody>
      </p:sp>
      <p:sp>
        <p:nvSpPr>
          <p:cNvPr id="1048778" name="文本框 14"/>
          <p:cNvSpPr txBox="1"/>
          <p:nvPr>
            <p:custDataLst>
              <p:tags r:id="rId9"/>
            </p:custDataLst>
          </p:nvPr>
        </p:nvSpPr>
        <p:spPr>
          <a:xfrm flipH="1">
            <a:off x="16637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0" name="文本框 17"/>
          <p:cNvSpPr txBox="1"/>
          <p:nvPr>
            <p:custDataLst>
              <p:tags r:id="rId10"/>
            </p:custDataLst>
          </p:nvPr>
        </p:nvSpPr>
        <p:spPr>
          <a:xfrm>
            <a:off x="11493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4"/>
          <p:cNvSpPr txBox="1"/>
          <p:nvPr>
            <p:custDataLst>
              <p:tags r:id="rId11"/>
            </p:custDataLst>
          </p:nvPr>
        </p:nvSpPr>
        <p:spPr>
          <a:xfrm flipH="1">
            <a:off x="220726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7"/>
          <p:cNvSpPr txBox="1"/>
          <p:nvPr>
            <p:custDataLst>
              <p:tags r:id="rId12"/>
            </p:custDataLst>
          </p:nvPr>
        </p:nvSpPr>
        <p:spPr>
          <a:xfrm>
            <a:off x="215582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4"/>
          <p:cNvSpPr txBox="1"/>
          <p:nvPr>
            <p:custDataLst>
              <p:tags r:id="rId13"/>
            </p:custDataLst>
          </p:nvPr>
        </p:nvSpPr>
        <p:spPr>
          <a:xfrm flipH="1">
            <a:off x="418338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7"/>
          <p:cNvSpPr txBox="1"/>
          <p:nvPr>
            <p:custDataLst>
              <p:tags r:id="rId14"/>
            </p:custDataLst>
          </p:nvPr>
        </p:nvSpPr>
        <p:spPr>
          <a:xfrm>
            <a:off x="413194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 flipH="1">
            <a:off x="616204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7"/>
          <p:cNvSpPr txBox="1"/>
          <p:nvPr>
            <p:custDataLst>
              <p:tags r:id="rId16"/>
            </p:custDataLst>
          </p:nvPr>
        </p:nvSpPr>
        <p:spPr>
          <a:xfrm>
            <a:off x="6110605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29"/>
          <p:cNvSpPr txBox="1"/>
          <p:nvPr>
            <p:custDataLst>
              <p:tags r:id="rId17"/>
            </p:custDataLst>
          </p:nvPr>
        </p:nvSpPr>
        <p:spPr>
          <a:xfrm flipH="1">
            <a:off x="8176895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6" name="文本框 17"/>
          <p:cNvSpPr txBox="1"/>
          <p:nvPr>
            <p:custDataLst>
              <p:tags r:id="rId18"/>
            </p:custDataLst>
          </p:nvPr>
        </p:nvSpPr>
        <p:spPr>
          <a:xfrm>
            <a:off x="812546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8" name="文本框 31"/>
          <p:cNvSpPr txBox="1"/>
          <p:nvPr>
            <p:custDataLst>
              <p:tags r:id="rId19"/>
            </p:custDataLst>
          </p:nvPr>
        </p:nvSpPr>
        <p:spPr>
          <a:xfrm flipH="1">
            <a:off x="10163810" y="5147061"/>
            <a:ext cx="1827530" cy="1019935"/>
          </a:xfrm>
          <a:prstGeom prst="rect"/>
          <a:noFill/>
        </p:spPr>
        <p:txBody>
          <a:bodyPr vert="horz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添加标题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00" name="文本框 17"/>
          <p:cNvSpPr txBox="1"/>
          <p:nvPr>
            <p:custDataLst>
              <p:tags r:id="rId20"/>
            </p:custDataLst>
          </p:nvPr>
        </p:nvSpPr>
        <p:spPr>
          <a:xfrm>
            <a:off x="10135870" y="4670705"/>
            <a:ext cx="1826895" cy="492231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Six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小学教育的发展历程</a:t>
            </a:r>
            <a:endParaRPr altLang="en-US" dirty="0" lang="zh-CN"/>
          </a:p>
        </p:txBody>
      </p:sp>
      <p:sp>
        <p:nvSpPr>
          <p:cNvPr id="10488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小学教育的起源和早期发展</a:t>
            </a:r>
            <a:endParaRPr altLang="en-US" lang="zh-CN"/>
          </a:p>
        </p:txBody>
      </p:sp>
      <p:sp>
        <p:nvSpPr>
          <p:cNvPr id="1048852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4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6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8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60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62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64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66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68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70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2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4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76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78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80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82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84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86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888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起源：古代文明中的家庭教育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0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改革：20世纪的教育现代化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2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普及：工业革命后的公共教育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4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发展：中世纪欧洲的教会学校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小学教育的发展现状</a:t>
            </a:r>
            <a:endParaRPr altLang="en-US" lang="zh-CN"/>
          </a:p>
        </p:txBody>
      </p:sp>
      <p:sp>
        <p:nvSpPr>
          <p:cNvPr id="104893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小学教育师资力量不断增强，教师学历水平整体提高。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小学教育普及率逐年提高，入学率接近100%。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4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小学教育注重综合素质培养，课程设置更加多样化。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5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小学教育信息化、现代化建设加速，数字化校园比例逐年上升。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小学教育的重要性和意义</a:t>
            </a:r>
            <a:endParaRPr altLang="en-US" lang="zh-CN"/>
          </a:p>
        </p:txBody>
      </p:sp>
      <p:sp>
        <p:nvSpPr>
          <p:cNvPr id="104899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小学教育是基础教育的关键阶段，对于学生的身心发展和知识积累至关重要。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小学教育旨在培养学生的综合素质和创造力，为未来的学习和职业生涯奠定坚实基础。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小学教育对于学生的品德和行为习惯的养成也具有重要意义，有助于培养良好的社会公民。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小学教育的发展是国家和社会进步的重要标志，能够提高国民素质和综合国力。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小学教育的发展趋势</a:t>
            </a:r>
            <a:endParaRPr altLang="en-US" lang="zh-CN"/>
          </a:p>
        </p:txBody>
      </p:sp>
      <p:sp>
        <p:nvSpPr>
          <p:cNvPr id="1049054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个性化教育：根据学生的兴趣和特长进行个性化教学，提高学生的学习积极性和创造力。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科技融合：利用科技手段改进教学方式，如在线教育、虚拟现实等，提高教学效果。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社区参与：加强学校与社区的合作，利用社区资源丰富教学内容，提高学生的社会适应能力。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可持续发展教育：将可持续发展理念融入小学教育中，培养学生的环保意识和责任感。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小学教育的改革和创新</a:t>
            </a:r>
            <a:endParaRPr altLang="en-US" dirty="0" lang="zh-CN"/>
          </a:p>
        </p:txBody>
      </p:sp>
      <p:sp>
        <p:nvSpPr>
          <p:cNvPr id="10490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小学教育的改革背景和原因</a:t>
            </a:r>
            <a:endParaRPr altLang="en-US" lang="zh-CN"/>
          </a:p>
        </p:txBody>
      </p:sp>
      <p:sp>
        <p:nvSpPr>
          <p:cNvPr id="10491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6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8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教育体制的弊端：传统教育体制限制了学生的创造力和实践能力，改革是为了更好地适应社会发展的需要。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2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4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科技的发展：随着科技的发展，教育方式和内容需要不断更新，小学教育改革可以更好地利用科技手段提高教育质量。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38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人才培养的需求：社会对人才的需求发生了变化，小学教育改革可以更好地培养具有创新精神和实践能力的人才。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0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4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教育公平的追求：改革可以缩小城乡之间、不同经济水平地区之间的教育差距，提高教育公平。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小学教育的改革措施和实施情况</a:t>
            </a:r>
            <a:endParaRPr altLang="en-US" lang="zh-CN"/>
          </a:p>
        </p:txBody>
      </p:sp>
      <p:sp>
        <p:nvSpPr>
          <p:cNvPr id="10491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6491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4" name="矩形 65"/>
          <p:cNvSpPr/>
          <p:nvPr>
            <p:custDataLst>
              <p:tags r:id="rId2"/>
            </p:custDataLst>
          </p:nvPr>
        </p:nvSpPr>
        <p:spPr>
          <a:xfrm>
            <a:off x="15348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文本框 66"/>
          <p:cNvSpPr txBox="1"/>
          <p:nvPr>
            <p:custDataLst>
              <p:tags r:id="rId3"/>
            </p:custDataLst>
          </p:nvPr>
        </p:nvSpPr>
        <p:spPr>
          <a:xfrm>
            <a:off x="19169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数字化教育：利用信息技术手段提升教学质量和效果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8560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90" name="矩形 69"/>
          <p:cNvSpPr/>
          <p:nvPr>
            <p:custDataLst>
              <p:tags r:id="rId5"/>
            </p:custDataLst>
          </p:nvPr>
        </p:nvSpPr>
        <p:spPr>
          <a:xfrm>
            <a:off x="67410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70"/>
          <p:cNvSpPr txBox="1"/>
          <p:nvPr>
            <p:custDataLst>
              <p:tags r:id="rId6"/>
            </p:custDataLst>
          </p:nvPr>
        </p:nvSpPr>
        <p:spPr>
          <a:xfrm>
            <a:off x="71237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个性化教育：关注学生个性发展，因材施教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6491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6" name="文本框 74"/>
          <p:cNvSpPr txBox="1"/>
          <p:nvPr>
            <p:custDataLst>
              <p:tags r:id="rId8"/>
            </p:custDataLst>
          </p:nvPr>
        </p:nvSpPr>
        <p:spPr>
          <a:xfrm>
            <a:off x="19169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多元化教育：注重学生的综合素质和全面发展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8" name="矩形 73"/>
          <p:cNvSpPr/>
          <p:nvPr>
            <p:custDataLst>
              <p:tags r:id="rId9"/>
            </p:custDataLst>
          </p:nvPr>
        </p:nvSpPr>
        <p:spPr>
          <a:xfrm>
            <a:off x="15348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9144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2" name="矩形 84"/>
          <p:cNvSpPr/>
          <p:nvPr>
            <p:custDataLst>
              <p:tags r:id="rId11"/>
            </p:custDataLst>
          </p:nvPr>
        </p:nvSpPr>
        <p:spPr>
          <a:xfrm>
            <a:off x="68001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85"/>
          <p:cNvSpPr txBox="1"/>
          <p:nvPr>
            <p:custDataLst>
              <p:tags r:id="rId12"/>
            </p:custDataLst>
          </p:nvPr>
        </p:nvSpPr>
        <p:spPr>
          <a:xfrm>
            <a:off x="71822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家庭教育：加强家校合作，共同促进学生的成长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小学教育的创新模式和案例分析</a:t>
            </a:r>
            <a:endParaRPr altLang="en-US" lang="zh-CN"/>
          </a:p>
        </p:txBody>
      </p:sp>
      <p:sp>
        <p:nvSpPr>
          <p:cNvPr id="1049240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2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44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创新教学模式：例如项目式学习、翻转课堂等，旨在培养学生的创新思维和实践能力。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8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0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数字化教育：利用信息技术手段，如人工智能、虚拟现实等，提高教育教学的趣味性和实效性。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4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6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个性化教育：关注学生的个性化需求，提供定制化的教育服务，激发学生的潜能和创造力。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0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2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跨学科教育：打破传统学科界限，开展跨学科的教育教学，培养学生的综合素质和跨学科能力。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小学教育改革和创新的未来展望</a:t>
            </a:r>
            <a:endParaRPr altLang="en-US" lang="zh-CN"/>
          </a:p>
        </p:txBody>
      </p:sp>
      <p:sp>
        <p:nvSpPr>
          <p:cNvPr id="1049298" name="椭圆 262"/>
          <p:cNvSpPr/>
          <p:nvPr>
            <p:custDataLst>
              <p:tags r:id="rId1"/>
            </p:custDataLst>
          </p:nvPr>
        </p:nvSpPr>
        <p:spPr>
          <a:xfrm>
            <a:off x="3142192" y="3997067"/>
            <a:ext cx="6592959" cy="172486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0" name="椭圆 263"/>
          <p:cNvSpPr/>
          <p:nvPr>
            <p:custDataLst>
              <p:tags r:id="rId2"/>
            </p:custDataLst>
          </p:nvPr>
        </p:nvSpPr>
        <p:spPr>
          <a:xfrm>
            <a:off x="3905899" y="4069103"/>
            <a:ext cx="4998681" cy="148125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2" name="椭圆 264"/>
          <p:cNvSpPr/>
          <p:nvPr>
            <p:custDataLst>
              <p:tags r:id="rId3"/>
            </p:custDataLst>
          </p:nvPr>
        </p:nvSpPr>
        <p:spPr>
          <a:xfrm>
            <a:off x="4620996" y="4281114"/>
            <a:ext cx="3567682" cy="105720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4" name="椭圆 265"/>
          <p:cNvSpPr/>
          <p:nvPr>
            <p:custDataLst>
              <p:tags r:id="rId4"/>
            </p:custDataLst>
          </p:nvPr>
        </p:nvSpPr>
        <p:spPr>
          <a:xfrm>
            <a:off x="5225402" y="4460328"/>
            <a:ext cx="2358645" cy="698936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6" name="椭圆 266"/>
          <p:cNvSpPr/>
          <p:nvPr>
            <p:custDataLst>
              <p:tags r:id="rId5"/>
            </p:custDataLst>
          </p:nvPr>
        </p:nvSpPr>
        <p:spPr>
          <a:xfrm>
            <a:off x="5845036" y="4643641"/>
            <a:ext cx="1356704" cy="4020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550401" y="4576875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08" name="椭圆 268"/>
          <p:cNvSpPr/>
          <p:nvPr>
            <p:custDataLst>
              <p:tags r:id="rId7"/>
            </p:custDataLst>
          </p:nvPr>
        </p:nvSpPr>
        <p:spPr>
          <a:xfrm flipV="1">
            <a:off x="3468408" y="4409960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0" name="椭圆 269"/>
          <p:cNvSpPr/>
          <p:nvPr>
            <p:custDataLst>
              <p:tags r:id="rId8"/>
            </p:custDataLst>
          </p:nvPr>
        </p:nvSpPr>
        <p:spPr>
          <a:xfrm flipV="1">
            <a:off x="3505890" y="4448029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2" name="椭圆 270"/>
          <p:cNvSpPr/>
          <p:nvPr>
            <p:custDataLst>
              <p:tags r:id="rId9"/>
            </p:custDataLst>
          </p:nvPr>
        </p:nvSpPr>
        <p:spPr>
          <a:xfrm flipV="1">
            <a:off x="7956943" y="3680222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004382" y="3783299"/>
            <a:ext cx="0" cy="172486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4" name="椭圆 272"/>
          <p:cNvSpPr/>
          <p:nvPr>
            <p:custDataLst>
              <p:tags r:id="rId11"/>
            </p:custDataLst>
          </p:nvPr>
        </p:nvSpPr>
        <p:spPr>
          <a:xfrm flipV="1">
            <a:off x="4572386" y="3567774"/>
            <a:ext cx="347364" cy="34735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745157" y="3943771"/>
            <a:ext cx="0" cy="91141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368936" y="3663823"/>
            <a:ext cx="0" cy="75943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16" name="椭圆 275"/>
          <p:cNvSpPr/>
          <p:nvPr>
            <p:custDataLst>
              <p:tags r:id="rId14"/>
            </p:custDataLst>
          </p:nvPr>
        </p:nvSpPr>
        <p:spPr>
          <a:xfrm flipV="1">
            <a:off x="7286943" y="3496909"/>
            <a:ext cx="156711" cy="15670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8" name="椭圆 276"/>
          <p:cNvSpPr/>
          <p:nvPr>
            <p:custDataLst>
              <p:tags r:id="rId15"/>
            </p:custDataLst>
          </p:nvPr>
        </p:nvSpPr>
        <p:spPr>
          <a:xfrm flipV="1">
            <a:off x="7324425" y="3534977"/>
            <a:ext cx="81197" cy="8119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77"/>
          <p:cNvSpPr/>
          <p:nvPr>
            <p:custDataLst>
              <p:tags r:id="rId16"/>
            </p:custDataLst>
          </p:nvPr>
        </p:nvSpPr>
        <p:spPr>
          <a:xfrm flipV="1">
            <a:off x="4346905" y="4268229"/>
            <a:ext cx="94338" cy="9433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394344" y="4371306"/>
            <a:ext cx="0" cy="9973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2" name="椭圆 279"/>
          <p:cNvSpPr/>
          <p:nvPr>
            <p:custDataLst>
              <p:tags r:id="rId18"/>
            </p:custDataLst>
          </p:nvPr>
        </p:nvSpPr>
        <p:spPr>
          <a:xfrm flipV="1">
            <a:off x="8622259" y="4479655"/>
            <a:ext cx="236613" cy="23660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39392" y="4742032"/>
            <a:ext cx="0" cy="37001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4" name="椭圆 281"/>
          <p:cNvSpPr/>
          <p:nvPr>
            <p:custDataLst>
              <p:tags r:id="rId20"/>
            </p:custDataLst>
          </p:nvPr>
        </p:nvSpPr>
        <p:spPr>
          <a:xfrm flipV="1">
            <a:off x="5413986" y="4759017"/>
            <a:ext cx="293089" cy="29307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558060" y="5098702"/>
            <a:ext cx="0" cy="6474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6" name="图形 15"/>
          <p:cNvSpPr/>
          <p:nvPr>
            <p:custDataLst>
              <p:tags r:id="rId22"/>
            </p:custDataLst>
          </p:nvPr>
        </p:nvSpPr>
        <p:spPr>
          <a:xfrm>
            <a:off x="5474310" y="4821683"/>
            <a:ext cx="167589" cy="163298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28" name="图形 19"/>
          <p:cNvSpPr/>
          <p:nvPr>
            <p:custDataLst>
              <p:tags r:id="rId23"/>
            </p:custDataLst>
          </p:nvPr>
        </p:nvSpPr>
        <p:spPr>
          <a:xfrm>
            <a:off x="8683168" y="4545835"/>
            <a:ext cx="114774" cy="10335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0" name="图形 27"/>
          <p:cNvSpPr/>
          <p:nvPr>
            <p:custDataLst>
              <p:tags r:id="rId24"/>
            </p:custDataLst>
          </p:nvPr>
        </p:nvSpPr>
        <p:spPr>
          <a:xfrm>
            <a:off x="4664921" y="3679051"/>
            <a:ext cx="162308" cy="12483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2" name="任意多边形: 形状 286"/>
          <p:cNvSpPr/>
          <p:nvPr>
            <p:custDataLst>
              <p:tags r:id="rId25"/>
            </p:custDataLst>
          </p:nvPr>
        </p:nvSpPr>
        <p:spPr>
          <a:xfrm>
            <a:off x="5836836" y="3633369"/>
            <a:ext cx="1203637" cy="120364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34" name="正文"/>
          <p:cNvSpPr txBox="1"/>
          <p:nvPr>
            <p:custDataLst>
              <p:tags r:id="rId26"/>
            </p:custDataLst>
          </p:nvPr>
        </p:nvSpPr>
        <p:spPr>
          <a:xfrm>
            <a:off x="1524000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数字化教育：利用现代科技手段，提高教学质量和效率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正文"/>
          <p:cNvSpPr txBox="1"/>
          <p:nvPr>
            <p:custDataLst>
              <p:tags r:id="rId27"/>
            </p:custDataLst>
          </p:nvPr>
        </p:nvSpPr>
        <p:spPr>
          <a:xfrm>
            <a:off x="9419934" y="3698378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多元化教育：尊重学生的多元文化背景，培养学生的跨文化交流能力和全球视野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正文"/>
          <p:cNvSpPr txBox="1"/>
          <p:nvPr>
            <p:custDataLst>
              <p:tags r:id="rId28"/>
            </p:custDataLst>
          </p:nvPr>
        </p:nvSpPr>
        <p:spPr>
          <a:xfrm>
            <a:off x="730861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社区化教育：加强学校与社区的合作，整合资源，共同推进小学教育的改革和发展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正文"/>
          <p:cNvSpPr txBox="1"/>
          <p:nvPr>
            <p:custDataLst>
              <p:tags r:id="rId29"/>
            </p:custDataLst>
          </p:nvPr>
        </p:nvSpPr>
        <p:spPr>
          <a:xfrm>
            <a:off x="3635322" y="1795552"/>
            <a:ext cx="1933930" cy="72485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个性化教育：关注学生个性发展，因材施教，培养学生的创新能力和综合素质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小学教育的挑战和机遇</a:t>
            </a:r>
            <a:endParaRPr altLang="en-US" dirty="0" lang="zh-CN"/>
          </a:p>
        </p:txBody>
      </p:sp>
      <p:sp>
        <p:nvSpPr>
          <p:cNvPr id="10493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小学教育面临的挑战和问题</a:t>
            </a:r>
            <a:endParaRPr altLang="en-US" lang="zh-CN"/>
          </a:p>
        </p:txBody>
      </p:sp>
      <p:sp>
        <p:nvSpPr>
          <p:cNvPr id="1049404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08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6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小学教师队伍素质参差不齐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2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家庭教育缺失或不当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4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数字化教育带来的挑战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6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教育资源不均衡问题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小学教育发展的机遇和优势</a:t>
            </a:r>
            <a:endParaRPr altLang="en-US" lang="zh-CN"/>
          </a:p>
        </p:txBody>
      </p:sp>
      <p:sp>
        <p:nvSpPr>
          <p:cNvPr id="1049462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66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0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74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8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教育创新：随着科技的不断进步和应用，小学教育也在不断创新和变革，为小学教育的发展提供了新的机遇和优势。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480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fontScale="94167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教师素质：随着教师队伍的不断壮大和专业化程度的提高，小学教育的质量和水平也在不断提升，为小学教育的发展提供了人才保障。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82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政策支持：政府对小学教育的重视和支持力度不断加大，为小学教育的发展提供了有力保障。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484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社会需求：随着社会经济的发展和人口结构的改变，小学教育的需求也在不断增长，为小学教育的发展提供了广阔的市场。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小学教育应对挑战的策略和措施</a:t>
            </a:r>
            <a:endParaRPr altLang="en-US" lang="zh-CN"/>
          </a:p>
        </p:txBody>
      </p:sp>
      <p:sp>
        <p:nvSpPr>
          <p:cNvPr id="1049520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提升教师素质：加强教师培训和职业发展，提高教师的专业能力和教学水平。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创新教学方式：采用多样化的教学方法和手段，激发学生的学习兴趣和积极性。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强化家庭教育：加强家长与学校的合作，提高家长的教育意识和参与度。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增加教育资源：加大教育投入，提高教育设施和资源的质量和数量。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小学教育发展的前景和未来展望</a:t>
            </a:r>
            <a:endParaRPr altLang="en-US" lang="zh-CN"/>
          </a:p>
        </p:txBody>
      </p:sp>
      <p:sp>
        <p:nvSpPr>
          <p:cNvPr id="1049562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挑战：应对科技发展、社会变化和个性化需求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机遇：政策支持、教育创新和国际合作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前景：提高教育质量、促进公平和培养创新人才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未来展望：数字化、智能化和个性化教育的发展趋势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小学教育的课程设置和教学方法</a:t>
            </a:r>
            <a:endParaRPr altLang="en-US" dirty="0" lang="zh-CN"/>
          </a:p>
        </p:txBody>
      </p:sp>
      <p:sp>
        <p:nvSpPr>
          <p:cNvPr id="10496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小学教育的课程设置和特点</a:t>
            </a:r>
            <a:endParaRPr altLang="en-US" lang="zh-CN"/>
          </a:p>
        </p:txBody>
      </p:sp>
      <p:sp>
        <p:nvSpPr>
          <p:cNvPr id="1049632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4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36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课程设置：注重多元化和个性化，包括基础学科、艺术、体育等各类课程，旨在全面发展学生的综合素质。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0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2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教学方法：采用启发式、探究式、合作学习等多种教学方法，注重培养学生的创新精神和实践能力。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6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8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课程特点：强调跨学科学习和项目式学习，注重培养学生的自主学习和合作学习能力。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52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54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课程评价：采用多元评价方式，包括过程评价和结果评价，旨在全面客观地反映学生的学习情况和进步。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小学教育的教学方法和技术</a:t>
            </a:r>
            <a:endParaRPr altLang="en-US" lang="zh-CN"/>
          </a:p>
        </p:txBody>
      </p:sp>
      <p:sp>
        <p:nvSpPr>
          <p:cNvPr id="1049690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4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8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2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混合式教学：线上与线下的有机结合，提高教学效果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8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个性化教学：关注学生的个性化需求，促进学生的全面发展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0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教学方法：项目式学习、合作学习、探究学习等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2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技术应用：在线教育平台、虚拟现实、人工智能等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小学教育的课程评价和教学评估</a:t>
            </a:r>
            <a:endParaRPr altLang="en-US" lang="zh-CN"/>
          </a:p>
        </p:txBody>
      </p:sp>
      <p:sp>
        <p:nvSpPr>
          <p:cNvPr id="1049748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评价和评估的目的是为了提高小学教育的质量和水平，促进学生的全面发展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课程评价：应关注学生的全面发展，注重培养学生的创新精神和实践能力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教学评估：应关注教师的教学效果和学生的学习成果，采取多种方式进行评估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4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6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8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评价和评估的结果应作为改进课程设置和教学方法的重要依据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小学教育的课程和教学方法的创新趋势</a:t>
            </a:r>
            <a:endParaRPr altLang="en-US" lang="zh-CN"/>
          </a:p>
        </p:txBody>
      </p:sp>
      <p:sp>
        <p:nvSpPr>
          <p:cNvPr id="1049814" name="正文"/>
          <p:cNvSpPr txBox="1"/>
          <p:nvPr>
            <p:custDataLst>
              <p:tags r:id="rId1"/>
            </p:custDataLst>
          </p:nvPr>
        </p:nvSpPr>
        <p:spPr>
          <a:xfrm>
            <a:off x="27260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课程设置多元化：注重跨学科整合，增加实践性和创新性课程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正文"/>
          <p:cNvSpPr txBox="1"/>
          <p:nvPr>
            <p:custDataLst>
              <p:tags r:id="rId2"/>
            </p:custDataLst>
          </p:nvPr>
        </p:nvSpPr>
        <p:spPr>
          <a:xfrm>
            <a:off x="27260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教学方法个性化：因材施教，利用信息技术手段实现个性化教学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正文"/>
          <p:cNvSpPr txBox="1"/>
          <p:nvPr>
            <p:custDataLst>
              <p:tags r:id="rId3"/>
            </p:custDataLst>
          </p:nvPr>
        </p:nvSpPr>
        <p:spPr>
          <a:xfrm>
            <a:off x="27260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合作学习与探究学习：鼓励学生自主探究，培养团队协作和问题解决能力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正文"/>
          <p:cNvSpPr txBox="1"/>
          <p:nvPr>
            <p:custDataLst>
              <p:tags r:id="rId4"/>
            </p:custDataLst>
          </p:nvPr>
        </p:nvSpPr>
        <p:spPr>
          <a:xfrm>
            <a:off x="27260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培养创新精神和实践能力：注重培养学生的创新思维和实践能力，加强与现实生活的联系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小学教育的教师队伍和学生培养</a:t>
            </a:r>
            <a:endParaRPr altLang="en-US" dirty="0" lang="zh-CN"/>
          </a:p>
        </p:txBody>
      </p:sp>
      <p:sp>
        <p:nvSpPr>
          <p:cNvPr id="10498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小学教育的教师队伍建设和培养</a:t>
            </a:r>
            <a:endParaRPr altLang="en-US" lang="zh-CN"/>
          </a:p>
        </p:txBody>
      </p:sp>
      <p:sp>
        <p:nvSpPr>
          <p:cNvPr id="1049884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8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2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6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强化师德师风建设：加强教师职业道德教育，树立爱岗敬业、关爱学生的良好风气。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2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创新教师培养模式：探索多元化的教师培养路径，加强与师范院校、教育科研机构的合作与交流。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4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提升教师专业素养：加强教师培训和研修，提高教师的教育教学能力。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6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优化教师队伍结构：吸引更多优秀人才从事小学教育工作，提高教师整体素质。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小学教育的学生特点和培养方式</a:t>
            </a:r>
            <a:endParaRPr altLang="en-US" lang="zh-CN"/>
          </a:p>
        </p:txBody>
      </p:sp>
      <p:sp>
        <p:nvSpPr>
          <p:cNvPr id="1049942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学生特点：个性鲜明，好奇心强，创造力丰富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48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培养方式：注重全面发展，注重实践能力和创新精神的培养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54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课程设置：多元化、个性化，注重培养学生的综合素质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60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2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家校合作：加强与家长的沟通与合作，共同关注学生的成长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小学教育的德育教育和综合素质培养</a:t>
            </a:r>
            <a:endParaRPr altLang="en-US" lang="zh-CN"/>
          </a:p>
        </p:txBody>
      </p:sp>
      <p:sp>
        <p:nvSpPr>
          <p:cNvPr id="1050000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4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德育教育在小学教育中的重要性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德育教育的实施方式：课程、活动、实践等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德育教育对小学生品德发展的影响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综合素质培养的内涵和目标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小学教育的教师和学生互动模式和创新实践</a:t>
            </a:r>
            <a:endParaRPr altLang="en-US" lang="zh-CN"/>
          </a:p>
        </p:txBody>
      </p:sp>
      <p:sp>
        <p:nvSpPr>
          <p:cNvPr id="1050058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0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62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互动模式：利用数字化工具和平台，增强师生之间的互动和参与度，如在线讨论、实时反馈等。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66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68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创新实践：鼓励教师开展创新教育实践，如项目式学习、合作学习等，培养学生的创新思维和实践能力。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2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74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教师队伍：提高教师专业素养和教育教学能力，加强教师培训和交流，提升教师职业成就感。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8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0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学生培养：注重学生个性化发展，关注学生心理健康和情感需求，培养学生的综合素质和社会责任感。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小学教育的国际比较和借鉴</a:t>
            </a:r>
            <a:endParaRPr altLang="en-US" dirty="0" lang="zh-CN"/>
          </a:p>
        </p:txBody>
      </p:sp>
      <p:sp>
        <p:nvSpPr>
          <p:cNvPr id="10501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国际上小学教育的发展情况和特点</a:t>
            </a:r>
            <a:endParaRPr altLang="en-US" lang="zh-CN"/>
          </a:p>
        </p:txBody>
      </p:sp>
      <p:sp>
        <p:nvSpPr>
          <p:cNvPr id="1050144" name="圆角矩形 3"/>
          <p:cNvSpPr/>
          <p:nvPr>
            <p:custDataLst>
              <p:tags r:id="rId1"/>
            </p:custDataLst>
          </p:nvPr>
        </p:nvSpPr>
        <p:spPr>
          <a:xfrm rot="16200000">
            <a:off x="6005283" y="-2843234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圆角矩形 4"/>
          <p:cNvSpPr/>
          <p:nvPr>
            <p:custDataLst>
              <p:tags r:id="rId2"/>
            </p:custDataLst>
          </p:nvPr>
        </p:nvSpPr>
        <p:spPr>
          <a:xfrm rot="16200000">
            <a:off x="1156654" y="2005395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48" name="圆角矩形 5"/>
          <p:cNvSpPr/>
          <p:nvPr>
            <p:custDataLst>
              <p:tags r:id="rId3"/>
            </p:custDataLst>
          </p:nvPr>
        </p:nvSpPr>
        <p:spPr>
          <a:xfrm rot="16200000">
            <a:off x="6006425" y="-1702346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圆角矩形 6"/>
          <p:cNvSpPr/>
          <p:nvPr>
            <p:custDataLst>
              <p:tags r:id="rId4"/>
            </p:custDataLst>
          </p:nvPr>
        </p:nvSpPr>
        <p:spPr>
          <a:xfrm rot="16200000">
            <a:off x="1157796" y="3146854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2" name="圆角矩形 9"/>
          <p:cNvSpPr/>
          <p:nvPr>
            <p:custDataLst>
              <p:tags r:id="rId5"/>
            </p:custDataLst>
          </p:nvPr>
        </p:nvSpPr>
        <p:spPr>
          <a:xfrm rot="16200000">
            <a:off x="6005283" y="-583168"/>
            <a:ext cx="865964" cy="98277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圆角矩形 10"/>
          <p:cNvSpPr/>
          <p:nvPr>
            <p:custDataLst>
              <p:tags r:id="rId6"/>
            </p:custDataLst>
          </p:nvPr>
        </p:nvSpPr>
        <p:spPr>
          <a:xfrm rot="16200000">
            <a:off x="1156654" y="4265461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56" name="圆角矩形 11"/>
          <p:cNvSpPr/>
          <p:nvPr>
            <p:custDataLst>
              <p:tags r:id="rId7"/>
            </p:custDataLst>
          </p:nvPr>
        </p:nvSpPr>
        <p:spPr>
          <a:xfrm rot="16200000">
            <a:off x="6006425" y="557148"/>
            <a:ext cx="865964" cy="9828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圆角矩形 12"/>
          <p:cNvSpPr/>
          <p:nvPr>
            <p:custDataLst>
              <p:tags r:id="rId8"/>
            </p:custDataLst>
          </p:nvPr>
        </p:nvSpPr>
        <p:spPr>
          <a:xfrm rot="16200000">
            <a:off x="1157796" y="5406348"/>
            <a:ext cx="864538" cy="12971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0" name="文本框 7"/>
          <p:cNvSpPr txBox="1"/>
          <p:nvPr>
            <p:custDataLst>
              <p:tags r:id="rId9"/>
            </p:custDataLst>
          </p:nvPr>
        </p:nvSpPr>
        <p:spPr>
          <a:xfrm>
            <a:off x="1937050" y="3897543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德国：强调严谨性和学术性，注重培养学生的独立思考和研究能力。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62" name="文本框 8"/>
          <p:cNvSpPr txBox="1"/>
          <p:nvPr>
            <p:custDataLst>
              <p:tags r:id="rId10"/>
            </p:custDataLst>
          </p:nvPr>
        </p:nvSpPr>
        <p:spPr>
          <a:xfrm>
            <a:off x="1937050" y="5039002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日本：注重培养学生的道德素质和实践能力，提倡“全人教育”。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64" name="文本框 13"/>
          <p:cNvSpPr txBox="1"/>
          <p:nvPr>
            <p:custDataLst>
              <p:tags r:id="rId11"/>
            </p:custDataLst>
          </p:nvPr>
        </p:nvSpPr>
        <p:spPr>
          <a:xfrm>
            <a:off x="1937050" y="1637477"/>
            <a:ext cx="9415127" cy="865964"/>
          </a:xfrm>
          <a:prstGeom prst="rect"/>
        </p:spPr>
        <p:txBody>
          <a:bodyPr anchor="ctr" anchorCtr="0" bIns="46800" lIns="90000" rIns="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美国：重视创新教育和个性化发展，强调批判性思维和解决问题的能力。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66" name="文本框 14"/>
          <p:cNvSpPr txBox="1"/>
          <p:nvPr>
            <p:custDataLst>
              <p:tags r:id="rId12"/>
            </p:custDataLst>
          </p:nvPr>
        </p:nvSpPr>
        <p:spPr>
          <a:xfrm>
            <a:off x="1937050" y="2780079"/>
            <a:ext cx="9415127" cy="865251"/>
          </a:xfrm>
          <a:prstGeom prst="rect"/>
        </p:spPr>
        <p:txBody>
          <a:bodyPr anchor="ctr" anchorCtr="0" bIns="46800" lIns="90000" rIns="90000" rtlCol="0" tIns="46800" vert="horz" wrap="square">
            <a:normAutofit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英国：注重培养学生的综合素质和技能，提倡跨学科学习和团队合作。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国际上小学教育的成功经验和案例分析</a:t>
            </a:r>
            <a:endParaRPr altLang="en-US" lang="zh-CN"/>
          </a:p>
        </p:txBody>
      </p:sp>
      <p:sp>
        <p:nvSpPr>
          <p:cNvPr id="1050202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04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06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芬兰小学教育：以高质量的教育水平闻名，强调学生个性化发展和创新思维的培养。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0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2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加拿大小学教育：注重学生综合素质的培养，通过项目式学习等方式提高学生的实践能力和团队协作能力。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16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18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新加坡小学教育：以严谨的教育体系和卓越的教育质量闻名，注重学生的基础知识和创新思维的培养。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22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24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美国小学教育：注重学生的个性化发展和综合素质的培养，通过丰富的课程和活动提高学生的创造力和创新能力。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国际上小学教育的比较和借鉴价值</a:t>
            </a:r>
            <a:endParaRPr altLang="en-US" lang="zh-CN"/>
          </a:p>
        </p:txBody>
      </p:sp>
      <p:sp>
        <p:nvSpPr>
          <p:cNvPr id="1050260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不同国家小学教育的特点和优势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各国小学教育的发展现状和趋势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6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8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国际上小学教育的成功案例和经验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国际比较和借鉴对小学教育发展的意义和价值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国际上小学教育的发展趋势和未来展望</a:t>
            </a:r>
            <a:endParaRPr altLang="en-US" lang="zh-CN"/>
          </a:p>
        </p:txBody>
      </p:sp>
      <p:sp>
        <p:nvSpPr>
          <p:cNvPr id="1050326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0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全球范围内对小学教育的重视程度不断提高，政府投入持续增加。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6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数字化教育成为主流，在线学习资源丰富多样。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个性化教育成为关注重点，注重培养学生的兴趣和特长。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6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教育公平性得到更大关注，努力缩小城乡、贫富之间的教育差距。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8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6*l_h_i*1_6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1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1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1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2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2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2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3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3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3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4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4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4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5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5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5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a*1_6_2"/>
  <p:tag name="KSO_WM_TEMPLATE_CATEGORY" val="custom"/>
  <p:tag name="KSO_WM_TEMPLATE_INDEX" val="20230995"/>
  <p:tag name="KSO_WM_UNIT_LAYERLEVEL" val="1_1_1"/>
  <p:tag name="KSO_WM_TAG_VERSION" val="1.0"/>
  <p:tag name="KSO_WM_UNIT_TYPE" val="l_h_a"/>
  <p:tag name="KSO_WM_UNIT_INDEX" val="1_6_2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PRESET_TEXT" val="添加标题"/>
  <p:tag name="KSO_WM_UNIT_VALUE" val="1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5_6*l_h_i*1_6_1"/>
  <p:tag name="KSO_WM_TEMPLATE_CATEGORY" val="custom"/>
  <p:tag name="KSO_WM_TEMPLATE_INDEX" val="20230995"/>
  <p:tag name="KSO_WM_UNIT_LAYERLEVEL" val="1_1_1"/>
  <p:tag name="KSO_WM_TAG_VERSION" val="1.0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SLIDE_ID" val="custom20230995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4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1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8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49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404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2024-01-03T14:30:29Z</dcterms:created>
  <dcterms:modified xsi:type="dcterms:W3CDTF">2024-01-03T14:30:29Z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81c45bc844fd4a969df1ce4890d19199_21</vt:lpwstr>
  </property>
</Properties>
</file>