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80" r:id="rId1"/>
    <p:sldMasterId id="2147485617" r:id="rId2"/>
  </p:sldMasterIdLst>
  <p:notesMasterIdLst>
    <p:notesMasterId r:id="rId3"/>
  </p:notesMasterIdLst>
  <p:sldIdLst>
    <p:sldId id="1142" r:id="rId4"/>
    <p:sldId id="1146" r:id="rId5"/>
    <p:sldId id="1150" r:id="rId6"/>
    <p:sldId id="1153" r:id="rId7"/>
    <p:sldId id="1156" r:id="rId8"/>
    <p:sldId id="1159" r:id="rId9"/>
    <p:sldId id="1162" r:id="rId10"/>
    <p:sldId id="1165" r:id="rId11"/>
    <p:sldId id="1168" r:id="rId12"/>
    <p:sldId id="1171" r:id="rId13"/>
    <p:sldId id="1174" r:id="rId14"/>
    <p:sldId id="1177" r:id="rId15"/>
    <p:sldId id="1180" r:id="rId16"/>
    <p:sldId id="1183" r:id="rId17"/>
    <p:sldId id="1186" r:id="rId18"/>
    <p:sldId id="1189" r:id="rId19"/>
    <p:sldId id="1192" r:id="rId20"/>
    <p:sldId id="1195" r:id="rId21"/>
    <p:sldId id="1198" r:id="rId22"/>
    <p:sldId id="1201" r:id="rId23"/>
    <p:sldId id="1204" r:id="rId24"/>
    <p:sldId id="1207" r:id="rId25"/>
    <p:sldId id="1210" r:id="rId26"/>
    <p:sldId id="1213" r:id="rId27"/>
    <p:sldId id="1216" r:id="rId28"/>
    <p:sldId id="1219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81" r:id="rId1"/>
    <p:sldLayoutId id="2147485582" r:id="rId2"/>
    <p:sldLayoutId id="2147485583" r:id="rId3"/>
    <p:sldLayoutId id="2147485584" r:id="rId4"/>
    <p:sldLayoutId id="2147485585" r:id="rId5"/>
    <p:sldLayoutId id="2147485586" r:id="rId6"/>
    <p:sldLayoutId id="2147485587" r:id="rId7"/>
    <p:sldLayoutId id="2147485588" r:id="rId8"/>
    <p:sldLayoutId id="2147485589" r:id="rId9"/>
    <p:sldLayoutId id="2147485590" r:id="rId10"/>
    <p:sldLayoutId id="21474855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618" r:id="rId1"/>
    <p:sldLayoutId id="2147485619" r:id="rId2"/>
    <p:sldLayoutId id="2147485620" r:id="rId3"/>
    <p:sldLayoutId id="2147485621" r:id="rId4"/>
    <p:sldLayoutId id="2147485622" r:id="rId5"/>
    <p:sldLayoutId id="2147485623" r:id="rId6"/>
    <p:sldLayoutId id="2147485624" r:id="rId7"/>
    <p:sldLayoutId id="2147485625" r:id="rId8"/>
    <p:sldLayoutId id="2147485626" r:id="rId9"/>
    <p:sldLayoutId id="2147485627" r:id="rId10"/>
    <p:sldLayoutId id="214748562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slideLayout" Target="../slideLayouts/slideLayout14.xml"/><Relationship Id="rId1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tags" Target="../tags/tag151.xml"/><Relationship Id="rId22" Type="http://schemas.openxmlformats.org/officeDocument/2006/relationships/tags" Target="../tags/tag152.xml"/><Relationship Id="rId23" Type="http://schemas.openxmlformats.org/officeDocument/2006/relationships/tags" Target="../tags/tag153.xml"/><Relationship Id="rId24" Type="http://schemas.openxmlformats.org/officeDocument/2006/relationships/tags" Target="../tags/tag154.xml"/><Relationship Id="rId25" Type="http://schemas.openxmlformats.org/officeDocument/2006/relationships/tags" Target="../tags/tag155.xml"/><Relationship Id="rId26" Type="http://schemas.openxmlformats.org/officeDocument/2006/relationships/tags" Target="../tags/tag156.xml"/><Relationship Id="rId27" Type="http://schemas.openxmlformats.org/officeDocument/2006/relationships/tags" Target="../tags/tag157.xml"/><Relationship Id="rId28" Type="http://schemas.openxmlformats.org/officeDocument/2006/relationships/tags" Target="../tags/tag158.xml"/><Relationship Id="rId29" Type="http://schemas.openxmlformats.org/officeDocument/2006/relationships/tags" Target="../tags/tag159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tags" Target="../tags/tag215.xml"/><Relationship Id="rId18" Type="http://schemas.openxmlformats.org/officeDocument/2006/relationships/tags" Target="../tags/tag216.xml"/><Relationship Id="rId19" Type="http://schemas.openxmlformats.org/officeDocument/2006/relationships/tags" Target="../tags/tag217.xml"/><Relationship Id="rId20" Type="http://schemas.openxmlformats.org/officeDocument/2006/relationships/tags" Target="../tags/tag21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tags" Target="../tags/tag294.xml"/><Relationship Id="rId22" Type="http://schemas.openxmlformats.org/officeDocument/2006/relationships/tags" Target="../tags/tag295.xml"/><Relationship Id="rId23" Type="http://schemas.openxmlformats.org/officeDocument/2006/relationships/tags" Target="../tags/tag296.xml"/><Relationship Id="rId24" Type="http://schemas.openxmlformats.org/officeDocument/2006/relationships/tags" Target="../tags/tag297.xml"/><Relationship Id="rId25" Type="http://schemas.openxmlformats.org/officeDocument/2006/relationships/tags" Target="../tags/tag298.xml"/><Relationship Id="rId26" Type="http://schemas.openxmlformats.org/officeDocument/2006/relationships/tags" Target="../tags/tag299.xml"/><Relationship Id="rId27" Type="http://schemas.openxmlformats.org/officeDocument/2006/relationships/tags" Target="../tags/tag300.xml"/><Relationship Id="rId28" Type="http://schemas.openxmlformats.org/officeDocument/2006/relationships/tags" Target="../tags/tag301.xml"/><Relationship Id="rId29" Type="http://schemas.openxmlformats.org/officeDocument/2006/relationships/tags" Target="../tags/tag302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tags" Target="../tags/tag318.xml"/><Relationship Id="rId14" Type="http://schemas.openxmlformats.org/officeDocument/2006/relationships/tags" Target="../tags/tag319.xml"/><Relationship Id="rId15" Type="http://schemas.openxmlformats.org/officeDocument/2006/relationships/tags" Target="../tags/tag320.xml"/><Relationship Id="rId16" Type="http://schemas.openxmlformats.org/officeDocument/2006/relationships/tags" Target="../tags/tag321.xml"/><Relationship Id="rId17" Type="http://schemas.openxmlformats.org/officeDocument/2006/relationships/tags" Target="../tags/tag322.xml"/><Relationship Id="rId18" Type="http://schemas.openxmlformats.org/officeDocument/2006/relationships/tags" Target="../tags/tag323.xml"/><Relationship Id="rId19" Type="http://schemas.openxmlformats.org/officeDocument/2006/relationships/tags" Target="../tags/tag324.xml"/><Relationship Id="rId20" Type="http://schemas.openxmlformats.org/officeDocument/2006/relationships/tags" Target="../tags/tag325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tags" Target="../tags/tag346.xml"/><Relationship Id="rId14" Type="http://schemas.openxmlformats.org/officeDocument/2006/relationships/tags" Target="../tags/tag347.xml"/><Relationship Id="rId15" Type="http://schemas.openxmlformats.org/officeDocument/2006/relationships/tags" Target="../tags/tag348.xml"/><Relationship Id="rId16" Type="http://schemas.openxmlformats.org/officeDocument/2006/relationships/tags" Target="../tags/tag349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0000"/>
          </a:bodyPr>
          <a:p>
            <a:r>
              <a:rPr altLang="en-US" dirty="0" lang="zh-CN"/>
              <a:t>百货零售行业：2024年百货零售业务模式创新策略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百货零售行业现状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2024年百货零售业务模式创新策略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创新策略实施的关键要素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321649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3216494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案例分析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6854453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6854452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未来展望</a:t>
            </a:r>
            <a:endParaRPr altLang="en-US" b="1" dirty="0" sz="22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26"/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4468557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974045" y="3317924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8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095999" y="4882753"/>
            <a:ext cx="0" cy="1332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百货零售行业现状</a:t>
            </a:r>
            <a:endParaRPr altLang="en-US" dirty="0" lang="zh-CN"/>
          </a:p>
        </p:txBody>
      </p:sp>
      <p:sp>
        <p:nvSpPr>
          <p:cNvPr id="1048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行业发展概况</a:t>
            </a:r>
            <a:endParaRPr altLang="en-US" lang="zh-CN"/>
          </a:p>
        </p:txBody>
      </p:sp>
      <p:sp>
        <p:nvSpPr>
          <p:cNvPr id="10488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市场规模：百货零售行业市场规模持续增长，但增速放缓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消费趋势：个性化、品质化、体验化成为主流趋势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技术应用：数字化、智能化技术加速应用，提升运营效率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竞争格局：竞争激烈，市场集中度逐渐提高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89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百货零售行业概述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消费者需求变化</a:t>
            </a:r>
            <a:endParaRPr altLang="en-US" lang="zh-CN"/>
          </a:p>
        </p:txBody>
      </p:sp>
      <p:sp>
        <p:nvSpPr>
          <p:cNvPr id="10490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消费者对个性化、定制化商品的需求增加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消费者对环保、可持续性等方面的关注和要求增加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消费者对线上购物的接受度和依赖度上升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消费者对购物体验和服务的要求提高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</a:t>
            </a:r>
            <a:endParaRPr altLang="en-US" lang="zh-CN"/>
          </a:p>
        </p:txBody>
      </p:sp>
      <p:sp>
        <p:nvSpPr>
          <p:cNvPr id="104910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1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电商冲击：线上购物的便利性和价格优势对传统百货零售造成巨大压力。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消费习惯改变：消费者越来越注重个性化、体验式消费，对传统百货零售提出更高要求。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竞争激烈：百货零售行业内部竞争激烈，同质化现象严重，难以形成差异化竞争优势。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成本压力：租金、人力等成本不断上涨，压缩了百货零售企业的利润空间。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2024年百货零售业务模式创新策略</a:t>
            </a:r>
            <a:endParaRPr altLang="en-US" dirty="0" lang="zh-CN"/>
          </a:p>
        </p:txBody>
      </p:sp>
      <p:sp>
        <p:nvSpPr>
          <p:cNvPr id="1049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</a:t>
            </a:r>
            <a:endParaRPr altLang="en-US" lang="zh-CN"/>
          </a:p>
        </p:txBody>
      </p:sp>
      <p:sp>
        <p:nvSpPr>
          <p:cNvPr id="10492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线上平台提供便捷购物体验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线下实体店提供优质服务和体验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线上线下数据共享，提升运营效率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打造全渠道零售，满足消费者多元化需求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体验式消费</a:t>
            </a:r>
            <a:endParaRPr altLang="en-US" lang="zh-CN"/>
          </a:p>
        </p:txBody>
      </p:sp>
      <p:sp>
        <p:nvSpPr>
          <p:cNvPr id="10492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定义：通过提供实际体验来吸引顾客，增加顾客的参与感和满意度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创新点：将传统零售与体验式消费相结合，创造独特的购物体验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实施方式：利用科技手段，如虚拟现实、增强现实等，提供沉浸式购物体验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优势：增强顾客忠诚度，提高品牌形象，增加销售额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个性化定制</a:t>
            </a:r>
            <a:endParaRPr altLang="en-US" lang="zh-CN"/>
          </a:p>
        </p:txBody>
      </p:sp>
      <p:sp>
        <p:nvSpPr>
          <p:cNvPr id="10493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定义：根据消费者需求，为其提供定制化的商品或服务。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实施方式：利用大数据、人工智能等技术，分析消费者行为和喜好，提供定制化的商品或服务。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未来发展：随着消费者对个性化需求的增加，个性化定制将成为百货零售行业的重要业务模式。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优势：满足消费者个性化需求，提高品牌忠诚度。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社交电商</a:t>
            </a:r>
            <a:endParaRPr altLang="en-US" lang="zh-CN"/>
          </a:p>
        </p:txBody>
      </p:sp>
      <p:sp>
        <p:nvSpPr>
          <p:cNvPr id="1049390" name="Rectangle 6"/>
          <p:cNvSpPr/>
          <p:nvPr>
            <p:custDataLst>
              <p:tags r:id="rId1"/>
            </p:custDataLst>
          </p:nvPr>
        </p:nvSpPr>
        <p:spPr>
          <a:xfrm>
            <a:off x="1032008" y="1776851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92" name="Rectangle 6"/>
          <p:cNvSpPr/>
          <p:nvPr>
            <p:custDataLst>
              <p:tags r:id="rId2"/>
            </p:custDataLst>
          </p:nvPr>
        </p:nvSpPr>
        <p:spPr>
          <a:xfrm>
            <a:off x="1032008" y="2865344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94" name="Rectangle 6"/>
          <p:cNvSpPr/>
          <p:nvPr>
            <p:custDataLst>
              <p:tags r:id="rId3"/>
            </p:custDataLst>
          </p:nvPr>
        </p:nvSpPr>
        <p:spPr>
          <a:xfrm>
            <a:off x="1032008" y="3954447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96" name="Rectangle 6"/>
          <p:cNvSpPr/>
          <p:nvPr>
            <p:custDataLst>
              <p:tags r:id="rId4"/>
            </p:custDataLst>
          </p:nvPr>
        </p:nvSpPr>
        <p:spPr>
          <a:xfrm>
            <a:off x="1032008" y="5042940"/>
            <a:ext cx="10322061" cy="722435"/>
          </a:xfrm>
          <a:custGeom>
            <a:avLst/>
            <a:gdLst>
              <a:gd name="connsiteX0" fmla="*/ 36000 w 10969200"/>
              <a:gd name="connsiteY0" fmla="*/ 0 h 752711"/>
              <a:gd name="connsiteX1" fmla="*/ 10933200 w 10969200"/>
              <a:gd name="connsiteY1" fmla="*/ 0 h 752711"/>
              <a:gd name="connsiteX2" fmla="*/ 10969200 w 10969200"/>
              <a:gd name="connsiteY2" fmla="*/ 36000 h 752711"/>
              <a:gd name="connsiteX3" fmla="*/ 10969200 w 10969200"/>
              <a:gd name="connsiteY3" fmla="*/ 716711 h 752711"/>
              <a:gd name="connsiteX4" fmla="*/ 10933200 w 10969200"/>
              <a:gd name="connsiteY4" fmla="*/ 752711 h 752711"/>
              <a:gd name="connsiteX5" fmla="*/ 36000 w 10969200"/>
              <a:gd name="connsiteY5" fmla="*/ 752711 h 752711"/>
              <a:gd name="connsiteX6" fmla="*/ 0 w 10969200"/>
              <a:gd name="connsiteY6" fmla="*/ 716711 h 752711"/>
              <a:gd name="connsiteX7" fmla="*/ 0 w 10969200"/>
              <a:gd name="connsiteY7" fmla="*/ 36000 h 752711"/>
              <a:gd name="connsiteX8" fmla="*/ 36000 w 10969200"/>
              <a:gd name="connsiteY8" fmla="*/ 0 h 75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9200" h="752711">
                <a:moveTo>
                  <a:pt x="36000" y="0"/>
                </a:moveTo>
                <a:lnTo>
                  <a:pt x="10933200" y="0"/>
                </a:lnTo>
                <a:cubicBezTo>
                  <a:pt x="10953073" y="0"/>
                  <a:pt x="10969200" y="16128"/>
                  <a:pt x="10969200" y="36000"/>
                </a:cubicBezTo>
                <a:lnTo>
                  <a:pt x="10969200" y="716711"/>
                </a:lnTo>
                <a:cubicBezTo>
                  <a:pt x="10969200" y="736583"/>
                  <a:pt x="10953073" y="752711"/>
                  <a:pt x="10933200" y="752711"/>
                </a:cubicBezTo>
                <a:lnTo>
                  <a:pt x="36000" y="752711"/>
                </a:lnTo>
                <a:cubicBezTo>
                  <a:pt x="16128" y="752711"/>
                  <a:pt x="0" y="736583"/>
                  <a:pt x="0" y="716711"/>
                </a:cubicBezTo>
                <a:lnTo>
                  <a:pt x="0" y="36000"/>
                </a:lnTo>
                <a:cubicBezTo>
                  <a:pt x="0" y="16128"/>
                  <a:pt x="16128" y="0"/>
                  <a:pt x="36000" y="0"/>
                </a:cubicBezTo>
              </a:path>
            </a:pathLst>
          </a:cu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398" name="矩形: 圆角 26"/>
          <p:cNvSpPr/>
          <p:nvPr>
            <p:custDataLst>
              <p:tags r:id="rId5"/>
            </p:custDataLst>
          </p:nvPr>
        </p:nvSpPr>
        <p:spPr>
          <a:xfrm>
            <a:off x="838200" y="2862907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00" name="矩形: 圆角 27"/>
          <p:cNvSpPr/>
          <p:nvPr>
            <p:custDataLst>
              <p:tags r:id="rId6"/>
            </p:custDataLst>
          </p:nvPr>
        </p:nvSpPr>
        <p:spPr>
          <a:xfrm>
            <a:off x="838200" y="177441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02" name="矩形: 圆角 28"/>
          <p:cNvSpPr/>
          <p:nvPr>
            <p:custDataLst>
              <p:tags r:id="rId7"/>
            </p:custDataLst>
          </p:nvPr>
        </p:nvSpPr>
        <p:spPr>
          <a:xfrm>
            <a:off x="838200" y="5039893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7000">
                <a:schemeClr val="accent4"/>
              </a:gs>
              <a:gs pos="100000">
                <a:schemeClr val="accent4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4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cs typeface="+mn-ea"/>
            </a:endParaRPr>
          </a:p>
        </p:txBody>
      </p:sp>
      <p:sp>
        <p:nvSpPr>
          <p:cNvPr id="1049404" name="矩形: 圆角 29"/>
          <p:cNvSpPr/>
          <p:nvPr>
            <p:custDataLst>
              <p:tags r:id="rId8"/>
            </p:custDataLst>
          </p:nvPr>
        </p:nvSpPr>
        <p:spPr>
          <a:xfrm>
            <a:off x="838200" y="3951400"/>
            <a:ext cx="1885867" cy="728199"/>
          </a:xfrm>
          <a:prstGeom prst="roundRect">
            <a:avLst>
              <a:gd name="adj" fmla="val 8570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7000">
                <a:schemeClr val="accent1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algn="tr" blurRad="203200" dir="2160000" dist="76200" rotWithShape="0">
              <a:schemeClr val="accent1">
                <a:alpha val="8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lang="zh-CN">
              <a:solidFill>
                <a:schemeClr val="dk1"/>
              </a:solidFill>
              <a:cs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9"/>
            </p:custDataLst>
          </p:nvPr>
        </p:nvSpPr>
        <p:spPr>
          <a:xfrm>
            <a:off x="2932909" y="178111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定义：社交电商是一种基于社交媒体平台开展的电子商务模式，通过社交互动、用户分享等方式实现商品销售和品牌推广。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08" name="标题"/>
          <p:cNvSpPr txBox="1"/>
          <p:nvPr>
            <p:custDataLst>
              <p:tags r:id="rId10"/>
            </p:custDataLst>
          </p:nvPr>
        </p:nvSpPr>
        <p:spPr>
          <a:xfrm>
            <a:off x="937542" y="178111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0" name="正文"/>
          <p:cNvSpPr txBox="1"/>
          <p:nvPr>
            <p:custDataLst>
              <p:tags r:id="rId11"/>
            </p:custDataLst>
          </p:nvPr>
        </p:nvSpPr>
        <p:spPr>
          <a:xfrm>
            <a:off x="2932909" y="2869611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优势：社交电商具有较低的获客成本、用户粘性高、传播速度快等优势，能够通过社交网络实现精准营销和个性化推荐。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12" name="标题"/>
          <p:cNvSpPr txBox="1"/>
          <p:nvPr>
            <p:custDataLst>
              <p:tags r:id="rId12"/>
            </p:custDataLst>
          </p:nvPr>
        </p:nvSpPr>
        <p:spPr>
          <a:xfrm>
            <a:off x="937542" y="2869611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4" name="正文"/>
          <p:cNvSpPr txBox="1"/>
          <p:nvPr>
            <p:custDataLst>
              <p:tags r:id="rId13"/>
            </p:custDataLst>
          </p:nvPr>
        </p:nvSpPr>
        <p:spPr>
          <a:xfrm>
            <a:off x="2932909" y="3958104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创新策略：百货零售企业可以通过社交电商模式，借助社交媒体平台开展线上销售、品牌推广等活动，提高品牌知名度和用户黏性，同时优化用户体验，提升用户满意度。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16" name="标题"/>
          <p:cNvSpPr txBox="1"/>
          <p:nvPr>
            <p:custDataLst>
              <p:tags r:id="rId14"/>
            </p:custDataLst>
          </p:nvPr>
        </p:nvSpPr>
        <p:spPr>
          <a:xfrm>
            <a:off x="937542" y="3958104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418" name="正文"/>
          <p:cNvSpPr txBox="1"/>
          <p:nvPr>
            <p:custDataLst>
              <p:tags r:id="rId15"/>
            </p:custDataLst>
          </p:nvPr>
        </p:nvSpPr>
        <p:spPr>
          <a:xfrm>
            <a:off x="2932909" y="5046597"/>
            <a:ext cx="8284352" cy="714672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实施建议：百货零售企业可以与社交媒体平台合作，建立官方账号，发布商品信息和优惠活动，同时鼓励用户分享购物体验和商品评价，提高品牌口碑和用户信任度。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0" name="标题"/>
          <p:cNvSpPr txBox="1"/>
          <p:nvPr>
            <p:custDataLst>
              <p:tags r:id="rId16"/>
            </p:custDataLst>
          </p:nvPr>
        </p:nvSpPr>
        <p:spPr>
          <a:xfrm>
            <a:off x="937542" y="5046597"/>
            <a:ext cx="1687865" cy="714671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创新策略实施的关键要素</a:t>
            </a:r>
            <a:endParaRPr altLang="en-US" dirty="0" lang="zh-CN"/>
          </a:p>
        </p:txBody>
      </p:sp>
      <p:sp>
        <p:nvSpPr>
          <p:cNvPr id="10494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技术支持</a:t>
            </a:r>
            <a:endParaRPr altLang="en-US" lang="zh-CN"/>
          </a:p>
        </p:txBody>
      </p:sp>
      <p:sp>
        <p:nvSpPr>
          <p:cNvPr id="104949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云计算：提供数据存储和分析能力，支持业务决策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人工智能：提升客户体验，提高运营效率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物联网：实现商品与供应链的智能管理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大数据分析：挖掘消费者需求，优化商品结构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供应链管理</a:t>
            </a:r>
            <a:endParaRPr altLang="en-US" lang="zh-CN"/>
          </a:p>
        </p:txBody>
      </p:sp>
      <p:sp>
        <p:nvSpPr>
          <p:cNvPr id="10495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优化供应商选择和合作关系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实现库存管理和销售预测的精准对接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强化供应链的透明度和可追溯性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建立高效的物流配送体系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</a:t>
            </a:r>
            <a:endParaRPr altLang="en-US" lang="zh-CN"/>
          </a:p>
        </p:txBody>
      </p:sp>
      <p:sp>
        <p:nvSpPr>
          <p:cNvPr id="10496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品牌定位：明确品牌的核心价值和目标客群，塑造独特的品牌形象。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品牌传播：通过多渠道的营销手段，提高品牌知名度和美誉度。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品牌体验：提供优质的购物体验，增强消费者对品牌的忠诚度。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品牌合作：与其他品牌或企业进行合作，拓展市场份额和资源共享。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人才引进与培养</a:t>
            </a:r>
            <a:endParaRPr altLang="en-US" lang="zh-CN"/>
          </a:p>
        </p:txBody>
      </p:sp>
      <p:sp>
        <p:nvSpPr>
          <p:cNvPr id="10496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关键要素：具备创新思维和专业技能的人才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激励措施：薪酬福利、奖金激励、股权激励等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培养策略：培训、轮岗、晋升等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引进方式：招聘、内部选拔、校企合作等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案例分析</a:t>
            </a:r>
            <a:endParaRPr altLang="en-US" dirty="0" lang="zh-CN"/>
          </a:p>
        </p:txBody>
      </p:sp>
      <p:sp>
        <p:nvSpPr>
          <p:cNvPr id="10497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780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82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86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案例名称：阿里巴巴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88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90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92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96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案例简介：阿里巴巴是全球最大的电子商务公司之一，其成功的业务模式创新策略包括建立完善的电商平台、推出支付宝等金融产品、打造物流体系等。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8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00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02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4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06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案例名称：京东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08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10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812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4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816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案例简介：京东是中国最大的自营式电商平台，其成功的业务模式创新策略包括建立高效的物流体系、推出京东金融等金融产品、打造京东智能等高科技产品。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818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创新策略的优缺点分析</a:t>
            </a:r>
            <a:endParaRPr altLang="en-US" lang="zh-CN"/>
          </a:p>
        </p:txBody>
      </p:sp>
      <p:sp>
        <p:nvSpPr>
          <p:cNvPr id="1049854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6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8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0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优点：提高百货零售行业的竞争力，增加销售额和利润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缺点：需要大量资金投入，存在风险和不确定性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经验教训总结</a:t>
            </a:r>
            <a:endParaRPr altLang="en-US" lang="zh-CN"/>
          </a:p>
        </p:txBody>
      </p:sp>
      <p:sp>
        <p:nvSpPr>
          <p:cNvPr id="1049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失败教训：企业转型失败的案例及原因分析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案例分析：百货零售行业在2024年面临的挑战与机遇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成功经验：行业内优秀企业的创新策略与实践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总结：行业发展的趋势与未来展望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未来展望</a:t>
            </a:r>
            <a:endParaRPr altLang="en-US" dirty="0" lang="zh-CN"/>
          </a:p>
        </p:txBody>
      </p:sp>
      <p:sp>
        <p:nvSpPr>
          <p:cNvPr id="10499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00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个性化消费：满足消费者个性化需求，提供定制化服务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绿色可持续发展：关注环保和社会责任，推动可持续发展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数字化转型：利用大数据、人工智能等技术提升运营效率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线上线下融合：打造全渠道销售模式，提供更便捷的购物体验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未来创新方向</a:t>
            </a:r>
            <a:endParaRPr altLang="en-US" lang="zh-CN"/>
          </a:p>
        </p:txBody>
      </p:sp>
      <p:sp>
        <p:nvSpPr>
          <p:cNvPr id="10500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数字化转型：利用大数据、人工智能等技术提升运营效率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线上线下融合：打造全渠道零售模式，提供无缝购物体验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个性化服务：基于消费者画像，提供定制化产品和服务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社区化营销：利用社交媒体等平台，建立品牌社区，提升用户粘性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企业战略调整建议</a:t>
            </a:r>
            <a:endParaRPr altLang="en-US" lang="zh-CN"/>
          </a:p>
        </p:txBody>
      </p:sp>
      <p:sp>
        <p:nvSpPr>
          <p:cNvPr id="10501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数字化转型：利用大数据、人工智能等技术提升运营效率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线上线下融合：打造全渠道销售模式，提升客户购物体验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定制化服务：根据消费者需求提供个性化、定制化的产品和服务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供应链优化：整合资源，降低成本，提升竞争力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6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16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68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170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5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5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5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5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5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5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5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5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5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5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5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SLIDE_ID" val="custom2023098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8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7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9_3*l_h_i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9_3*l_h_i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9_3*l_h_i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5,&quot;transparency&quot;:0},&quot;type&quot;:1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9_3*l_h_i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UNIT_LINE_FORE_SCHEMECOLOR_INDEX" val="8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6000000238418579,&quot;colorType&quot;:1,&quot;foreColorIndex&quot;:8,&quot;transparency&quot;:0},&quot;type&quot;:1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9_3*l_h_i*1_2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9_3*l_h_i*1_1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9_3*l_h_i*1_4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8,&quot;pos&quot;:1,&quot;transparency&quot;:0},{&quot;brightness&quot;:0,&quot;colorType&quot;:1,&quot;foreColorIndex&quot;:8,&quot;pos&quot;:0.5699999928474426,&quot;transparency&quot;:0},{&quot;brightness&quot;:0.4000000059604645,&quot;colorType&quot;:1,&quot;foreColorIndex&quot;:8,&quot;pos&quot;:0,&quot;transparency&quot;:0}],&quot;type&quot;:3},&quot;glow&quot;:{&quot;colorType&quot;:0},&quot;line&quot;:{&quot;type&quot;:0},&quot;shadow&quot;:{&quot;brightness&quot;:0,&quot;colorType&quot;:1,&quot;foreColorIndex&quot;:8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9_3*l_h_i*1_3_2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gradient&quot;:[{&quot;brightness&quot;:0,&quot;colorType&quot;:1,&quot;foreColorIndex&quot;:5,&quot;pos&quot;:1,&quot;transparency&quot;:0},{&quot;brightness&quot;:0,&quot;colorType&quot;:1,&quot;foreColorIndex&quot;:5,&quot;pos&quot;:0.5699999928474426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0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9_3*l_h_f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9_3*l_h_a*1_1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9_3*l_h_f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9_3*l_h_a*1_2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9_3*l_h_f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9_3*l_h_a*1_3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9_3*l_h_f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(你的)智能图形项正文，文字是您思想的提炼，请尽量言简意赅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9_3*l_h_a*1_4_1"/>
  <p:tag name="KSO_WM_TEMPLATE_CATEGORY" val="diagram"/>
  <p:tag name="KSO_WM_TEMPLATE_INDEX" val="2023163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6.2300109863281,&quot;width&quot;:862.71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7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0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4757385253906,&quot;width&quot;:865.01525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52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85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2024-01-06T03:57:27Z</dcterms:created>
  <dcterms:modified xsi:type="dcterms:W3CDTF">2024-01-06T03:57:27Z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65fbc7a71b7e4d8c824d0cbef519bc5e_21</vt:lpwstr>
  </property>
</Properties>
</file>