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5"/>
  </p:notesMasterIdLst>
  <p:handoutMasterIdLst>
    <p:handoutMasterId r:id="rId23"/>
  </p:handoutMasterIdLst>
  <p:sldIdLst>
    <p:sldId id="451" r:id="rId4"/>
    <p:sldId id="407" r:id="rId6"/>
    <p:sldId id="408" r:id="rId7"/>
    <p:sldId id="298" r:id="rId8"/>
    <p:sldId id="411" r:id="rId9"/>
    <p:sldId id="276" r:id="rId10"/>
    <p:sldId id="394" r:id="rId11"/>
    <p:sldId id="395" r:id="rId12"/>
    <p:sldId id="396" r:id="rId13"/>
    <p:sldId id="371" r:id="rId14"/>
    <p:sldId id="399" r:id="rId15"/>
    <p:sldId id="413" r:id="rId16"/>
    <p:sldId id="414" r:id="rId17"/>
    <p:sldId id="397" r:id="rId18"/>
    <p:sldId id="416" r:id="rId19"/>
    <p:sldId id="415" r:id="rId20"/>
    <p:sldId id="291" r:id="rId21"/>
    <p:sldId id="292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843C0C"/>
    <a:srgbClr val="C25810"/>
    <a:srgbClr val="F18A23"/>
    <a:srgbClr val="A64C0E"/>
    <a:srgbClr val="F2F2F2"/>
    <a:srgbClr val="F29232"/>
    <a:srgbClr val="C55A11"/>
    <a:srgbClr val="F39B47"/>
    <a:srgbClr val="014E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4" autoAdjust="0"/>
    <p:restoredTop sz="88218" autoAdjust="0"/>
  </p:normalViewPr>
  <p:slideViewPr>
    <p:cSldViewPr snapToGrid="0" showGuides="1">
      <p:cViewPr varScale="1">
        <p:scale>
          <a:sx n="142" d="100"/>
          <a:sy n="142" d="100"/>
        </p:scale>
        <p:origin x="3150" y="120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2" d="100"/>
          <a:sy n="162" d="100"/>
        </p:scale>
        <p:origin x="2982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13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国家中小学课程资源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8359254" y="159615"/>
            <a:ext cx="3590678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359254" y="159615"/>
            <a:ext cx="3590678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473465" y="144637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8359254" y="159615"/>
            <a:ext cx="3590678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359254" y="159615"/>
            <a:ext cx="3590678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0.xml"/><Relationship Id="rId11" Type="http://schemas.openxmlformats.org/officeDocument/2006/relationships/image" Target="../media/image6.svg"/><Relationship Id="rId10" Type="http://schemas.openxmlformats.org/officeDocument/2006/relationships/image" Target="../media/image5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image" Target="../media/image9.png"/><Relationship Id="rId2" Type="http://schemas.microsoft.com/office/2007/relationships/hdphoto" Target="../media/image11.wdp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jpeg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288925" y="3009900"/>
            <a:ext cx="11666855" cy="10064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第</a:t>
            </a:r>
            <a:r>
              <a:rPr lang="en-US" altLang="zh-CN" sz="5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　</a:t>
            </a:r>
            <a:r>
              <a:rPr lang="zh-CN" altLang="en-US" sz="4800" b="1" dirty="0">
                <a:solidFill>
                  <a:schemeClr val="bg1"/>
                </a:solidFill>
              </a:rPr>
              <a:t>数字身份辨设备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925" y="1971675"/>
            <a:ext cx="116662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第二单元　直播网络我来建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890" y="328295"/>
            <a:ext cx="4010025" cy="593090"/>
          </a:xfrm>
          <a:prstGeom prst="rect">
            <a:avLst/>
          </a:prstGeom>
        </p:spPr>
      </p:pic>
      <p:sp>
        <p:nvSpPr>
          <p:cNvPr id="9" name="副标题 2"/>
          <p:cNvSpPr txBox="1"/>
          <p:nvPr/>
        </p:nvSpPr>
        <p:spPr>
          <a:xfrm>
            <a:off x="444500" y="533400"/>
            <a:ext cx="5104130" cy="50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　七年级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学习目标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176718" y="1582887"/>
            <a:ext cx="0" cy="396000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3" name="文本框 42"/>
          <p:cNvSpPr txBox="1"/>
          <p:nvPr/>
        </p:nvSpPr>
        <p:spPr>
          <a:xfrm>
            <a:off x="1334455" y="1912993"/>
            <a:ext cx="830997" cy="223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dirty="0">
                <a:ln w="0"/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sz="2800" b="1" dirty="0">
              <a:ln w="0"/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857616" y="1759947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b="1" dirty="0"/>
              <a:t>1</a:t>
            </a:r>
            <a:endParaRPr lang="zh-CN" altLang="en-US" b="1" dirty="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857616" y="2824442"/>
            <a:ext cx="609600" cy="457200"/>
          </a:xfrm>
          <a:prstGeom prst="rect">
            <a:avLst/>
          </a:prstGeom>
          <a:gradFill rotWithShape="1">
            <a:gsLst>
              <a:gs pos="0">
                <a:srgbClr val="573A7A"/>
              </a:gs>
              <a:gs pos="50000">
                <a:srgbClr val="A971ED"/>
              </a:gs>
              <a:gs pos="100000">
                <a:srgbClr val="573A7A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65448E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zh-CN" b="1" dirty="0"/>
              <a:t>2</a:t>
            </a:r>
            <a:endParaRPr lang="zh-CN" altLang="zh-CN" b="1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857616" y="3888937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zh-CN" b="1"/>
              <a:t>3</a:t>
            </a:r>
            <a:endParaRPr lang="zh-CN" altLang="zh-CN" b="1"/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3685736" y="1733687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知道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地址在网络通信中的作用。</a:t>
            </a:r>
            <a:endParaRPr lang="zh-CN" altLang="en-US" dirty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685736" y="2827077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理解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地址的表示方法和编码含义。</a:t>
            </a:r>
            <a:endParaRPr lang="zh-CN" altLang="en-US" dirty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3685736" y="3920467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理解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IPv4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向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演变的必要性。</a:t>
            </a:r>
            <a:endParaRPr lang="zh-CN" altLang="en-US" dirty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857616" y="4948595"/>
            <a:ext cx="609600" cy="457200"/>
          </a:xfrm>
          <a:prstGeom prst="rect">
            <a:avLst/>
          </a:prstGeom>
          <a:gradFill rotWithShape="1">
            <a:gsLst>
              <a:gs pos="0">
                <a:srgbClr val="573A7A"/>
              </a:gs>
              <a:gs pos="50000">
                <a:srgbClr val="A971ED"/>
              </a:gs>
              <a:gs pos="100000">
                <a:srgbClr val="573A7A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65448E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 dirty="0"/>
              <a:t>4</a:t>
            </a:r>
            <a:endParaRPr lang="zh-CN" altLang="zh-CN" b="1" dirty="0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3685736" y="4951230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知道我国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网络的建设成果。</a:t>
            </a:r>
            <a:endParaRPr lang="zh-CN" altLang="en-US" dirty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课堂导入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400510" y="2263402"/>
            <a:ext cx="945037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indent="608330">
              <a:lnSpc>
                <a:spcPts val="3600"/>
              </a:lnSpc>
            </a:pPr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为了让更多人感受丰富多彩的校园活动，学校将对校园运动会、读书节等活动进行直播。直播会涉及很多设备，怎样区分网络中的这些设备呢？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400510" y="1827899"/>
            <a:ext cx="4231363" cy="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" name="文本框 3"/>
          <p:cNvSpPr txBox="1"/>
          <p:nvPr/>
        </p:nvSpPr>
        <p:spPr>
          <a:xfrm>
            <a:off x="1442072" y="1242522"/>
            <a:ext cx="480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问题情境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66995" y="4635500"/>
            <a:ext cx="6096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站关注：信息老师圈，免费获取资料网盘，有课件、试卷、教案、软件。。。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6194" y="1789430"/>
            <a:ext cx="8239842" cy="3279140"/>
            <a:chOff x="2340324" y="1789430"/>
            <a:chExt cx="8239842" cy="3279140"/>
          </a:xfrm>
        </p:grpSpPr>
        <p:grpSp>
          <p:nvGrpSpPr>
            <p:cNvPr id="3" name="组合 2"/>
            <p:cNvGrpSpPr/>
            <p:nvPr/>
          </p:nvGrpSpPr>
          <p:grpSpPr>
            <a:xfrm>
              <a:off x="6432272" y="1902330"/>
              <a:ext cx="4144059" cy="544902"/>
              <a:chOff x="983999" y="2188583"/>
              <a:chExt cx="4144059" cy="54490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996173" y="2188583"/>
                <a:ext cx="4131885" cy="540000"/>
                <a:chOff x="1635964" y="1686127"/>
                <a:chExt cx="4603252" cy="601602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1852332" y="1729911"/>
                  <a:ext cx="4386884" cy="528105"/>
                </a:xfrm>
                <a:prstGeom prst="roundRect">
                  <a:avLst/>
                </a:prstGeom>
                <a:solidFill>
                  <a:srgbClr val="01431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01621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1" name="文本框 20"/>
              <p:cNvSpPr txBox="1"/>
              <p:nvPr/>
            </p:nvSpPr>
            <p:spPr>
              <a:xfrm>
                <a:off x="983999" y="2210265"/>
                <a:ext cx="41411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一</a:t>
                </a:r>
                <a:r>
                  <a:rPr lang="en-US" altLang="zh-CN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IP 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地址</a:t>
                </a:r>
                <a:endParaRPr lang="zh-CN" altLang="en-US" sz="24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438997" y="4368803"/>
              <a:ext cx="4137334" cy="540000"/>
              <a:chOff x="990724" y="4633625"/>
              <a:chExt cx="4137334" cy="5400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996172" y="4633625"/>
                <a:ext cx="4131886" cy="540000"/>
                <a:chOff x="1635964" y="1686127"/>
                <a:chExt cx="4603252" cy="601602"/>
              </a:xfrm>
            </p:grpSpPr>
            <p:sp>
              <p:nvSpPr>
                <p:cNvPr id="24" name="圆角矩形 23"/>
                <p:cNvSpPr/>
                <p:nvPr/>
              </p:nvSpPr>
              <p:spPr>
                <a:xfrm>
                  <a:off x="1852333" y="1729911"/>
                  <a:ext cx="4386883" cy="528105"/>
                </a:xfrm>
                <a:prstGeom prst="roundRect">
                  <a:avLst/>
                </a:prstGeom>
                <a:solidFill>
                  <a:srgbClr val="711000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AF0000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6" name="文本框 25"/>
              <p:cNvSpPr txBox="1"/>
              <p:nvPr/>
            </p:nvSpPr>
            <p:spPr>
              <a:xfrm>
                <a:off x="990724" y="4637227"/>
                <a:ext cx="41373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三</a:t>
                </a:r>
                <a:r>
                  <a:rPr lang="en-US" altLang="zh-CN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我国的</a:t>
                </a:r>
                <a:r>
                  <a:rPr lang="en-US" altLang="zh-CN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IPv6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建设</a:t>
                </a:r>
                <a:endPara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6438997" y="3159000"/>
              <a:ext cx="4141169" cy="540000"/>
              <a:chOff x="990724" y="3505024"/>
              <a:chExt cx="4141169" cy="540000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996172" y="3505024"/>
                <a:ext cx="4131886" cy="540000"/>
                <a:chOff x="1635964" y="1686127"/>
                <a:chExt cx="4603252" cy="60160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1852334" y="1729911"/>
                  <a:ext cx="4386882" cy="528105"/>
                </a:xfrm>
                <a:prstGeom prst="roundRect">
                  <a:avLst/>
                </a:prstGeom>
                <a:solidFill>
                  <a:srgbClr val="014E6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1784A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2" name="文本框 31"/>
              <p:cNvSpPr txBox="1"/>
              <p:nvPr/>
            </p:nvSpPr>
            <p:spPr>
              <a:xfrm>
                <a:off x="990724" y="3509359"/>
                <a:ext cx="41411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二</a:t>
                </a:r>
                <a:r>
                  <a:rPr lang="en-US" altLang="zh-CN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IP</a:t>
                </a:r>
                <a:r>
                  <a:rPr lang="zh-CN" altLang="en-US" sz="28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地址的编码意义</a:t>
                </a:r>
                <a:endPara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" name="椭圆 48"/>
            <p:cNvSpPr/>
            <p:nvPr>
              <p:custDataLst>
                <p:tags r:id="rId1"/>
              </p:custDataLst>
            </p:nvPr>
          </p:nvSpPr>
          <p:spPr>
            <a:xfrm>
              <a:off x="2340324" y="1789430"/>
              <a:ext cx="3279140" cy="3279140"/>
            </a:xfrm>
            <a:prstGeom prst="ellipse">
              <a:avLst/>
            </a:prstGeom>
            <a:noFill/>
            <a:ln>
              <a:gradFill>
                <a:gsLst>
                  <a:gs pos="17000">
                    <a:srgbClr val="376FFF">
                      <a:alpha val="0"/>
                    </a:srgbClr>
                  </a:gs>
                  <a:gs pos="0">
                    <a:srgbClr val="376FFF">
                      <a:lumMod val="60000"/>
                      <a:lumOff val="40000"/>
                    </a:srgbClr>
                  </a:gs>
                </a:gsLst>
                <a:lin ang="10800000" scaled="1"/>
              </a:gradFill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 sz="1600" dirty="0">
                <a:ea typeface="黑体" panose="02010609060101010101" pitchFamily="49" charset="-122"/>
                <a:cs typeface="江城圆体 400W" panose="020B0500000000000000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>
              <p:custDataLst>
                <p:tags r:id="rId2"/>
              </p:custDataLst>
            </p:nvPr>
          </p:nvSpPr>
          <p:spPr>
            <a:xfrm>
              <a:off x="5336254" y="4248785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>
              <p:custDataLst>
                <p:tags r:id="rId3"/>
              </p:custDataLst>
            </p:nvPr>
          </p:nvSpPr>
          <p:spPr>
            <a:xfrm>
              <a:off x="5336254" y="2538095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>
              <p:custDataLst>
                <p:tags r:id="rId4"/>
              </p:custDataLst>
            </p:nvPr>
          </p:nvSpPr>
          <p:spPr>
            <a:xfrm>
              <a:off x="2489549" y="1938655"/>
              <a:ext cx="2980690" cy="2980690"/>
            </a:xfrm>
            <a:prstGeom prst="ellipse">
              <a:avLst/>
            </a:prstGeom>
            <a:solidFill>
              <a:srgbClr val="FFFBEA">
                <a:alpha val="10000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>
              <p:custDataLst>
                <p:tags r:id="rId5"/>
              </p:custDataLst>
            </p:nvPr>
          </p:nvSpPr>
          <p:spPr>
            <a:xfrm>
              <a:off x="2633059" y="2082165"/>
              <a:ext cx="2693035" cy="2693035"/>
            </a:xfrm>
            <a:prstGeom prst="ellipse">
              <a:avLst/>
            </a:prstGeom>
            <a:solidFill>
              <a:srgbClr val="D3E8C6">
                <a:alpha val="14902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>
              <p:custDataLst>
                <p:tags r:id="rId6"/>
              </p:custDataLst>
            </p:nvPr>
          </p:nvSpPr>
          <p:spPr>
            <a:xfrm>
              <a:off x="2796254" y="2245360"/>
              <a:ext cx="2367280" cy="2367280"/>
            </a:xfrm>
            <a:prstGeom prst="ellipse">
              <a:avLst/>
            </a:prstGeom>
            <a:solidFill>
              <a:srgbClr val="22AA83">
                <a:alpha val="20000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>
              <p:custDataLst>
                <p:tags r:id="rId7"/>
              </p:custDataLst>
            </p:nvPr>
          </p:nvSpPr>
          <p:spPr>
            <a:xfrm>
              <a:off x="2955639" y="2404745"/>
              <a:ext cx="2047875" cy="2047875"/>
            </a:xfrm>
            <a:prstGeom prst="ellipse">
              <a:avLst/>
            </a:prstGeom>
            <a:solidFill>
              <a:srgbClr val="22AA83"/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>
              <p:custDataLst>
                <p:tags r:id="rId8"/>
              </p:custDataLst>
            </p:nvPr>
          </p:nvSpPr>
          <p:spPr>
            <a:xfrm>
              <a:off x="5581999" y="3388360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57" name="图片 24" descr="3b32313538303430353b5b664e6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524760" y="2663825"/>
              <a:ext cx="856615" cy="856615"/>
            </a:xfrm>
            <a:prstGeom prst="rect">
              <a:avLst/>
            </a:prstGeom>
          </p:spPr>
        </p:pic>
        <p:sp>
          <p:nvSpPr>
            <p:cNvPr id="58" name="文本框 57"/>
            <p:cNvSpPr txBox="1"/>
            <p:nvPr>
              <p:custDataLst>
                <p:tags r:id="rId12"/>
              </p:custDataLst>
            </p:nvPr>
          </p:nvSpPr>
          <p:spPr>
            <a:xfrm>
              <a:off x="3279094" y="3640389"/>
              <a:ext cx="137023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学习内容</a:t>
              </a:r>
              <a:endParaRPr lang="zh-CN" altLang="en-US" sz="2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400510" y="2425684"/>
            <a:ext cx="9135562" cy="96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为了区分网络中的设备，人们给设备设置了数字形式的标识，即</a:t>
            </a:r>
            <a:r>
              <a:rPr lang="en-US" altLang="zh-CN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地址。</a:t>
            </a:r>
            <a:endParaRPr lang="zh-CN" altLang="en-US" dirty="0">
              <a:solidFill>
                <a:srgbClr val="00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66974" y="5149623"/>
            <a:ext cx="723177" cy="6679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66979" y="3931689"/>
            <a:ext cx="773321" cy="68541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667058" y="3159605"/>
            <a:ext cx="4962653" cy="3038798"/>
          </a:xfrm>
          <a:prstGeom prst="ellipse">
            <a:avLst/>
          </a:prstGeom>
          <a:noFill/>
          <a:ln w="38100">
            <a:solidFill>
              <a:srgbClr val="BA760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739610" y="3942760"/>
            <a:ext cx="790174" cy="69417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882507" y="5169778"/>
            <a:ext cx="723177" cy="60477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61979" y="3581581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192.168.1.10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22532" y="4398527"/>
            <a:ext cx="81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33638" y="3595319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192.168.1.15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4567" y="4820420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192.168.1.72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69955" y="4849747"/>
            <a:ext cx="171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192.168.1.30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918" y="4106777"/>
            <a:ext cx="621467" cy="36614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881" y="4070458"/>
            <a:ext cx="453587" cy="46524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06" y="5290955"/>
            <a:ext cx="570710" cy="427266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814183" y="5251700"/>
            <a:ext cx="673850" cy="476542"/>
            <a:chOff x="8153594" y="4290321"/>
            <a:chExt cx="769937" cy="67970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3594" y="4290321"/>
              <a:ext cx="769937" cy="679709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8257231" y="4354880"/>
              <a:ext cx="562662" cy="526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TV</a:t>
              </a:r>
              <a:endParaRPr kumimoji="1"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5659622" y="4455751"/>
            <a:ext cx="984172" cy="341323"/>
          </a:xfrm>
          <a:prstGeom prst="rect">
            <a:avLst/>
          </a:prstGeom>
          <a:ln w="28575">
            <a:solidFill>
              <a:srgbClr val="843C0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地址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692220" y="1127780"/>
            <a:ext cx="2807558" cy="855182"/>
            <a:chOff x="3668398" y="1416337"/>
            <a:chExt cx="2807558" cy="85518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4168403" y="2069181"/>
              <a:ext cx="230755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>
              <a:off x="3668398" y="1801906"/>
              <a:ext cx="445481" cy="469613"/>
              <a:chOff x="2993636" y="1511588"/>
              <a:chExt cx="445481" cy="469613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993636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3192934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4168403" y="1416337"/>
              <a:ext cx="23075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10"/>
          <p:cNvSpPr>
            <a:spLocks noChangeArrowheads="1"/>
          </p:cNvSpPr>
          <p:nvPr/>
        </p:nvSpPr>
        <p:spPr bwMode="auto">
          <a:xfrm>
            <a:off x="1039526" y="2070467"/>
            <a:ext cx="10196379" cy="1447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日常提及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地址时，主要指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IPv4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地址。从形式上看，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地址常常由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.”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隔开的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个十进制数来表示，这种表示方法被称为“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点分十进制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”法。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地址是个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长的二进制数。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85284" y="4847601"/>
            <a:ext cx="1304171" cy="417704"/>
          </a:xfrm>
          <a:prstGeom prst="rect">
            <a:avLst/>
          </a:prstGeom>
          <a:solidFill>
            <a:schemeClr val="accent2">
              <a:lumMod val="40000"/>
              <a:lumOff val="6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下 6"/>
          <p:cNvSpPr/>
          <p:nvPr/>
        </p:nvSpPr>
        <p:spPr>
          <a:xfrm>
            <a:off x="3538322" y="5349204"/>
            <a:ext cx="1316662" cy="296225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43031" y="5737823"/>
            <a:ext cx="2907243" cy="432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00000000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11111111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箭头: 右 13"/>
          <p:cNvSpPr/>
          <p:nvPr/>
        </p:nvSpPr>
        <p:spPr>
          <a:xfrm>
            <a:off x="6026827" y="5737823"/>
            <a:ext cx="532737" cy="43200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81096" y="5709382"/>
            <a:ext cx="1503095" cy="43200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255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02657" y="3558519"/>
            <a:ext cx="4027343" cy="10522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bIns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由“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”隔开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十进制数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每个十进制数的范围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255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11912" y="3612603"/>
            <a:ext cx="2146742" cy="6612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cap="none" spc="50" dirty="0">
                <a:ln w="9525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</a:t>
            </a:r>
            <a:r>
              <a:rPr lang="en-US" altLang="zh-CN" sz="2800" b="1" cap="none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spc="50" dirty="0">
                <a:ln w="952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168</a:t>
            </a:r>
            <a:r>
              <a:rPr lang="en-US" altLang="zh-CN" sz="2800" b="1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spc="50" dirty="0">
                <a:ln w="9525" cmpd="sng">
                  <a:noFill/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800" b="1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spc="50" dirty="0">
                <a:ln w="9525" cmpd="sng">
                  <a:noFill/>
                  <a:prstDash val="solid"/>
                </a:ln>
                <a:solidFill>
                  <a:srgbClr val="2F3B56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cap="none" spc="50" dirty="0">
              <a:ln w="9525" cmpd="sng">
                <a:noFill/>
                <a:prstDash val="solid"/>
              </a:ln>
              <a:solidFill>
                <a:srgbClr val="2F3B56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81639" y="4702449"/>
            <a:ext cx="5513369" cy="5799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11000000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10101000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00001010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spc="50" dirty="0">
                <a:ln w="9525" cmpd="sng">
                  <a:noFill/>
                  <a:prstDash val="solid"/>
                </a:ln>
                <a:solidFill>
                  <a:srgbClr val="2F3B56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00000100</a:t>
            </a:r>
            <a:endParaRPr lang="zh-CN" altLang="en-US" sz="2400" b="1" spc="50" dirty="0">
              <a:ln w="9525" cmpd="sng">
                <a:noFill/>
                <a:prstDash val="solid"/>
              </a:ln>
              <a:solidFill>
                <a:srgbClr val="2F3B56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箭头连接符 19"/>
          <p:cNvCxnSpPr/>
          <p:nvPr/>
        </p:nvCxnSpPr>
        <p:spPr>
          <a:xfrm flipH="1">
            <a:off x="1651379" y="4287893"/>
            <a:ext cx="740661" cy="50247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2"/>
          <p:cNvCxnSpPr/>
          <p:nvPr/>
        </p:nvCxnSpPr>
        <p:spPr>
          <a:xfrm flipH="1">
            <a:off x="2934269" y="4303960"/>
            <a:ext cx="247279" cy="57463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5"/>
          <p:cNvCxnSpPr/>
          <p:nvPr/>
        </p:nvCxnSpPr>
        <p:spPr>
          <a:xfrm>
            <a:off x="3928663" y="4303960"/>
            <a:ext cx="329999" cy="53707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8"/>
          <p:cNvCxnSpPr/>
          <p:nvPr/>
        </p:nvCxnSpPr>
        <p:spPr>
          <a:xfrm>
            <a:off x="4540090" y="4272024"/>
            <a:ext cx="748417" cy="539051"/>
          </a:xfrm>
          <a:prstGeom prst="straightConnector1">
            <a:avLst/>
          </a:prstGeom>
          <a:ln w="76200">
            <a:solidFill>
              <a:srgbClr val="2F3B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箭头: 右 20"/>
          <p:cNvSpPr/>
          <p:nvPr/>
        </p:nvSpPr>
        <p:spPr>
          <a:xfrm>
            <a:off x="5491718" y="3506341"/>
            <a:ext cx="1707728" cy="105292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编码特点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92220" y="1127780"/>
            <a:ext cx="2807558" cy="855182"/>
            <a:chOff x="3668398" y="1416337"/>
            <a:chExt cx="2807558" cy="855182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168403" y="2069181"/>
              <a:ext cx="230755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组合 31"/>
            <p:cNvGrpSpPr/>
            <p:nvPr/>
          </p:nvGrpSpPr>
          <p:grpSpPr>
            <a:xfrm>
              <a:off x="3668398" y="1801906"/>
              <a:ext cx="445481" cy="469613"/>
              <a:chOff x="2993636" y="1511588"/>
              <a:chExt cx="445481" cy="46961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993636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192934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4168403" y="1416337"/>
              <a:ext cx="23075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10"/>
          <p:cNvSpPr>
            <a:spLocks noChangeArrowheads="1"/>
          </p:cNvSpPr>
          <p:nvPr/>
        </p:nvSpPr>
        <p:spPr bwMode="auto">
          <a:xfrm>
            <a:off x="2008517" y="2431463"/>
            <a:ext cx="7449381" cy="50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依照用途，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地址分为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公用地址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私有地址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55594" y="3400798"/>
            <a:ext cx="4142095" cy="1744030"/>
            <a:chOff x="1228298" y="2943976"/>
            <a:chExt cx="4142095" cy="1744030"/>
          </a:xfrm>
        </p:grpSpPr>
        <p:sp>
          <p:nvSpPr>
            <p:cNvPr id="6" name="矩形 5"/>
            <p:cNvSpPr/>
            <p:nvPr/>
          </p:nvSpPr>
          <p:spPr>
            <a:xfrm>
              <a:off x="1228298" y="3210107"/>
              <a:ext cx="4142095" cy="14778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435012" y="2943976"/>
              <a:ext cx="1965278" cy="53226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公用地址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07624" y="3336615"/>
            <a:ext cx="4701654" cy="1808213"/>
            <a:chOff x="6380328" y="2879793"/>
            <a:chExt cx="4701654" cy="1808213"/>
          </a:xfrm>
        </p:grpSpPr>
        <p:sp>
          <p:nvSpPr>
            <p:cNvPr id="21" name="矩形 20"/>
            <p:cNvSpPr/>
            <p:nvPr/>
          </p:nvSpPr>
          <p:spPr>
            <a:xfrm>
              <a:off x="6380328" y="3210107"/>
              <a:ext cx="4701654" cy="1477899"/>
            </a:xfrm>
            <a:prstGeom prst="rect">
              <a:avLst/>
            </a:prstGeom>
            <a:noFill/>
            <a:ln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625988" y="2879793"/>
              <a:ext cx="1965278" cy="53226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私有地址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376148" y="4073288"/>
            <a:ext cx="4021541" cy="97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在互联网中使用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由专门的机构负责统一分配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53285" y="4073288"/>
            <a:ext cx="4455994" cy="97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用于单位、家庭等组建的内部网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由组网人员自行分配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92220" y="1127780"/>
            <a:ext cx="2807558" cy="855182"/>
            <a:chOff x="3668398" y="1416337"/>
            <a:chExt cx="2807558" cy="855182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168403" y="2069181"/>
              <a:ext cx="230755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3668398" y="1801906"/>
              <a:ext cx="445481" cy="469613"/>
              <a:chOff x="2993636" y="1511588"/>
              <a:chExt cx="445481" cy="469613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2993636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3192934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4168403" y="1416337"/>
              <a:ext cx="23075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>
            <a:off x="8224388" y="4433582"/>
            <a:ext cx="723177" cy="6679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61042" y="4473010"/>
            <a:ext cx="737828" cy="69226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275897" y="3205411"/>
            <a:ext cx="760621" cy="70191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36535" y="3202643"/>
            <a:ext cx="760621" cy="7118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49476" y="3986921"/>
            <a:ext cx="697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052945" y="2211659"/>
            <a:ext cx="5589119" cy="3185968"/>
          </a:xfrm>
          <a:prstGeom prst="ellipse">
            <a:avLst/>
          </a:prstGeom>
          <a:noFill/>
          <a:ln w="38100">
            <a:solidFill>
              <a:srgbClr val="BA760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221727" y="4656666"/>
            <a:ext cx="710718" cy="64326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2" name="连接符: 肘形 21"/>
          <p:cNvCxnSpPr/>
          <p:nvPr/>
        </p:nvCxnSpPr>
        <p:spPr>
          <a:xfrm rot="10800000" flipV="1">
            <a:off x="3646193" y="5860639"/>
            <a:ext cx="2708536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646193" y="5397627"/>
            <a:ext cx="0" cy="432246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矩形 23"/>
          <p:cNvSpPr/>
          <p:nvPr/>
        </p:nvSpPr>
        <p:spPr>
          <a:xfrm>
            <a:off x="3321006" y="3938811"/>
            <a:ext cx="1217379" cy="230973"/>
          </a:xfrm>
          <a:prstGeom prst="rect">
            <a:avLst/>
          </a:prstGeom>
          <a:ln w="28575">
            <a:solidFill>
              <a:srgbClr val="BF9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学校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69950" y="5383156"/>
            <a:ext cx="1188335" cy="3200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公用地址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34389" y="2839432"/>
            <a:ext cx="1859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192.168.1.101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251416" y="2765464"/>
            <a:ext cx="1859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192.168.1.102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57817" y="4054037"/>
            <a:ext cx="1830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192.168.1.103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900904" y="4204044"/>
            <a:ext cx="1830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192.168.1.109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64517" y="2264056"/>
            <a:ext cx="1188335" cy="320041"/>
          </a:xfrm>
          <a:prstGeom prst="rect">
            <a:avLst/>
          </a:prstGeom>
          <a:solidFill>
            <a:srgbClr val="843C0C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私有地址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776762" y="5680863"/>
            <a:ext cx="1712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166.111.4.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***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8247159" y="3181065"/>
            <a:ext cx="773321" cy="68541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7028456" y="2235930"/>
            <a:ext cx="4962653" cy="3038798"/>
          </a:xfrm>
          <a:prstGeom prst="ellipse">
            <a:avLst/>
          </a:prstGeom>
          <a:noFill/>
          <a:ln w="38100">
            <a:solidFill>
              <a:srgbClr val="BA760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10219790" y="3192136"/>
            <a:ext cx="790174" cy="69417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10362687" y="4401810"/>
            <a:ext cx="723177" cy="60477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389261" y="3957933"/>
            <a:ext cx="551145" cy="290907"/>
          </a:xfrm>
          <a:prstGeom prst="rect">
            <a:avLst/>
          </a:prstGeom>
          <a:ln w="28575">
            <a:solidFill>
              <a:srgbClr val="1F4E7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10084219" y="5249172"/>
            <a:ext cx="0" cy="539472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连接符: 肘形 74"/>
          <p:cNvCxnSpPr/>
          <p:nvPr/>
        </p:nvCxnSpPr>
        <p:spPr>
          <a:xfrm rot="10800000" flipV="1">
            <a:off x="7383289" y="5788644"/>
            <a:ext cx="2700931" cy="424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10417886" y="5358887"/>
            <a:ext cx="1188335" cy="3200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公用地址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225350" y="5703198"/>
            <a:ext cx="170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124.236.72.</a:t>
            </a:r>
            <a:r>
              <a:rPr lang="en-US" altLang="zh-CN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***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950529" y="2794426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192.168.1.51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102712" y="3647903"/>
            <a:ext cx="81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863574" y="2765465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192.168.1.2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888571" y="4013154"/>
            <a:ext cx="162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192.168.1.7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113818" y="4018351"/>
            <a:ext cx="171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192.168.1.10</a:t>
            </a:r>
            <a:endParaRPr lang="zh-CN" altLang="en-U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9076211" y="2380579"/>
            <a:ext cx="1188335" cy="320041"/>
          </a:xfrm>
          <a:prstGeom prst="rect">
            <a:avLst/>
          </a:prstGeom>
          <a:solidFill>
            <a:srgbClr val="843C0C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私有地址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162" b="96443" l="3488" r="938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8701" y="3375296"/>
            <a:ext cx="603284" cy="355430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790" y="4756729"/>
            <a:ext cx="570710" cy="427266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185" y="4593121"/>
            <a:ext cx="570710" cy="427266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74" y="3352616"/>
            <a:ext cx="570710" cy="427266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162" b="96443" l="3488" r="938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6098" y="3356153"/>
            <a:ext cx="621467" cy="366142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4061" y="3319834"/>
            <a:ext cx="453587" cy="465242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886" y="4522987"/>
            <a:ext cx="570710" cy="427266"/>
          </a:xfrm>
          <a:prstGeom prst="rect">
            <a:avLst/>
          </a:prstGeom>
        </p:spPr>
      </p:pic>
      <p:grpSp>
        <p:nvGrpSpPr>
          <p:cNvPr id="91" name="组合 90"/>
          <p:cNvGrpSpPr/>
          <p:nvPr/>
        </p:nvGrpSpPr>
        <p:grpSpPr>
          <a:xfrm>
            <a:off x="8271597" y="4535659"/>
            <a:ext cx="673850" cy="476542"/>
            <a:chOff x="8153594" y="4290321"/>
            <a:chExt cx="769937" cy="679709"/>
          </a:xfrm>
        </p:grpSpPr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3594" y="4290321"/>
              <a:ext cx="769937" cy="679709"/>
            </a:xfrm>
            <a:prstGeom prst="rect">
              <a:avLst/>
            </a:prstGeom>
          </p:spPr>
        </p:pic>
        <p:sp>
          <p:nvSpPr>
            <p:cNvPr id="99" name="文本框 98"/>
            <p:cNvSpPr txBox="1"/>
            <p:nvPr/>
          </p:nvSpPr>
          <p:spPr>
            <a:xfrm>
              <a:off x="8257231" y="4354880"/>
              <a:ext cx="562662" cy="526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TV</a:t>
              </a:r>
              <a:endParaRPr kumimoji="1"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92" name="图片 91" descr="箭头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89" y="5299934"/>
            <a:ext cx="1498762" cy="825686"/>
          </a:xfrm>
          <a:prstGeom prst="rect">
            <a:avLst/>
          </a:prstGeom>
        </p:spPr>
      </p:pic>
      <p:sp>
        <p:nvSpPr>
          <p:cNvPr id="93" name="矩形 92"/>
          <p:cNvSpPr/>
          <p:nvPr/>
        </p:nvSpPr>
        <p:spPr>
          <a:xfrm>
            <a:off x="6367932" y="5616483"/>
            <a:ext cx="112723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互联网</a:t>
            </a:r>
            <a:endParaRPr lang="zh-CN" altLang="en-U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54648" y="3261586"/>
            <a:ext cx="1521024" cy="71186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12513" y="3321257"/>
            <a:ext cx="876838" cy="685415"/>
          </a:xfrm>
          <a:prstGeom prst="rect">
            <a:avLst/>
          </a:prstGeom>
        </p:spPr>
      </p:pic>
      <p:sp>
        <p:nvSpPr>
          <p:cNvPr id="63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692220" y="1127780"/>
            <a:ext cx="2807558" cy="855182"/>
            <a:chOff x="3668398" y="1416337"/>
            <a:chExt cx="2807558" cy="855182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168403" y="2069181"/>
              <a:ext cx="230755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合 56"/>
            <p:cNvGrpSpPr/>
            <p:nvPr/>
          </p:nvGrpSpPr>
          <p:grpSpPr>
            <a:xfrm>
              <a:off x="3668398" y="1801906"/>
              <a:ext cx="445481" cy="469613"/>
              <a:chOff x="2993636" y="1511588"/>
              <a:chExt cx="445481" cy="469613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2993636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192934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4168403" y="1416337"/>
              <a:ext cx="23075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013678" y="2358149"/>
            <a:ext cx="10164643" cy="3278333"/>
            <a:chOff x="997810" y="2051179"/>
            <a:chExt cx="10196379" cy="3278333"/>
          </a:xfrm>
        </p:grpSpPr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997810" y="2051179"/>
              <a:ext cx="10196379" cy="3278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96969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．使用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ipconfig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命令，查看本机的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地址。</a:t>
              </a:r>
              <a:endPara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本机使用的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地址是：</a:t>
              </a:r>
              <a:endPara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这个地址属于：</a:t>
              </a:r>
              <a:r>
                <a:rPr lang="zh-CN" altLang="en-US" sz="2400" u="none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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公用地址 　</a:t>
              </a:r>
              <a:r>
                <a:rPr lang="zh-CN" altLang="en-US" sz="2400" u="none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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私有地址              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endPara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．访问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查询网站，查看本机上网时对应的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地址。  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本机上网时对应的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地址是：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这个地址属于：</a:t>
              </a:r>
              <a:r>
                <a:rPr lang="zh-CN" altLang="en-US" sz="2400" u="none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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公用地址 　</a:t>
              </a:r>
              <a:r>
                <a:rPr lang="zh-CN" altLang="en-US" sz="2400" u="none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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私有地址 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930986" y="2925944"/>
              <a:ext cx="164869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823402" y="4754535"/>
              <a:ext cx="15655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92220" y="1127780"/>
            <a:ext cx="2807558" cy="855182"/>
            <a:chOff x="3668398" y="1416337"/>
            <a:chExt cx="2807558" cy="85518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4168403" y="2069181"/>
              <a:ext cx="230755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3668398" y="1801906"/>
              <a:ext cx="445481" cy="469613"/>
              <a:chOff x="2993636" y="1511588"/>
              <a:chExt cx="445481" cy="469613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2993636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3192934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4168403" y="1416337"/>
              <a:ext cx="23075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86421" y="1113778"/>
            <a:ext cx="4701906" cy="855182"/>
            <a:chOff x="2796635" y="1416337"/>
            <a:chExt cx="4701906" cy="8551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359346" y="2083950"/>
              <a:ext cx="405090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3359347" y="1416337"/>
              <a:ext cx="41391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地址的编码意义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1999049" y="2158571"/>
            <a:ext cx="17348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47506" y="2120698"/>
            <a:ext cx="1108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网络号</a:t>
            </a:r>
            <a:endParaRPr lang="zh-CN" altLang="en-US" sz="2400" b="1" dirty="0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42439" y="2120697"/>
            <a:ext cx="374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48518" y="2120696"/>
            <a:ext cx="1163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主机号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63716" y="2152233"/>
            <a:ext cx="3006769" cy="46166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例如：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192.168.15.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8009" y="2840297"/>
            <a:ext cx="7734347" cy="33456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对话气泡: 圆角矩形 37"/>
          <p:cNvSpPr/>
          <p:nvPr>
            <p:custDataLst>
              <p:tags r:id="rId1"/>
            </p:custDataLst>
          </p:nvPr>
        </p:nvSpPr>
        <p:spPr>
          <a:xfrm>
            <a:off x="3411504" y="2192390"/>
            <a:ext cx="4988784" cy="1467987"/>
          </a:xfrm>
          <a:prstGeom prst="wedgeRoundRectCallout">
            <a:avLst>
              <a:gd name="adj1" fmla="val 37140"/>
              <a:gd name="adj2" fmla="val 6638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当前，一些犯罪活动发生在网络上，警方往往通过分析数据包中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地址的方式，追寻犯罪嫌疑人。警方是怎么做到的呢？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1797" y="3305068"/>
            <a:ext cx="1756774" cy="290596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86421" y="1113778"/>
            <a:ext cx="4701906" cy="855182"/>
            <a:chOff x="2796635" y="1416337"/>
            <a:chExt cx="4701906" cy="85518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359346" y="2083950"/>
              <a:ext cx="405090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359347" y="1416337"/>
              <a:ext cx="41391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地址的编码意义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34961" y="1108911"/>
            <a:ext cx="4497694" cy="855182"/>
            <a:chOff x="2796635" y="1416337"/>
            <a:chExt cx="4497694" cy="85518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359346" y="2083950"/>
              <a:ext cx="384312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3359347" y="1416337"/>
              <a:ext cx="39349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我国的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建设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74658" y="2346810"/>
            <a:ext cx="10552700" cy="189066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08330"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IPv4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地址最多有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个。随着互联网的飞速发展，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IPv4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地址资源已经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枯竭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。研究人员在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世纪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年代中期提出了第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版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608330">
              <a:lnSpc>
                <a:spcPts val="3600"/>
              </a:lnSpc>
            </a:pP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608330"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地址长度有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128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位，从理论上讲，可以提供约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3.4×10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地址，足以给网络中的每台计算机、手机、智能冰箱等提供一个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/>
          <p:cNvSpPr txBox="1"/>
          <p:nvPr/>
        </p:nvSpPr>
        <p:spPr>
          <a:xfrm>
            <a:off x="774658" y="2346810"/>
            <a:ext cx="10692808" cy="159037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我国是世界上较早开展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试验和应用的国家，目前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已建成全球最大规模的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网络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，在技术研发、网络建设、应用创新等方面取得了重要阶段性成果，已具备大规模部署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网络的基础和条件。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34961" y="1108911"/>
            <a:ext cx="4497694" cy="855182"/>
            <a:chOff x="2796635" y="1416337"/>
            <a:chExt cx="4497694" cy="85518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359346" y="2083950"/>
              <a:ext cx="384312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3359347" y="1416337"/>
              <a:ext cx="39349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我国的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建设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61757" y="2394586"/>
            <a:ext cx="10831197" cy="3276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实验目的  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了解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</a:t>
            </a:r>
            <a:b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实验条件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可联网的计算机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实验步骤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．记录教师用机的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．尝试把本机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地址的最后一位改成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260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，观察操作结果。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．尝试把本机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地址改成教师用机的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地址，观察操作结果。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．使用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ipconfig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命令，查看本机的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34961" y="1108911"/>
            <a:ext cx="4497694" cy="855182"/>
            <a:chOff x="2796635" y="1416337"/>
            <a:chExt cx="4497694" cy="8551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359346" y="2083950"/>
              <a:ext cx="384312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3359347" y="1416337"/>
              <a:ext cx="39349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我国的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建设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7576" y="2289153"/>
            <a:ext cx="7005634" cy="36393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8502" y="3379780"/>
            <a:ext cx="3566932" cy="150691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可使用配套资源提供的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《IP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地址仿真实验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软件完成部分实验。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34961" y="1108911"/>
            <a:ext cx="4497694" cy="855182"/>
            <a:chOff x="2796635" y="1416337"/>
            <a:chExt cx="4497694" cy="8551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359346" y="2083950"/>
              <a:ext cx="384312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3359347" y="1416337"/>
              <a:ext cx="39349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我国的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建设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80636" y="2187523"/>
            <a:ext cx="10786002" cy="3755965"/>
            <a:chOff x="1046769" y="2308759"/>
            <a:chExt cx="10786002" cy="3755965"/>
          </a:xfrm>
        </p:grpSpPr>
        <p:sp>
          <p:nvSpPr>
            <p:cNvPr id="4" name="文本框 3"/>
            <p:cNvSpPr txBox="1"/>
            <p:nvPr/>
          </p:nvSpPr>
          <p:spPr>
            <a:xfrm>
              <a:off x="1046769" y="2308759"/>
              <a:ext cx="10786002" cy="37559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实验记录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．教师用机的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地址是：</a:t>
              </a:r>
              <a:endPara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．最后一位改成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260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时，显示：  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□地址不合法          □地址冲突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．改成教师用机的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地址时，显示：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□地址不合法          □地址冲突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．同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一网络中计算机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地址：□不可重复   □可重复。</a:t>
              </a:r>
              <a:endPara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．本机使用的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地址是：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436535" y="3176693"/>
              <a:ext cx="38812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731174" y="5930055"/>
              <a:ext cx="38812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834961" y="1108911"/>
            <a:ext cx="4497694" cy="855182"/>
            <a:chOff x="2796635" y="1416337"/>
            <a:chExt cx="4497694" cy="85518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359346" y="2083950"/>
              <a:ext cx="384312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3359347" y="1416337"/>
              <a:ext cx="39349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我国的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IPv6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建设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12696" y="1665630"/>
            <a:ext cx="10130792" cy="2601686"/>
            <a:chOff x="1256536" y="2080158"/>
            <a:chExt cx="10130792" cy="2601686"/>
          </a:xfrm>
        </p:grpSpPr>
        <p:sp>
          <p:nvSpPr>
            <p:cNvPr id="37" name="剪去单角的矩形 3"/>
            <p:cNvSpPr/>
            <p:nvPr/>
          </p:nvSpPr>
          <p:spPr>
            <a:xfrm>
              <a:off x="1256536" y="2080158"/>
              <a:ext cx="10130792" cy="2601686"/>
            </a:xfrm>
            <a:prstGeom prst="snip1Rect">
              <a:avLst/>
            </a:prstGeom>
            <a:solidFill>
              <a:srgbClr val="54D5D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     </a:t>
              </a:r>
              <a:endParaRPr lang="zh-CN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2001" y="2261880"/>
              <a:ext cx="8801101" cy="2238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IP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地址可理解为网络设备的数字标识，包括网络号和主机号。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IPv4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地址是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32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位的二进制数，常用“点分十进制”法表示。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3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IPv6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地址是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128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位的二进制数，可提供更多地址资源。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．我国目前已建成全球最大规模的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IPv6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网络。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6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课堂总结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73974" y="1387045"/>
            <a:ext cx="10244047" cy="14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608330" algn="just">
              <a:lnSpc>
                <a:spcPts val="3600"/>
              </a:lnSpc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建设和应用方面，我国已经成为全球的领导者之一。请查找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的相关资料，结合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在某一具体领域的应用，如物联网、云计算、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5G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网络等，探讨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的优势。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 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拓展与提升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7595" y="3732217"/>
            <a:ext cx="1756774" cy="2905969"/>
          </a:xfrm>
          <a:prstGeom prst="rect">
            <a:avLst/>
          </a:prstGeom>
        </p:spPr>
      </p:pic>
      <p:sp>
        <p:nvSpPr>
          <p:cNvPr id="4" name="对话气泡: 圆角矩形 37"/>
          <p:cNvSpPr/>
          <p:nvPr>
            <p:custDataLst>
              <p:tags r:id="rId2"/>
            </p:custDataLst>
          </p:nvPr>
        </p:nvSpPr>
        <p:spPr>
          <a:xfrm>
            <a:off x="3935393" y="2834685"/>
            <a:ext cx="5190934" cy="1477327"/>
          </a:xfrm>
          <a:prstGeom prst="wedgeRoundRectCallout">
            <a:avLst>
              <a:gd name="adj1" fmla="val 41467"/>
              <a:gd name="adj2" fmla="val 6634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同学们交流讨论时，最好能把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的特点与具体应用进行结合。例如：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IPv6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可提供足够多的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地址，进而把物联网中类型各异、数量众多的设备直接连入互联网。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28677_3*n_h_i*1_1_1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228677_3*n_h_h_i*1_2_3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28677_3*n_h_h_i*1_2_1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28677_3*n_h_i*1_1_2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28677_3*n_h_i*1_1_3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28677_3*n_h_i*1_1_4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28677_3*n_h_i*1_1_5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228677_3*n_h_h_i*1_2_2_2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commondata" val="eyJoZGlkIjoiY2NlZWE4OWJkY2Q2MTM4ODk1NmQzZTU1ZmZkZmU1M2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2100</Words>
  <Application>WPS 演示</Application>
  <PresentationFormat>宽屏</PresentationFormat>
  <Paragraphs>234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Calibri</vt:lpstr>
      <vt:lpstr>楷体</vt:lpstr>
      <vt:lpstr>江城圆体 400W</vt:lpstr>
      <vt:lpstr>等线</vt:lpstr>
      <vt:lpstr>仿宋</vt:lpstr>
      <vt:lpstr>Wingdings 2</vt:lpstr>
      <vt:lpstr>Wingdings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Administrator</cp:lastModifiedBy>
  <cp:revision>249</cp:revision>
  <cp:lastPrinted>2024-05-08T05:37:00Z</cp:lastPrinted>
  <dcterms:created xsi:type="dcterms:W3CDTF">2020-02-05T11:17:00Z</dcterms:created>
  <dcterms:modified xsi:type="dcterms:W3CDTF">2024-08-22T15:41:22Z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5822387EF4234E409D22958343158AA8_12</vt:lpwstr>
  </property>
  <property fmtid="{D5CDD505-2E9C-101B-9397-08002B2CF9AE}" pid="3" name="KSOProductBuildVer">
    <vt:lpwstr>2052-12.1.0.17147</vt:lpwstr>
  </property>
</Properties>
</file>