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6.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2" r:id="rId3"/>
  </p:sldMasterIdLst>
  <p:notesMasterIdLst>
    <p:notesMasterId r:id="rId5"/>
  </p:notesMasterIdLst>
  <p:handoutMasterIdLst>
    <p:handoutMasterId r:id="rId25"/>
  </p:handoutMasterIdLst>
  <p:sldIdLst>
    <p:sldId id="451" r:id="rId4"/>
    <p:sldId id="407" r:id="rId6"/>
    <p:sldId id="408" r:id="rId7"/>
    <p:sldId id="298" r:id="rId8"/>
    <p:sldId id="411" r:id="rId9"/>
    <p:sldId id="276" r:id="rId10"/>
    <p:sldId id="394" r:id="rId11"/>
    <p:sldId id="371" r:id="rId12"/>
    <p:sldId id="439" r:id="rId13"/>
    <p:sldId id="438" r:id="rId14"/>
    <p:sldId id="423" r:id="rId15"/>
    <p:sldId id="441" r:id="rId16"/>
    <p:sldId id="440" r:id="rId17"/>
    <p:sldId id="413" r:id="rId18"/>
    <p:sldId id="397" r:id="rId19"/>
    <p:sldId id="417" r:id="rId20"/>
    <p:sldId id="418" r:id="rId21"/>
    <p:sldId id="422" r:id="rId22"/>
    <p:sldId id="420" r:id="rId23"/>
    <p:sldId id="292" r:id="rId24"/>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48" userDrawn="1">
          <p15:clr>
            <a:srgbClr val="A4A3A4"/>
          </p15:clr>
        </p15:guide>
        <p15:guide id="2" pos="688" userDrawn="1">
          <p15:clr>
            <a:srgbClr val="A4A3A4"/>
          </p15:clr>
        </p15:guide>
        <p15:guide id="3" pos="7015" userDrawn="1">
          <p15:clr>
            <a:srgbClr val="A4A3A4"/>
          </p15:clr>
        </p15:guide>
        <p15:guide id="4" orient="horz" pos="5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843C0C"/>
    <a:srgbClr val="C25810"/>
    <a:srgbClr val="F18A23"/>
    <a:srgbClr val="A64C0E"/>
    <a:srgbClr val="F2F2F2"/>
    <a:srgbClr val="F29232"/>
    <a:srgbClr val="C55A11"/>
    <a:srgbClr val="F39B47"/>
    <a:srgbClr val="014E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13" autoAdjust="0"/>
    <p:restoredTop sz="89275" autoAdjust="0"/>
  </p:normalViewPr>
  <p:slideViewPr>
    <p:cSldViewPr snapToGrid="0" showGuides="1">
      <p:cViewPr varScale="1">
        <p:scale>
          <a:sx n="144" d="100"/>
          <a:sy n="144" d="100"/>
        </p:scale>
        <p:origin x="3066" y="114"/>
      </p:cViewPr>
      <p:guideLst>
        <p:guide orient="horz" pos="3948"/>
        <p:guide pos="688"/>
        <p:guide pos="7015"/>
        <p:guide orient="horz" pos="535"/>
      </p:guideLst>
    </p:cSldViewPr>
  </p:slideViewPr>
  <p:notesTextViewPr>
    <p:cViewPr>
      <p:scale>
        <a:sx n="3" d="2"/>
        <a:sy n="3" d="2"/>
      </p:scale>
      <p:origin x="0" y="0"/>
    </p:cViewPr>
  </p:notesTextViewPr>
  <p:notesViewPr>
    <p:cSldViewPr snapToGrid="0">
      <p:cViewPr varScale="1">
        <p:scale>
          <a:sx n="162" d="100"/>
          <a:sy n="162" d="100"/>
        </p:scale>
        <p:origin x="2982" y="13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9" Type="http://schemas.openxmlformats.org/officeDocument/2006/relationships/tags" Target="tags/tag38.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handoutMaster" Target="handoutMasters/handoutMaster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044A302A-66E2-45C0-9113-4E5747328F9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540E3B-F9C0-48B6-A129-4D327DD3065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A540E3B-F9C0-48B6-A129-4D327DD30658}" type="slidenum">
              <a:rPr kumimoji="0" lang="zh-CN" altLang="en-US" sz="13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3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A540E3B-F9C0-48B6-A129-4D327DD3065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A540E3B-F9C0-48B6-A129-4D327DD3065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A540E3B-F9C0-48B6-A129-4D327DD3065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A540E3B-F9C0-48B6-A129-4D327DD3065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A540E3B-F9C0-48B6-A129-4D327DD3065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A540E3B-F9C0-48B6-A129-4D327DD3065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A685A6CA-0CF8-4C0F-A4EF-5C6C0D45FAA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E8A902-E013-4FF5-9CBD-78113C784026}" type="slidenum">
              <a:rPr lang="zh-CN" altLang="en-US" smtClean="0"/>
            </a:fld>
            <a:endParaRPr lang="zh-CN" altLang="en-US" dirty="0"/>
          </a:p>
        </p:txBody>
      </p:sp>
      <p:sp>
        <p:nvSpPr>
          <p:cNvPr id="10" name="标题 1"/>
          <p:cNvSpPr txBox="1"/>
          <p:nvPr userDrawn="1"/>
        </p:nvSpPr>
        <p:spPr>
          <a:xfrm>
            <a:off x="1162578" y="728664"/>
            <a:ext cx="6682317" cy="77047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kern="1200">
                <a:solidFill>
                  <a:schemeClr val="bg1"/>
                </a:solidFill>
                <a:latin typeface="微软雅黑" panose="020B0503020204020204" pitchFamily="34" charset="-122"/>
                <a:ea typeface="微软雅黑" panose="020B0503020204020204" pitchFamily="34" charset="-122"/>
                <a:cs typeface="+mj-cs"/>
              </a:defRPr>
            </a:lvl1pPr>
          </a:lstStyle>
          <a:p>
            <a:r>
              <a:rPr lang="zh-CN" altLang="en-US" sz="3200" dirty="0">
                <a:solidFill>
                  <a:schemeClr val="bg1"/>
                </a:solidFill>
                <a:latin typeface="黑体" panose="02010609060101010101" pitchFamily="49" charset="-122"/>
                <a:ea typeface="黑体" panose="02010609060101010101" pitchFamily="49" charset="-122"/>
              </a:rPr>
              <a:t>国家中小学课程资源</a:t>
            </a:r>
            <a:endParaRPr lang="zh-CN" altLang="en-US" sz="3200" dirty="0">
              <a:solidFill>
                <a:schemeClr val="bg1"/>
              </a:solidFill>
              <a:latin typeface="黑体" panose="02010609060101010101" pitchFamily="49" charset="-122"/>
              <a:ea typeface="黑体" panose="02010609060101010101" pitchFamily="49" charset="-122"/>
            </a:endParaRPr>
          </a:p>
        </p:txBody>
      </p:sp>
      <p:pic>
        <p:nvPicPr>
          <p:cNvPr id="7" name="图片 6"/>
          <p:cNvPicPr>
            <a:picLocks noChangeAspect="1"/>
          </p:cNvPicPr>
          <p:nvPr userDrawn="1"/>
        </p:nvPicPr>
        <p:blipFill>
          <a:blip r:embed="rId3"/>
          <a:stretch>
            <a:fillRect/>
          </a:stretch>
        </p:blipFill>
        <p:spPr>
          <a:xfrm>
            <a:off x="1353079" y="2830103"/>
            <a:ext cx="409575" cy="46672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文本框 6"/>
          <p:cNvSpPr txBox="1"/>
          <p:nvPr userDrawn="1"/>
        </p:nvSpPr>
        <p:spPr>
          <a:xfrm>
            <a:off x="431800" y="365125"/>
            <a:ext cx="2133600" cy="714375"/>
          </a:xfrm>
          <a:prstGeom prst="rect">
            <a:avLst/>
          </a:prstGeom>
          <a:noFill/>
        </p:spPr>
        <p:txBody>
          <a:bodyPr wrap="square" rtlCol="0">
            <a:spAutoFit/>
          </a:bodyPr>
          <a:lstStyle/>
          <a:p>
            <a:endParaRPr lang="zh-CN" altLang="en-US" dirty="0"/>
          </a:p>
        </p:txBody>
      </p:sp>
      <p:sp>
        <p:nvSpPr>
          <p:cNvPr id="4" name="矩形 3"/>
          <p:cNvSpPr/>
          <p:nvPr userDrawn="1"/>
        </p:nvSpPr>
        <p:spPr>
          <a:xfrm>
            <a:off x="8359254" y="159615"/>
            <a:ext cx="3590678" cy="630381"/>
          </a:xfrm>
          <a:prstGeom prst="rect">
            <a:avLst/>
          </a:prstGeom>
          <a:solidFill>
            <a:srgbClr val="3B5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dirty="0">
                <a:latin typeface="黑体" panose="02010609060101010101" pitchFamily="49" charset="-122"/>
                <a:ea typeface="黑体" panose="02010609060101010101" pitchFamily="49" charset="-122"/>
              </a:rPr>
              <a:t>义务教育信息科技课程资源</a:t>
            </a:r>
            <a:endParaRPr lang="zh-CN" altLang="en-US" sz="2200" dirty="0">
              <a:latin typeface="黑体" panose="02010609060101010101" pitchFamily="49" charset="-122"/>
              <a:ea typeface="黑体" panose="02010609060101010101" pitchFamily="49"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仅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矩形 2"/>
          <p:cNvSpPr/>
          <p:nvPr userDrawn="1"/>
        </p:nvSpPr>
        <p:spPr>
          <a:xfrm>
            <a:off x="8359254" y="159615"/>
            <a:ext cx="3590678" cy="630381"/>
          </a:xfrm>
          <a:prstGeom prst="rect">
            <a:avLst/>
          </a:prstGeom>
          <a:solidFill>
            <a:srgbClr val="3B5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dirty="0">
                <a:latin typeface="黑体" panose="02010609060101010101" pitchFamily="49" charset="-122"/>
                <a:ea typeface="黑体" panose="02010609060101010101" pitchFamily="49" charset="-122"/>
              </a:rPr>
              <a:t>义务教育信息科技课程资源</a:t>
            </a:r>
            <a:endParaRPr lang="zh-CN" altLang="en-US" sz="2200" dirty="0">
              <a:latin typeface="黑体" panose="02010609060101010101" pitchFamily="49" charset="-122"/>
              <a:ea typeface="黑体" panose="02010609060101010101" pitchFamily="49"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A685A6CA-0CF8-4C0F-A4EF-5C6C0D45FAA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E8A902-E013-4FF5-9CBD-78113C784026}" type="slidenum">
              <a:rPr lang="zh-CN" altLang="en-US" smtClean="0"/>
            </a:fld>
            <a:endParaRPr lang="zh-CN" altLang="en-US" dirty="0"/>
          </a:p>
        </p:txBody>
      </p:sp>
      <p:sp>
        <p:nvSpPr>
          <p:cNvPr id="10" name="标题 1"/>
          <p:cNvSpPr txBox="1"/>
          <p:nvPr userDrawn="1"/>
        </p:nvSpPr>
        <p:spPr>
          <a:xfrm>
            <a:off x="473465" y="144637"/>
            <a:ext cx="6682317" cy="77047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kern="1200">
                <a:solidFill>
                  <a:schemeClr val="bg1"/>
                </a:solidFill>
                <a:latin typeface="微软雅黑" panose="020B0503020204020204" pitchFamily="34" charset="-122"/>
                <a:ea typeface="微软雅黑" panose="020B0503020204020204" pitchFamily="34" charset="-122"/>
                <a:cs typeface="+mj-cs"/>
              </a:defRPr>
            </a:lvl1pPr>
          </a:lstStyle>
          <a:p>
            <a:r>
              <a:rPr lang="zh-CN" altLang="en-US" sz="2400" dirty="0">
                <a:solidFill>
                  <a:schemeClr val="bg1"/>
                </a:solidFill>
                <a:latin typeface="黑体" panose="02010609060101010101" pitchFamily="49" charset="-122"/>
                <a:ea typeface="黑体" panose="02010609060101010101" pitchFamily="49" charset="-122"/>
              </a:rPr>
              <a:t>义务教育信息科技课程资源</a:t>
            </a:r>
            <a:endParaRPr lang="zh-CN" altLang="en-US" sz="2400" dirty="0">
              <a:solidFill>
                <a:schemeClr val="bg1"/>
              </a:solidFill>
              <a:latin typeface="黑体" panose="02010609060101010101" pitchFamily="49" charset="-122"/>
              <a:ea typeface="黑体" panose="02010609060101010101" pitchFamily="49" charset="-122"/>
            </a:endParaRPr>
          </a:p>
        </p:txBody>
      </p:sp>
      <p:pic>
        <p:nvPicPr>
          <p:cNvPr id="7" name="图片 6"/>
          <p:cNvPicPr>
            <a:picLocks noChangeAspect="1"/>
          </p:cNvPicPr>
          <p:nvPr userDrawn="1"/>
        </p:nvPicPr>
        <p:blipFill>
          <a:blip r:embed="rId3"/>
          <a:stretch>
            <a:fillRect/>
          </a:stretch>
        </p:blipFill>
        <p:spPr>
          <a:xfrm>
            <a:off x="1353079" y="2830103"/>
            <a:ext cx="409575" cy="466725"/>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文本框 6"/>
          <p:cNvSpPr txBox="1"/>
          <p:nvPr userDrawn="1"/>
        </p:nvSpPr>
        <p:spPr>
          <a:xfrm>
            <a:off x="431800" y="365125"/>
            <a:ext cx="2133600" cy="714375"/>
          </a:xfrm>
          <a:prstGeom prst="rect">
            <a:avLst/>
          </a:prstGeom>
          <a:noFill/>
        </p:spPr>
        <p:txBody>
          <a:bodyPr wrap="square" rtlCol="0">
            <a:spAutoFit/>
          </a:bodyPr>
          <a:lstStyle/>
          <a:p>
            <a:endParaRPr lang="zh-CN" altLang="en-US" dirty="0"/>
          </a:p>
        </p:txBody>
      </p:sp>
      <p:sp>
        <p:nvSpPr>
          <p:cNvPr id="2" name="矩形 1"/>
          <p:cNvSpPr/>
          <p:nvPr userDrawn="1"/>
        </p:nvSpPr>
        <p:spPr>
          <a:xfrm>
            <a:off x="8359254" y="159615"/>
            <a:ext cx="3590678" cy="630381"/>
          </a:xfrm>
          <a:prstGeom prst="rect">
            <a:avLst/>
          </a:prstGeom>
          <a:solidFill>
            <a:srgbClr val="3B5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dirty="0">
                <a:latin typeface="黑体" panose="02010609060101010101" pitchFamily="49" charset="-122"/>
                <a:ea typeface="黑体" panose="02010609060101010101" pitchFamily="49" charset="-122"/>
              </a:rPr>
              <a:t>义务教育信息科技课程资源</a:t>
            </a:r>
            <a:endParaRPr lang="zh-CN" altLang="en-US" sz="2200" dirty="0">
              <a:latin typeface="黑体" panose="02010609060101010101" pitchFamily="49" charset="-122"/>
              <a:ea typeface="黑体" panose="02010609060101010101" pitchFamily="49"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仅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矩形 2"/>
          <p:cNvSpPr/>
          <p:nvPr userDrawn="1"/>
        </p:nvSpPr>
        <p:spPr>
          <a:xfrm>
            <a:off x="8359254" y="159615"/>
            <a:ext cx="3590678" cy="630381"/>
          </a:xfrm>
          <a:prstGeom prst="rect">
            <a:avLst/>
          </a:prstGeom>
          <a:solidFill>
            <a:srgbClr val="3B5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dirty="0">
                <a:latin typeface="黑体" panose="02010609060101010101" pitchFamily="49" charset="-122"/>
                <a:ea typeface="黑体" panose="02010609060101010101" pitchFamily="49" charset="-122"/>
              </a:rPr>
              <a:t>义务教育信息科技课程资源</a:t>
            </a:r>
            <a:endParaRPr lang="zh-CN" altLang="en-US" sz="2200" dirty="0">
              <a:latin typeface="黑体" panose="02010609060101010101" pitchFamily="49" charset="-122"/>
              <a:ea typeface="黑体" panose="02010609060101010101" pitchFamily="49"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image" Target="../media/image1.jpe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5" Type="http://schemas.openxmlformats.org/officeDocument/2006/relationships/theme" Target="../theme/theme2.xml"/><Relationship Id="rId4" Type="http://schemas.openxmlformats.org/officeDocument/2006/relationships/image" Target="../media/image1.jpeg"/><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85A6CA-0CF8-4C0F-A4EF-5C6C0D45FAA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8A902-E013-4FF5-9CBD-78113C78402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defTabSz="914400" rtl="0" eaLnBrk="1" latinLnBrk="0" hangingPunct="1">
        <a:lnSpc>
          <a:spcPct val="90000"/>
        </a:lnSpc>
        <a:spcBef>
          <a:spcPct val="0"/>
        </a:spcBef>
        <a:buNone/>
        <a:defRPr sz="3400" kern="1200">
          <a:solidFill>
            <a:schemeClr val="tx1"/>
          </a:solidFill>
          <a:latin typeface="黑体" panose="02010609060101010101" pitchFamily="49" charset="-122"/>
          <a:ea typeface="黑体" panose="02010609060101010101" pitchFamily="49"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85A6CA-0CF8-4C0F-A4EF-5C6C0D45FAA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8A902-E013-4FF5-9CBD-78113C78402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txStyles>
    <p:titleStyle>
      <a:lvl1pPr algn="ctr" defTabSz="914400" rtl="0" eaLnBrk="1" latinLnBrk="0" hangingPunct="1">
        <a:lnSpc>
          <a:spcPct val="90000"/>
        </a:lnSpc>
        <a:spcBef>
          <a:spcPct val="0"/>
        </a:spcBef>
        <a:buNone/>
        <a:defRPr sz="3400" kern="1200">
          <a:solidFill>
            <a:schemeClr val="tx1"/>
          </a:solidFill>
          <a:latin typeface="黑体" panose="02010609060101010101" pitchFamily="49" charset="-122"/>
          <a:ea typeface="黑体" panose="02010609060101010101" pitchFamily="49"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楷体" panose="02010600040101010101" pitchFamily="2" charset="-122"/>
          <a:ea typeface="华文楷体"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4" Type="http://schemas.openxmlformats.org/officeDocument/2006/relationships/notesSlide" Target="../notesSlides/notesSlide4.xml"/><Relationship Id="rId13" Type="http://schemas.openxmlformats.org/officeDocument/2006/relationships/slideLayout" Target="../slideLayouts/slideLayout2.xml"/><Relationship Id="rId12" Type="http://schemas.openxmlformats.org/officeDocument/2006/relationships/tags" Target="../tags/tag10.xml"/><Relationship Id="rId11" Type="http://schemas.openxmlformats.org/officeDocument/2006/relationships/image" Target="../media/image6.svg"/><Relationship Id="rId10" Type="http://schemas.openxmlformats.org/officeDocument/2006/relationships/image" Target="../media/image5.png"/><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s>
</file>

<file path=ppt/slides/_rels/slide7.xml.rels><?xml version="1.0" encoding="UTF-8" standalone="yes"?>
<Relationships xmlns="http://schemas.openxmlformats.org/package/2006/relationships"><Relationship Id="rId9" Type="http://schemas.openxmlformats.org/officeDocument/2006/relationships/tags" Target="../tags/tag21.xml"/><Relationship Id="rId8" Type="http://schemas.openxmlformats.org/officeDocument/2006/relationships/image" Target="../media/image7.png"/><Relationship Id="rId7" Type="http://schemas.openxmlformats.org/officeDocument/2006/relationships/tags" Target="../tags/tag20.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tags" Target="../tags/tag16.xml"/><Relationship Id="rId25" Type="http://schemas.openxmlformats.org/officeDocument/2006/relationships/notesSlide" Target="../notesSlides/notesSlide6.xml"/><Relationship Id="rId24" Type="http://schemas.openxmlformats.org/officeDocument/2006/relationships/slideLayout" Target="../slideLayouts/slideLayout2.xml"/><Relationship Id="rId23" Type="http://schemas.openxmlformats.org/officeDocument/2006/relationships/image" Target="../media/image10.png"/><Relationship Id="rId22" Type="http://schemas.openxmlformats.org/officeDocument/2006/relationships/image" Target="../media/image9.png"/><Relationship Id="rId21" Type="http://schemas.openxmlformats.org/officeDocument/2006/relationships/image" Target="../media/image8.png"/><Relationship Id="rId20" Type="http://schemas.openxmlformats.org/officeDocument/2006/relationships/tags" Target="../tags/tag32.xml"/><Relationship Id="rId2" Type="http://schemas.openxmlformats.org/officeDocument/2006/relationships/tags" Target="../tags/tag15.xml"/><Relationship Id="rId19" Type="http://schemas.openxmlformats.org/officeDocument/2006/relationships/tags" Target="../tags/tag31.xml"/><Relationship Id="rId18" Type="http://schemas.openxmlformats.org/officeDocument/2006/relationships/tags" Target="../tags/tag30.xml"/><Relationship Id="rId17" Type="http://schemas.openxmlformats.org/officeDocument/2006/relationships/tags" Target="../tags/tag29.xml"/><Relationship Id="rId16" Type="http://schemas.openxmlformats.org/officeDocument/2006/relationships/tags" Target="../tags/tag28.xml"/><Relationship Id="rId15" Type="http://schemas.openxmlformats.org/officeDocument/2006/relationships/tags" Target="../tags/tag27.xml"/><Relationship Id="rId14" Type="http://schemas.openxmlformats.org/officeDocument/2006/relationships/tags" Target="../tags/tag26.xml"/><Relationship Id="rId13" Type="http://schemas.openxmlformats.org/officeDocument/2006/relationships/tags" Target="../tags/tag25.xml"/><Relationship Id="rId12" Type="http://schemas.openxmlformats.org/officeDocument/2006/relationships/tags" Target="../tags/tag24.xml"/><Relationship Id="rId11" Type="http://schemas.openxmlformats.org/officeDocument/2006/relationships/tags" Target="../tags/tag23.xml"/><Relationship Id="rId10" Type="http://schemas.openxmlformats.org/officeDocument/2006/relationships/tags" Target="../tags/tag22.xml"/><Relationship Id="rId1" Type="http://schemas.openxmlformats.org/officeDocument/2006/relationships/tags" Target="../tags/tag14.xml"/></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8.png"/><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image" Target="../media/image11.emf"/></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image" Target="../media/image16.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tags" Target="../tags/tag36.xml"/><Relationship Id="rId1" Type="http://schemas.openxmlformats.org/officeDocument/2006/relationships/image" Target="../media/image17.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18.jpeg"/><Relationship Id="rId1" Type="http://schemas.openxmlformats.org/officeDocument/2006/relationships/tags" Target="../tags/tag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p:cNvSpPr txBox="1"/>
          <p:nvPr/>
        </p:nvSpPr>
        <p:spPr>
          <a:xfrm>
            <a:off x="288925" y="3009900"/>
            <a:ext cx="11666855" cy="1006475"/>
          </a:xfrm>
          <a:prstGeom prst="rect">
            <a:avLst/>
          </a:prstGeom>
        </p:spPr>
        <p:txBody>
          <a:bodyPr/>
          <a:lstStyle>
            <a:lvl1pPr algn="ctr" defTabSz="914400" rtl="0" eaLnBrk="1" latinLnBrk="0" hangingPunct="1">
              <a:lnSpc>
                <a:spcPct val="90000"/>
              </a:lnSpc>
              <a:spcBef>
                <a:spcPct val="0"/>
              </a:spcBef>
              <a:buNone/>
              <a:defRPr sz="3400" kern="1200">
                <a:solidFill>
                  <a:schemeClr val="tx1"/>
                </a:solidFill>
                <a:latin typeface="黑体" panose="02010609060101010101" pitchFamily="49" charset="-122"/>
                <a:ea typeface="黑体" panose="02010609060101010101" pitchFamily="49" charset="-122"/>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zh-CN" altLang="en-US" sz="4800" b="1" i="0" u="none" strike="noStrike" kern="1200" cap="none" spc="0" normalizeH="0" baseline="0" noProof="0" dirty="0">
                <a:ln>
                  <a:noFill/>
                </a:ln>
                <a:solidFill>
                  <a:prstClr val="white"/>
                </a:solidFill>
                <a:effectLst/>
                <a:uLnTx/>
                <a:uFillTx/>
              </a:rPr>
              <a:t>第</a:t>
            </a:r>
            <a:r>
              <a:rPr lang="en-US" altLang="zh-CN" sz="5400" b="1" dirty="0">
                <a:solidFill>
                  <a:prstClr val="white"/>
                </a:solidFill>
                <a:latin typeface="Times New Roman" panose="02020603050405020304" pitchFamily="18" charset="0"/>
                <a:cs typeface="Times New Roman" panose="02020603050405020304" pitchFamily="18" charset="0"/>
              </a:rPr>
              <a:t>7</a:t>
            </a:r>
            <a:r>
              <a:rPr kumimoji="0" lang="zh-CN" altLang="en-US" sz="4800" b="1" i="0" u="none" strike="noStrike" kern="1200" cap="none" spc="0" normalizeH="0" baseline="0" noProof="0" dirty="0">
                <a:ln>
                  <a:noFill/>
                </a:ln>
                <a:solidFill>
                  <a:prstClr val="white"/>
                </a:solidFill>
                <a:effectLst/>
                <a:uLnTx/>
                <a:uFillTx/>
              </a:rPr>
              <a:t>课　</a:t>
            </a:r>
            <a:r>
              <a:rPr lang="zh-CN" altLang="en-US" sz="4800" b="1" dirty="0">
                <a:solidFill>
                  <a:schemeClr val="bg1"/>
                </a:solidFill>
              </a:rPr>
              <a:t>域名解析换编码</a:t>
            </a:r>
            <a:endParaRPr kumimoji="0" lang="zh-CN" altLang="en-US" sz="3200" b="1" i="0" u="none" strike="noStrike" kern="1200" cap="none" spc="0" normalizeH="0" baseline="0" noProof="0" dirty="0">
              <a:ln>
                <a:noFill/>
              </a:ln>
              <a:solidFill>
                <a:prstClr val="white"/>
              </a:solidFill>
              <a:effectLst/>
              <a:uLnTx/>
              <a:uFillTx/>
            </a:endParaRPr>
          </a:p>
        </p:txBody>
      </p:sp>
      <p:sp>
        <p:nvSpPr>
          <p:cNvPr id="10" name="文本框 9"/>
          <p:cNvSpPr txBox="1"/>
          <p:nvPr/>
        </p:nvSpPr>
        <p:spPr>
          <a:xfrm>
            <a:off x="288925" y="1971675"/>
            <a:ext cx="11666220" cy="5835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第二单元　直播网络我来建</a:t>
            </a:r>
            <a:endParaRPr kumimoji="0" lang="zh-CN" altLang="en-US" sz="3200" b="1"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pic>
        <p:nvPicPr>
          <p:cNvPr id="2" name="图片 1"/>
          <p:cNvPicPr>
            <a:picLocks noChangeAspect="1"/>
          </p:cNvPicPr>
          <p:nvPr/>
        </p:nvPicPr>
        <p:blipFill>
          <a:blip r:embed="rId1"/>
          <a:stretch>
            <a:fillRect/>
          </a:stretch>
        </p:blipFill>
        <p:spPr>
          <a:xfrm>
            <a:off x="516890" y="328295"/>
            <a:ext cx="4010025" cy="593090"/>
          </a:xfrm>
          <a:prstGeom prst="rect">
            <a:avLst/>
          </a:prstGeom>
        </p:spPr>
      </p:pic>
      <p:sp>
        <p:nvSpPr>
          <p:cNvPr id="9" name="副标题 2"/>
          <p:cNvSpPr txBox="1"/>
          <p:nvPr/>
        </p:nvSpPr>
        <p:spPr>
          <a:xfrm>
            <a:off x="444500" y="533400"/>
            <a:ext cx="5104130" cy="50736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义务教育信息科技课程资源　七年级</a:t>
            </a:r>
            <a:r>
              <a:rPr kumimoji="0" lang="zh-CN" altLang="en-US" sz="2800" b="1"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rPr>
              <a:t>                    </a:t>
            </a:r>
            <a:endParaRPr kumimoji="0" lang="en-US" altLang="zh-CN" sz="2800" b="1"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b="0" dirty="0">
                <a:latin typeface="黑体" panose="02010609060101010101" pitchFamily="49" charset="-122"/>
                <a:ea typeface="黑体" panose="02010609060101010101" pitchFamily="49" charset="-122"/>
              </a:rPr>
              <a:t>第</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7</a:t>
            </a:r>
            <a:r>
              <a:rPr lang="zh-CN" altLang="en-US" b="0" dirty="0">
                <a:latin typeface="黑体" panose="02010609060101010101" pitchFamily="49" charset="-122"/>
                <a:ea typeface="黑体" panose="02010609060101010101" pitchFamily="49" charset="-122"/>
              </a:rPr>
              <a:t>课  学习目标</a:t>
            </a:r>
            <a:endParaRPr lang="en-US" altLang="zh-CN" b="0" dirty="0">
              <a:latin typeface="黑体" panose="02010609060101010101" pitchFamily="49" charset="-122"/>
              <a:ea typeface="黑体" panose="02010609060101010101" pitchFamily="49" charset="-122"/>
            </a:endParaRPr>
          </a:p>
        </p:txBody>
      </p:sp>
      <p:cxnSp>
        <p:nvCxnSpPr>
          <p:cNvPr id="42" name="直接连接符 41"/>
          <p:cNvCxnSpPr/>
          <p:nvPr/>
        </p:nvCxnSpPr>
        <p:spPr>
          <a:xfrm>
            <a:off x="2176718" y="1582887"/>
            <a:ext cx="0" cy="3960000"/>
          </a:xfrm>
          <a:prstGeom prst="line">
            <a:avLst/>
          </a:prstGeom>
          <a:noFill/>
          <a:ln w="12700" cap="flat" cmpd="sng" algn="ctr">
            <a:solidFill>
              <a:srgbClr val="3C6EDE"/>
            </a:solidFill>
            <a:prstDash val="solid"/>
            <a:miter lim="800000"/>
            <a:headEnd type="oval" w="med" len="med"/>
            <a:tailEnd type="oval" w="med" len="med"/>
          </a:ln>
          <a:effectLst/>
        </p:spPr>
      </p:cxnSp>
      <p:sp>
        <p:nvSpPr>
          <p:cNvPr id="43" name="文本框 42"/>
          <p:cNvSpPr txBox="1"/>
          <p:nvPr/>
        </p:nvSpPr>
        <p:spPr>
          <a:xfrm>
            <a:off x="1334455" y="1912993"/>
            <a:ext cx="830997" cy="2234491"/>
          </a:xfrm>
          <a:prstGeom prst="rect">
            <a:avLst/>
          </a:prstGeom>
          <a:noFill/>
        </p:spPr>
        <p:txBody>
          <a:bodyPr vert="eaVert" wrap="square" rtlCol="0">
            <a:spAutoFit/>
          </a:bodyPr>
          <a:lstStyle/>
          <a:p>
            <a:pPr algn="dist">
              <a:lnSpc>
                <a:spcPct val="150000"/>
              </a:lnSpc>
            </a:pPr>
            <a:r>
              <a:rPr lang="zh-CN" altLang="en-US" sz="2800" b="1" dirty="0">
                <a:ln w="0"/>
                <a:solidFill>
                  <a:srgbClr val="0070C0"/>
                </a:solidFill>
                <a:latin typeface="黑体" panose="02010609060101010101" pitchFamily="49" charset="-122"/>
                <a:ea typeface="黑体" panose="02010609060101010101" pitchFamily="49" charset="-122"/>
              </a:rPr>
              <a:t>学习目标</a:t>
            </a:r>
            <a:endParaRPr lang="zh-CN" altLang="en-US" sz="2800" b="1" dirty="0">
              <a:ln w="0"/>
              <a:solidFill>
                <a:srgbClr val="0070C0"/>
              </a:solidFill>
              <a:latin typeface="黑体" panose="02010609060101010101" pitchFamily="49" charset="-122"/>
              <a:ea typeface="黑体" panose="02010609060101010101" pitchFamily="49" charset="-122"/>
            </a:endParaRPr>
          </a:p>
        </p:txBody>
      </p:sp>
      <p:sp>
        <p:nvSpPr>
          <p:cNvPr id="19" name="Rectangle 5"/>
          <p:cNvSpPr>
            <a:spLocks noChangeArrowheads="1"/>
          </p:cNvSpPr>
          <p:nvPr/>
        </p:nvSpPr>
        <p:spPr bwMode="auto">
          <a:xfrm>
            <a:off x="2857616" y="2027239"/>
            <a:ext cx="609600" cy="457200"/>
          </a:xfrm>
          <a:prstGeom prst="rect">
            <a:avLst/>
          </a:prstGeom>
          <a:gradFill rotWithShape="1">
            <a:gsLst>
              <a:gs pos="0">
                <a:srgbClr val="284E75"/>
              </a:gs>
              <a:gs pos="50000">
                <a:srgbClr val="4D98E3"/>
              </a:gs>
              <a:gs pos="100000">
                <a:srgbClr val="284E75"/>
              </a:gs>
            </a:gsLst>
            <a:lin ang="0" scaled="1"/>
          </a:gradFill>
          <a:ln>
            <a:noFill/>
          </a:ln>
          <a:effectLst>
            <a:prstShdw prst="shdw17" dist="63500" dir="5400000">
              <a:srgbClr val="2E5B88"/>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ea typeface="黑体" panose="02010609060101010101" pitchFamily="49" charset="-122"/>
              </a:defRPr>
            </a:lvl1pPr>
            <a:lvl2pPr marL="742950" indent="-285750" eaLnBrk="0" hangingPunct="0">
              <a:defRPr sz="2400">
                <a:solidFill>
                  <a:schemeClr val="tx1"/>
                </a:solidFill>
                <a:latin typeface="Times New Roman" panose="02020603050405020304" pitchFamily="18" charset="0"/>
                <a:ea typeface="黑体" panose="02010609060101010101" pitchFamily="49" charset="-122"/>
              </a:defRPr>
            </a:lvl2pPr>
            <a:lvl3pPr marL="1143000" indent="-228600" eaLnBrk="0" hangingPunct="0">
              <a:defRPr sz="2400">
                <a:solidFill>
                  <a:schemeClr val="tx1"/>
                </a:solidFill>
                <a:latin typeface="Times New Roman" panose="02020603050405020304" pitchFamily="18" charset="0"/>
                <a:ea typeface="黑体" panose="02010609060101010101" pitchFamily="49" charset="-122"/>
              </a:defRPr>
            </a:lvl3pPr>
            <a:lvl4pPr marL="1600200" indent="-228600" eaLnBrk="0" hangingPunct="0">
              <a:defRPr sz="2400">
                <a:solidFill>
                  <a:schemeClr val="tx1"/>
                </a:solidFill>
                <a:latin typeface="Times New Roman" panose="02020603050405020304" pitchFamily="18" charset="0"/>
                <a:ea typeface="黑体" panose="02010609060101010101" pitchFamily="49" charset="-122"/>
              </a:defRPr>
            </a:lvl4pPr>
            <a:lvl5pPr marL="2057400" indent="-228600" eaLnBrk="0" hangingPunct="0">
              <a:defRPr sz="2400">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9pPr>
          </a:lstStyle>
          <a:p>
            <a:pPr algn="ctr"/>
            <a:r>
              <a:rPr lang="zh-CN" altLang="en-US" b="1" dirty="0"/>
              <a:t>1</a:t>
            </a:r>
            <a:endParaRPr lang="zh-CN" altLang="en-US" b="1" dirty="0"/>
          </a:p>
        </p:txBody>
      </p:sp>
      <p:sp>
        <p:nvSpPr>
          <p:cNvPr id="20" name="Rectangle 8"/>
          <p:cNvSpPr>
            <a:spLocks noChangeArrowheads="1"/>
          </p:cNvSpPr>
          <p:nvPr/>
        </p:nvSpPr>
        <p:spPr bwMode="auto">
          <a:xfrm>
            <a:off x="2857616" y="3091734"/>
            <a:ext cx="609600" cy="457200"/>
          </a:xfrm>
          <a:prstGeom prst="rect">
            <a:avLst/>
          </a:prstGeom>
          <a:gradFill rotWithShape="1">
            <a:gsLst>
              <a:gs pos="0">
                <a:srgbClr val="573A7A"/>
              </a:gs>
              <a:gs pos="50000">
                <a:srgbClr val="A971ED"/>
              </a:gs>
              <a:gs pos="100000">
                <a:srgbClr val="573A7A"/>
              </a:gs>
            </a:gsLst>
            <a:lin ang="0" scaled="1"/>
          </a:gradFill>
          <a:ln>
            <a:noFill/>
          </a:ln>
          <a:effectLst>
            <a:prstShdw prst="shdw17" dist="63500" dir="5400000">
              <a:srgbClr val="65448E"/>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ea typeface="黑体" panose="02010609060101010101" pitchFamily="49" charset="-122"/>
              </a:defRPr>
            </a:lvl1pPr>
            <a:lvl2pPr marL="742950" indent="-285750" eaLnBrk="0" hangingPunct="0">
              <a:defRPr sz="2400">
                <a:solidFill>
                  <a:schemeClr val="tx1"/>
                </a:solidFill>
                <a:latin typeface="Times New Roman" panose="02020603050405020304" pitchFamily="18" charset="0"/>
                <a:ea typeface="黑体" panose="02010609060101010101" pitchFamily="49" charset="-122"/>
              </a:defRPr>
            </a:lvl2pPr>
            <a:lvl3pPr marL="1143000" indent="-228600" eaLnBrk="0" hangingPunct="0">
              <a:defRPr sz="2400">
                <a:solidFill>
                  <a:schemeClr val="tx1"/>
                </a:solidFill>
                <a:latin typeface="Times New Roman" panose="02020603050405020304" pitchFamily="18" charset="0"/>
                <a:ea typeface="黑体" panose="02010609060101010101" pitchFamily="49" charset="-122"/>
              </a:defRPr>
            </a:lvl3pPr>
            <a:lvl4pPr marL="1600200" indent="-228600" eaLnBrk="0" hangingPunct="0">
              <a:defRPr sz="2400">
                <a:solidFill>
                  <a:schemeClr val="tx1"/>
                </a:solidFill>
                <a:latin typeface="Times New Roman" panose="02020603050405020304" pitchFamily="18" charset="0"/>
                <a:ea typeface="黑体" panose="02010609060101010101" pitchFamily="49" charset="-122"/>
              </a:defRPr>
            </a:lvl4pPr>
            <a:lvl5pPr marL="2057400" indent="-228600" eaLnBrk="0" hangingPunct="0">
              <a:defRPr sz="2400">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9pPr>
          </a:lstStyle>
          <a:p>
            <a:pPr algn="ctr"/>
            <a:r>
              <a:rPr lang="zh-CN" altLang="zh-CN" b="1" dirty="0"/>
              <a:t>2</a:t>
            </a:r>
            <a:endParaRPr lang="zh-CN" altLang="zh-CN" b="1" dirty="0"/>
          </a:p>
        </p:txBody>
      </p:sp>
      <p:sp>
        <p:nvSpPr>
          <p:cNvPr id="21" name="Rectangle 11"/>
          <p:cNvSpPr>
            <a:spLocks noChangeArrowheads="1"/>
          </p:cNvSpPr>
          <p:nvPr/>
        </p:nvSpPr>
        <p:spPr bwMode="auto">
          <a:xfrm>
            <a:off x="2857616" y="4156229"/>
            <a:ext cx="609600" cy="457200"/>
          </a:xfrm>
          <a:prstGeom prst="rect">
            <a:avLst/>
          </a:prstGeom>
          <a:gradFill rotWithShape="1">
            <a:gsLst>
              <a:gs pos="0">
                <a:srgbClr val="284E75"/>
              </a:gs>
              <a:gs pos="50000">
                <a:srgbClr val="4D98E3"/>
              </a:gs>
              <a:gs pos="100000">
                <a:srgbClr val="284E75"/>
              </a:gs>
            </a:gsLst>
            <a:lin ang="0" scaled="1"/>
          </a:gradFill>
          <a:ln>
            <a:noFill/>
          </a:ln>
          <a:effectLst>
            <a:prstShdw prst="shdw17" dist="63500" dir="5400000">
              <a:srgbClr val="2E5B88"/>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ea typeface="黑体" panose="02010609060101010101" pitchFamily="49" charset="-122"/>
              </a:defRPr>
            </a:lvl1pPr>
            <a:lvl2pPr marL="742950" indent="-285750" eaLnBrk="0" hangingPunct="0">
              <a:defRPr sz="2400">
                <a:solidFill>
                  <a:schemeClr val="tx1"/>
                </a:solidFill>
                <a:latin typeface="Times New Roman" panose="02020603050405020304" pitchFamily="18" charset="0"/>
                <a:ea typeface="黑体" panose="02010609060101010101" pitchFamily="49" charset="-122"/>
              </a:defRPr>
            </a:lvl2pPr>
            <a:lvl3pPr marL="1143000" indent="-228600" eaLnBrk="0" hangingPunct="0">
              <a:defRPr sz="2400">
                <a:solidFill>
                  <a:schemeClr val="tx1"/>
                </a:solidFill>
                <a:latin typeface="Times New Roman" panose="02020603050405020304" pitchFamily="18" charset="0"/>
                <a:ea typeface="黑体" panose="02010609060101010101" pitchFamily="49" charset="-122"/>
              </a:defRPr>
            </a:lvl3pPr>
            <a:lvl4pPr marL="1600200" indent="-228600" eaLnBrk="0" hangingPunct="0">
              <a:defRPr sz="2400">
                <a:solidFill>
                  <a:schemeClr val="tx1"/>
                </a:solidFill>
                <a:latin typeface="Times New Roman" panose="02020603050405020304" pitchFamily="18" charset="0"/>
                <a:ea typeface="黑体" panose="02010609060101010101" pitchFamily="49" charset="-122"/>
              </a:defRPr>
            </a:lvl4pPr>
            <a:lvl5pPr marL="2057400" indent="-228600" eaLnBrk="0" hangingPunct="0">
              <a:defRPr sz="2400">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9pPr>
          </a:lstStyle>
          <a:p>
            <a:pPr algn="ctr"/>
            <a:r>
              <a:rPr lang="zh-CN" altLang="zh-CN" b="1"/>
              <a:t>3</a:t>
            </a:r>
            <a:endParaRPr lang="zh-CN" altLang="zh-CN" b="1"/>
          </a:p>
        </p:txBody>
      </p:sp>
      <p:sp>
        <p:nvSpPr>
          <p:cNvPr id="22" name="Rectangle 18"/>
          <p:cNvSpPr>
            <a:spLocks noChangeArrowheads="1"/>
          </p:cNvSpPr>
          <p:nvPr/>
        </p:nvSpPr>
        <p:spPr bwMode="auto">
          <a:xfrm>
            <a:off x="3685735" y="2071173"/>
            <a:ext cx="704112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ea typeface="黑体" panose="02010609060101010101" pitchFamily="49" charset="-122"/>
              </a:defRPr>
            </a:lvl1pPr>
            <a:lvl2pPr marL="742950" indent="-285750" eaLnBrk="0" hangingPunct="0">
              <a:defRPr sz="2400">
                <a:solidFill>
                  <a:schemeClr val="tx1"/>
                </a:solidFill>
                <a:latin typeface="Times New Roman" panose="02020603050405020304" pitchFamily="18" charset="0"/>
                <a:ea typeface="黑体" panose="02010609060101010101" pitchFamily="49" charset="-122"/>
              </a:defRPr>
            </a:lvl2pPr>
            <a:lvl3pPr marL="1143000" indent="-228600" eaLnBrk="0" hangingPunct="0">
              <a:defRPr sz="2400">
                <a:solidFill>
                  <a:schemeClr val="tx1"/>
                </a:solidFill>
                <a:latin typeface="Times New Roman" panose="02020603050405020304" pitchFamily="18" charset="0"/>
                <a:ea typeface="黑体" panose="02010609060101010101" pitchFamily="49" charset="-122"/>
              </a:defRPr>
            </a:lvl3pPr>
            <a:lvl4pPr marL="1600200" indent="-228600" eaLnBrk="0" hangingPunct="0">
              <a:defRPr sz="2400">
                <a:solidFill>
                  <a:schemeClr val="tx1"/>
                </a:solidFill>
                <a:latin typeface="Times New Roman" panose="02020603050405020304" pitchFamily="18" charset="0"/>
                <a:ea typeface="黑体" panose="02010609060101010101" pitchFamily="49" charset="-122"/>
              </a:defRPr>
            </a:lvl4pPr>
            <a:lvl5pPr marL="2057400" indent="-228600" eaLnBrk="0" hangingPunct="0">
              <a:defRPr sz="2400">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9pPr>
          </a:lstStyle>
          <a:p>
            <a:r>
              <a:rPr lang="zh-CN" altLang="en-US" dirty="0">
                <a:solidFill>
                  <a:srgbClr val="000000"/>
                </a:solidFill>
                <a:ea typeface="楷体" panose="02010609060101010101" pitchFamily="49" charset="-122"/>
                <a:cs typeface="Times New Roman" panose="02020603050405020304" pitchFamily="18" charset="0"/>
              </a:rPr>
              <a:t>知道域名和</a:t>
            </a:r>
            <a:r>
              <a:rPr lang="en-US" altLang="zh-CN" dirty="0">
                <a:solidFill>
                  <a:srgbClr val="000000"/>
                </a:solidFill>
                <a:ea typeface="楷体" panose="02010609060101010101" pitchFamily="49" charset="-122"/>
                <a:cs typeface="Times New Roman" panose="02020603050405020304" pitchFamily="18" charset="0"/>
              </a:rPr>
              <a:t>IP</a:t>
            </a:r>
            <a:r>
              <a:rPr lang="zh-CN" altLang="en-US" dirty="0">
                <a:solidFill>
                  <a:srgbClr val="000000"/>
                </a:solidFill>
                <a:ea typeface="楷体" panose="02010609060101010101" pitchFamily="49" charset="-122"/>
                <a:cs typeface="Times New Roman" panose="02020603050405020304" pitchFamily="18" charset="0"/>
              </a:rPr>
              <a:t>地址的关系，理解域名解析过程。</a:t>
            </a:r>
            <a:endParaRPr lang="zh-CN" altLang="en-US" dirty="0">
              <a:solidFill>
                <a:srgbClr val="000000"/>
              </a:solidFill>
              <a:ea typeface="楷体" panose="02010609060101010101" pitchFamily="49" charset="-122"/>
              <a:cs typeface="Times New Roman" panose="02020603050405020304" pitchFamily="18" charset="0"/>
            </a:endParaRPr>
          </a:p>
        </p:txBody>
      </p:sp>
      <p:sp>
        <p:nvSpPr>
          <p:cNvPr id="23" name="Rectangle 18"/>
          <p:cNvSpPr>
            <a:spLocks noChangeArrowheads="1"/>
          </p:cNvSpPr>
          <p:nvPr/>
        </p:nvSpPr>
        <p:spPr bwMode="auto">
          <a:xfrm>
            <a:off x="3685736" y="3094369"/>
            <a:ext cx="743253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ea typeface="黑体" panose="02010609060101010101" pitchFamily="49" charset="-122"/>
              </a:defRPr>
            </a:lvl1pPr>
            <a:lvl2pPr marL="742950" indent="-285750" eaLnBrk="0" hangingPunct="0">
              <a:defRPr sz="2400">
                <a:solidFill>
                  <a:schemeClr val="tx1"/>
                </a:solidFill>
                <a:latin typeface="Times New Roman" panose="02020603050405020304" pitchFamily="18" charset="0"/>
                <a:ea typeface="黑体" panose="02010609060101010101" pitchFamily="49" charset="-122"/>
              </a:defRPr>
            </a:lvl2pPr>
            <a:lvl3pPr marL="1143000" indent="-228600" eaLnBrk="0" hangingPunct="0">
              <a:defRPr sz="2400">
                <a:solidFill>
                  <a:schemeClr val="tx1"/>
                </a:solidFill>
                <a:latin typeface="Times New Roman" panose="02020603050405020304" pitchFamily="18" charset="0"/>
                <a:ea typeface="黑体" panose="02010609060101010101" pitchFamily="49" charset="-122"/>
              </a:defRPr>
            </a:lvl3pPr>
            <a:lvl4pPr marL="1600200" indent="-228600" eaLnBrk="0" hangingPunct="0">
              <a:defRPr sz="2400">
                <a:solidFill>
                  <a:schemeClr val="tx1"/>
                </a:solidFill>
                <a:latin typeface="Times New Roman" panose="02020603050405020304" pitchFamily="18" charset="0"/>
                <a:ea typeface="黑体" panose="02010609060101010101" pitchFamily="49" charset="-122"/>
              </a:defRPr>
            </a:lvl4pPr>
            <a:lvl5pPr marL="2057400" indent="-228600" eaLnBrk="0" hangingPunct="0">
              <a:defRPr sz="2400">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9pPr>
          </a:lstStyle>
          <a:p>
            <a:r>
              <a:rPr lang="zh-CN" altLang="en-US" dirty="0">
                <a:latin typeface="楷体" panose="02010609060101010101" pitchFamily="49" charset="-122"/>
                <a:ea typeface="楷体" panose="02010609060101010101" pitchFamily="49" charset="-122"/>
              </a:rPr>
              <a:t>了解我国在根服务器相关领域的成就。</a:t>
            </a:r>
            <a:endParaRPr lang="zh-CN" altLang="en-US" dirty="0">
              <a:solidFill>
                <a:srgbClr val="000000"/>
              </a:solidFill>
              <a:latin typeface="楷体" panose="02010609060101010101" pitchFamily="49" charset="-122"/>
              <a:ea typeface="楷体" panose="02010609060101010101" pitchFamily="49" charset="-122"/>
            </a:endParaRPr>
          </a:p>
        </p:txBody>
      </p:sp>
      <p:sp>
        <p:nvSpPr>
          <p:cNvPr id="24" name="Rectangle 18"/>
          <p:cNvSpPr>
            <a:spLocks noChangeArrowheads="1"/>
          </p:cNvSpPr>
          <p:nvPr/>
        </p:nvSpPr>
        <p:spPr bwMode="auto">
          <a:xfrm>
            <a:off x="3685735" y="4147637"/>
            <a:ext cx="812651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ea typeface="黑体" panose="02010609060101010101" pitchFamily="49" charset="-122"/>
              </a:defRPr>
            </a:lvl1pPr>
            <a:lvl2pPr marL="742950" indent="-285750" eaLnBrk="0" hangingPunct="0">
              <a:defRPr sz="2400">
                <a:solidFill>
                  <a:schemeClr val="tx1"/>
                </a:solidFill>
                <a:latin typeface="Times New Roman" panose="02020603050405020304" pitchFamily="18" charset="0"/>
                <a:ea typeface="黑体" panose="02010609060101010101" pitchFamily="49" charset="-122"/>
              </a:defRPr>
            </a:lvl2pPr>
            <a:lvl3pPr marL="1143000" indent="-228600" eaLnBrk="0" hangingPunct="0">
              <a:defRPr sz="2400">
                <a:solidFill>
                  <a:schemeClr val="tx1"/>
                </a:solidFill>
                <a:latin typeface="Times New Roman" panose="02020603050405020304" pitchFamily="18" charset="0"/>
                <a:ea typeface="黑体" panose="02010609060101010101" pitchFamily="49" charset="-122"/>
              </a:defRPr>
            </a:lvl3pPr>
            <a:lvl4pPr marL="1600200" indent="-228600" eaLnBrk="0" hangingPunct="0">
              <a:defRPr sz="2400">
                <a:solidFill>
                  <a:schemeClr val="tx1"/>
                </a:solidFill>
                <a:latin typeface="Times New Roman" panose="02020603050405020304" pitchFamily="18" charset="0"/>
                <a:ea typeface="黑体" panose="02010609060101010101" pitchFamily="49" charset="-122"/>
              </a:defRPr>
            </a:lvl4pPr>
            <a:lvl5pPr marL="2057400" indent="-228600" eaLnBrk="0" hangingPunct="0">
              <a:defRPr sz="2400">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9pPr>
          </a:lstStyle>
          <a:p>
            <a:r>
              <a:rPr lang="zh-CN" altLang="en-US" dirty="0">
                <a:latin typeface="楷体" panose="02010609060101010101" pitchFamily="49" charset="-122"/>
                <a:ea typeface="楷体" panose="02010609060101010101" pitchFamily="49" charset="-122"/>
              </a:rPr>
              <a:t>了解域名解析服务自主可控的意义。</a:t>
            </a:r>
            <a:endParaRPr lang="zh-CN" altLang="en-US" dirty="0">
              <a:solidFill>
                <a:srgbClr val="000000"/>
              </a:solidFill>
              <a:latin typeface="楷体" panose="02010609060101010101" pitchFamily="49" charset="-122"/>
              <a:ea typeface="楷体" panose="02010609060101010101" pitchFamily="49" charset="-122"/>
            </a:endParaRPr>
          </a:p>
        </p:txBody>
      </p:sp>
      <p:sp>
        <p:nvSpPr>
          <p:cNvPr id="8" name="文本框 7"/>
          <p:cNvSpPr txBox="1"/>
          <p:nvPr/>
        </p:nvSpPr>
        <p:spPr>
          <a:xfrm>
            <a:off x="5166995" y="4635500"/>
            <a:ext cx="6096000" cy="977265"/>
          </a:xfrm>
          <a:prstGeom prst="rect">
            <a:avLst/>
          </a:prstGeom>
          <a:noFill/>
        </p:spPr>
        <p:txBody>
          <a:bodyPr wrap="square" rtlCol="0" anchor="t">
            <a:spAutoFit/>
          </a:bodyPr>
          <a:p>
            <a:pPr>
              <a:lnSpc>
                <a:spcPct val="120000"/>
              </a:lnSpc>
            </a:pPr>
            <a:r>
              <a:rPr lang="zh-CN" altLang="en-US" sz="2400" b="1" dirty="0">
                <a:solidFill>
                  <a:srgbClr val="FF0000"/>
                </a:solidFill>
                <a:latin typeface="楷体" panose="02010609060101010101" pitchFamily="49" charset="-122"/>
                <a:ea typeface="楷体" panose="02010609060101010101" pitchFamily="49" charset="-122"/>
                <a:sym typeface="+mn-ea"/>
              </a:rPr>
              <a:t>在</a:t>
            </a:r>
            <a:r>
              <a:rPr lang="en-US" altLang="zh-CN" sz="2400" b="1" dirty="0">
                <a:solidFill>
                  <a:srgbClr val="FF0000"/>
                </a:solidFill>
                <a:latin typeface="楷体" panose="02010609060101010101" pitchFamily="49" charset="-122"/>
                <a:ea typeface="楷体" panose="02010609060101010101" pitchFamily="49" charset="-122"/>
                <a:sym typeface="+mn-ea"/>
              </a:rPr>
              <a:t>B</a:t>
            </a:r>
            <a:r>
              <a:rPr lang="zh-CN" altLang="en-US" sz="2400" b="1" dirty="0">
                <a:solidFill>
                  <a:srgbClr val="FF0000"/>
                </a:solidFill>
                <a:latin typeface="楷体" panose="02010609060101010101" pitchFamily="49" charset="-122"/>
                <a:ea typeface="楷体" panose="02010609060101010101" pitchFamily="49" charset="-122"/>
                <a:sym typeface="+mn-ea"/>
              </a:rPr>
              <a:t>站关注：信息老师圈，免费获取资料网盘，有课件、试卷、教案、软件。。。</a:t>
            </a:r>
            <a:endParaRPr lang="zh-CN" altLang="en-US" sz="2400" b="1" dirty="0">
              <a:solidFill>
                <a:srgbClr val="FF0000"/>
              </a:solidFill>
              <a:latin typeface="楷体" panose="02010609060101010101" pitchFamily="49" charset="-122"/>
              <a:ea typeface="楷体" panose="02010609060101010101" pitchFamily="49"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b="0" dirty="0">
                <a:latin typeface="黑体" panose="02010609060101010101" pitchFamily="49" charset="-122"/>
                <a:ea typeface="黑体" panose="02010609060101010101" pitchFamily="49" charset="-122"/>
              </a:rPr>
              <a:t>第</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7</a:t>
            </a:r>
            <a:r>
              <a:rPr lang="zh-CN" altLang="en-US" b="0" dirty="0">
                <a:latin typeface="黑体" panose="02010609060101010101" pitchFamily="49" charset="-122"/>
                <a:ea typeface="黑体" panose="02010609060101010101" pitchFamily="49" charset="-122"/>
              </a:rPr>
              <a:t>课  课堂导入</a:t>
            </a:r>
            <a:endParaRPr lang="en-US" altLang="zh-CN" b="0" dirty="0">
              <a:latin typeface="黑体" panose="02010609060101010101" pitchFamily="49" charset="-122"/>
              <a:ea typeface="黑体" panose="02010609060101010101" pitchFamily="49" charset="-122"/>
            </a:endParaRPr>
          </a:p>
        </p:txBody>
      </p:sp>
      <p:cxnSp>
        <p:nvCxnSpPr>
          <p:cNvPr id="42" name="直接连接符 41"/>
          <p:cNvCxnSpPr/>
          <p:nvPr/>
        </p:nvCxnSpPr>
        <p:spPr>
          <a:xfrm flipH="1">
            <a:off x="1400510" y="1827899"/>
            <a:ext cx="4231363" cy="0"/>
          </a:xfrm>
          <a:prstGeom prst="line">
            <a:avLst/>
          </a:prstGeom>
          <a:noFill/>
          <a:ln w="12700" cap="flat" cmpd="sng" algn="ctr">
            <a:solidFill>
              <a:srgbClr val="3C6EDE"/>
            </a:solidFill>
            <a:prstDash val="solid"/>
            <a:miter lim="800000"/>
            <a:headEnd type="oval" w="med" len="med"/>
            <a:tailEnd type="oval" w="med" len="med"/>
          </a:ln>
          <a:effectLst/>
        </p:spPr>
      </p:cxnSp>
      <p:sp>
        <p:nvSpPr>
          <p:cNvPr id="4" name="文本框 3"/>
          <p:cNvSpPr txBox="1"/>
          <p:nvPr/>
        </p:nvSpPr>
        <p:spPr>
          <a:xfrm>
            <a:off x="1442072" y="1242522"/>
            <a:ext cx="4806326" cy="523220"/>
          </a:xfrm>
          <a:prstGeom prst="rect">
            <a:avLst/>
          </a:prstGeom>
          <a:noFill/>
        </p:spPr>
        <p:txBody>
          <a:bodyPr wrap="square" rtlCol="0">
            <a:spAutoFit/>
          </a:bodyPr>
          <a:lstStyle/>
          <a:p>
            <a:r>
              <a:rPr lang="zh-CN" altLang="en-US" sz="2800" b="1" dirty="0">
                <a:solidFill>
                  <a:srgbClr val="0070C0"/>
                </a:solidFill>
                <a:latin typeface="黑体" panose="02010609060101010101" pitchFamily="49" charset="-122"/>
                <a:ea typeface="黑体" panose="02010609060101010101" pitchFamily="49" charset="-122"/>
              </a:rPr>
              <a:t>问题情境</a:t>
            </a:r>
            <a:endParaRPr lang="zh-CN" altLang="en-US" sz="2800" b="1" dirty="0">
              <a:solidFill>
                <a:srgbClr val="0070C0"/>
              </a:solidFill>
              <a:latin typeface="黑体" panose="02010609060101010101" pitchFamily="49" charset="-122"/>
              <a:ea typeface="黑体" panose="02010609060101010101" pitchFamily="49" charset="-122"/>
            </a:endParaRPr>
          </a:p>
        </p:txBody>
      </p:sp>
      <p:sp>
        <p:nvSpPr>
          <p:cNvPr id="6" name="Rectangle 18"/>
          <p:cNvSpPr>
            <a:spLocks noChangeArrowheads="1"/>
          </p:cNvSpPr>
          <p:nvPr/>
        </p:nvSpPr>
        <p:spPr bwMode="auto">
          <a:xfrm>
            <a:off x="1442072" y="2297839"/>
            <a:ext cx="9085560" cy="952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ea typeface="黑体" panose="02010609060101010101" pitchFamily="49" charset="-122"/>
              </a:defRPr>
            </a:lvl1pPr>
            <a:lvl2pPr marL="742950" indent="-285750" eaLnBrk="0" hangingPunct="0">
              <a:defRPr sz="2400">
                <a:solidFill>
                  <a:schemeClr val="tx1"/>
                </a:solidFill>
                <a:latin typeface="Times New Roman" panose="02020603050405020304" pitchFamily="18" charset="0"/>
                <a:ea typeface="黑体" panose="02010609060101010101" pitchFamily="49" charset="-122"/>
              </a:defRPr>
            </a:lvl2pPr>
            <a:lvl3pPr marL="1143000" indent="-228600" eaLnBrk="0" hangingPunct="0">
              <a:defRPr sz="2400">
                <a:solidFill>
                  <a:schemeClr val="tx1"/>
                </a:solidFill>
                <a:latin typeface="Times New Roman" panose="02020603050405020304" pitchFamily="18" charset="0"/>
                <a:ea typeface="黑体" panose="02010609060101010101" pitchFamily="49" charset="-122"/>
              </a:defRPr>
            </a:lvl3pPr>
            <a:lvl4pPr marL="1600200" indent="-228600" eaLnBrk="0" hangingPunct="0">
              <a:defRPr sz="2400">
                <a:solidFill>
                  <a:schemeClr val="tx1"/>
                </a:solidFill>
                <a:latin typeface="Times New Roman" panose="02020603050405020304" pitchFamily="18" charset="0"/>
                <a:ea typeface="黑体" panose="02010609060101010101" pitchFamily="49" charset="-122"/>
              </a:defRPr>
            </a:lvl4pPr>
            <a:lvl5pPr marL="2057400" indent="-228600" eaLnBrk="0" hangingPunct="0">
              <a:defRPr sz="2400">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buFont typeface="Arial" panose="020B0604020202020204" pitchFamily="34" charset="0"/>
              <a:defRPr sz="2400">
                <a:solidFill>
                  <a:schemeClr val="tx1"/>
                </a:solidFill>
                <a:latin typeface="Times New Roman" panose="02020603050405020304" pitchFamily="18" charset="0"/>
                <a:ea typeface="黑体" panose="02010609060101010101" pitchFamily="49" charset="-122"/>
              </a:defRPr>
            </a:lvl9pPr>
          </a:lstStyle>
          <a:p>
            <a:pPr indent="608330">
              <a:lnSpc>
                <a:spcPts val="3600"/>
              </a:lnSpc>
            </a:pPr>
            <a:r>
              <a:rPr lang="zh-CN" altLang="en-US" dirty="0">
                <a:latin typeface="楷体" panose="02010609060101010101" pitchFamily="49" charset="-122"/>
                <a:ea typeface="楷体" panose="02010609060101010101" pitchFamily="49" charset="-122"/>
              </a:rPr>
              <a:t>互联网中有很多服务器，回想一下，大家是如何记住并访问它们的呢？</a:t>
            </a:r>
            <a:endParaRPr lang="zh-CN" altLang="en-US" dirty="0">
              <a:solidFill>
                <a:srgbClr val="000000"/>
              </a:solidFill>
              <a:latin typeface="楷体" panose="02010609060101010101" pitchFamily="49" charset="-122"/>
              <a:ea typeface="楷体" panose="02010609060101010101" pitchFamily="49"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b="0" dirty="0">
                <a:latin typeface="Times New Roman" panose="02020603050405020304" pitchFamily="18" charset="0"/>
                <a:ea typeface="黑体" panose="02010609060101010101" pitchFamily="49" charset="-122"/>
                <a:cs typeface="Times New Roman" panose="02020603050405020304" pitchFamily="18" charset="0"/>
              </a:rPr>
              <a:t>第</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7</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课 </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学习内容</a:t>
            </a:r>
            <a:endParaRPr lang="en-US" altLang="zh-CN" b="0" dirty="0">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2" name="组合 1"/>
          <p:cNvGrpSpPr/>
          <p:nvPr/>
        </p:nvGrpSpPr>
        <p:grpSpPr>
          <a:xfrm>
            <a:off x="1038294" y="1885173"/>
            <a:ext cx="3326443" cy="3279140"/>
            <a:chOff x="720242" y="1967041"/>
            <a:chExt cx="3326443" cy="3279140"/>
          </a:xfrm>
        </p:grpSpPr>
        <p:sp>
          <p:nvSpPr>
            <p:cNvPr id="31" name="椭圆 30"/>
            <p:cNvSpPr/>
            <p:nvPr>
              <p:custDataLst>
                <p:tags r:id="rId1"/>
              </p:custDataLst>
            </p:nvPr>
          </p:nvSpPr>
          <p:spPr>
            <a:xfrm>
              <a:off x="720242" y="1967041"/>
              <a:ext cx="3279140" cy="3279140"/>
            </a:xfrm>
            <a:prstGeom prst="ellipse">
              <a:avLst/>
            </a:prstGeom>
            <a:noFill/>
            <a:ln>
              <a:gradFill>
                <a:gsLst>
                  <a:gs pos="17000">
                    <a:srgbClr val="376FFF">
                      <a:alpha val="0"/>
                    </a:srgbClr>
                  </a:gs>
                  <a:gs pos="0">
                    <a:srgbClr val="376FFF">
                      <a:lumMod val="60000"/>
                      <a:lumOff val="40000"/>
                    </a:srgbClr>
                  </a:gs>
                </a:gsLst>
                <a:lin ang="10800000" scaled="1"/>
              </a:gradFill>
            </a:ln>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numCol="1" spcCol="0" rtlCol="0" fromWordArt="0" anchor="ctr" anchorCtr="0" forceAA="0" compatLnSpc="1">
              <a:noAutofit/>
            </a:bodyPr>
            <a:lstStyle>
              <a:defPPr>
                <a:defRPr lang="zh-CN">
                  <a:solidFill>
                    <a:srgbClr val="FFFFFF"/>
                  </a:solidFill>
                </a:defRPr>
              </a:defPPr>
              <a:lvl1pPr marL="0" algn="l" defTabSz="1828800" rtl="0" eaLnBrk="1" latinLnBrk="0" hangingPunct="1">
                <a:defRPr sz="3600" kern="1200">
                  <a:solidFill>
                    <a:srgbClr val="FFFFFF"/>
                  </a:solidFill>
                  <a:latin typeface="Arial" panose="020B0604020202020204" pitchFamily="34" charset="0"/>
                  <a:ea typeface="微软雅黑" panose="020B0503020204020204" pitchFamily="34" charset="-122"/>
                  <a:cs typeface="+mn-ea"/>
                </a:defRPr>
              </a:lvl1pPr>
              <a:lvl2pPr marL="914400" algn="l" defTabSz="1828800" rtl="0" eaLnBrk="1" latinLnBrk="0" hangingPunct="1">
                <a:defRPr sz="3600" kern="1200">
                  <a:solidFill>
                    <a:srgbClr val="FFFFFF"/>
                  </a:solidFill>
                  <a:latin typeface="Arial" panose="020B0604020202020204" pitchFamily="34" charset="0"/>
                  <a:ea typeface="微软雅黑" panose="020B0503020204020204" pitchFamily="34" charset="-122"/>
                  <a:cs typeface="+mn-ea"/>
                </a:defRPr>
              </a:lvl2pPr>
              <a:lvl3pPr marL="1828800" algn="l" defTabSz="1828800" rtl="0" eaLnBrk="1" latinLnBrk="0" hangingPunct="1">
                <a:defRPr sz="3600" kern="1200">
                  <a:solidFill>
                    <a:srgbClr val="FFFFFF"/>
                  </a:solidFill>
                  <a:latin typeface="Arial" panose="020B0604020202020204" pitchFamily="34" charset="0"/>
                  <a:ea typeface="微软雅黑" panose="020B0503020204020204" pitchFamily="34" charset="-122"/>
                  <a:cs typeface="+mn-ea"/>
                </a:defRPr>
              </a:lvl3pPr>
              <a:lvl4pPr marL="2743200" algn="l" defTabSz="1828800" rtl="0" eaLnBrk="1" latinLnBrk="0" hangingPunct="1">
                <a:defRPr sz="3600" kern="1200">
                  <a:solidFill>
                    <a:srgbClr val="FFFFFF"/>
                  </a:solidFill>
                  <a:latin typeface="Arial" panose="020B0604020202020204" pitchFamily="34" charset="0"/>
                  <a:ea typeface="微软雅黑" panose="020B0503020204020204" pitchFamily="34" charset="-122"/>
                  <a:cs typeface="+mn-ea"/>
                </a:defRPr>
              </a:lvl4pPr>
              <a:lvl5pPr marL="3657600" algn="l" defTabSz="1828800" rtl="0" eaLnBrk="1" latinLnBrk="0" hangingPunct="1">
                <a:defRPr sz="3600" kern="1200">
                  <a:solidFill>
                    <a:srgbClr val="FFFFFF"/>
                  </a:solidFill>
                  <a:latin typeface="Arial" panose="020B0604020202020204" pitchFamily="34" charset="0"/>
                  <a:ea typeface="微软雅黑" panose="020B0503020204020204" pitchFamily="34" charset="-122"/>
                  <a:cs typeface="+mn-ea"/>
                </a:defRPr>
              </a:lvl5pPr>
              <a:lvl6pPr marL="4572000" algn="l" defTabSz="1828800" rtl="0" eaLnBrk="1" latinLnBrk="0" hangingPunct="1">
                <a:defRPr sz="3600" kern="1200">
                  <a:solidFill>
                    <a:srgbClr val="FFFFFF"/>
                  </a:solidFill>
                  <a:latin typeface="Arial" panose="020B0604020202020204" pitchFamily="34" charset="0"/>
                  <a:ea typeface="微软雅黑" panose="020B0503020204020204" pitchFamily="34" charset="-122"/>
                  <a:cs typeface="+mn-ea"/>
                </a:defRPr>
              </a:lvl6pPr>
              <a:lvl7pPr marL="5486400" algn="l" defTabSz="1828800" rtl="0" eaLnBrk="1" latinLnBrk="0" hangingPunct="1">
                <a:defRPr sz="3600" kern="1200">
                  <a:solidFill>
                    <a:srgbClr val="FFFFFF"/>
                  </a:solidFill>
                  <a:latin typeface="Arial" panose="020B0604020202020204" pitchFamily="34" charset="0"/>
                  <a:ea typeface="微软雅黑" panose="020B0503020204020204" pitchFamily="34" charset="-122"/>
                  <a:cs typeface="+mn-ea"/>
                </a:defRPr>
              </a:lvl7pPr>
              <a:lvl8pPr marL="6400800" algn="l" defTabSz="1828800" rtl="0" eaLnBrk="1" latinLnBrk="0" hangingPunct="1">
                <a:defRPr sz="3600" kern="1200">
                  <a:solidFill>
                    <a:srgbClr val="FFFFFF"/>
                  </a:solidFill>
                  <a:latin typeface="Arial" panose="020B0604020202020204" pitchFamily="34" charset="0"/>
                  <a:ea typeface="微软雅黑" panose="020B0503020204020204" pitchFamily="34" charset="-122"/>
                  <a:cs typeface="+mn-ea"/>
                </a:defRPr>
              </a:lvl8pPr>
              <a:lvl9pPr marL="7315200" algn="l" defTabSz="1828800" rtl="0" eaLnBrk="1" latinLnBrk="0" hangingPunct="1">
                <a:defRPr sz="3600" kern="1200">
                  <a:solidFill>
                    <a:srgbClr val="FFFFFF"/>
                  </a:solidFill>
                  <a:latin typeface="Arial" panose="020B0604020202020204" pitchFamily="34" charset="0"/>
                  <a:ea typeface="微软雅黑" panose="020B0503020204020204" pitchFamily="34" charset="-122"/>
                  <a:cs typeface="+mn-ea"/>
                </a:defRPr>
              </a:lvl9pPr>
            </a:lstStyle>
            <a:p>
              <a:pPr lvl="0" algn="ctr">
                <a:buClrTx/>
                <a:buSzTx/>
                <a:buFontTx/>
              </a:pPr>
              <a:endParaRPr lang="zh-CN" altLang="en-US" sz="1600" dirty="0">
                <a:ea typeface="黑体" panose="02010609060101010101" pitchFamily="49" charset="-122"/>
                <a:cs typeface="江城圆体 400W" panose="020B0500000000000000" charset="-122"/>
                <a:sym typeface="微软雅黑" panose="020B0503020204020204" pitchFamily="34" charset="-122"/>
              </a:endParaRPr>
            </a:p>
          </p:txBody>
        </p:sp>
        <p:grpSp>
          <p:nvGrpSpPr>
            <p:cNvPr id="33" name="组合 32"/>
            <p:cNvGrpSpPr/>
            <p:nvPr/>
          </p:nvGrpSpPr>
          <p:grpSpPr>
            <a:xfrm>
              <a:off x="872955" y="2129446"/>
              <a:ext cx="3173730" cy="2980690"/>
              <a:chOff x="2489549" y="1938655"/>
              <a:chExt cx="3173730" cy="2980690"/>
            </a:xfrm>
          </p:grpSpPr>
          <p:sp>
            <p:nvSpPr>
              <p:cNvPr id="34" name="椭圆 33"/>
              <p:cNvSpPr/>
              <p:nvPr>
                <p:custDataLst>
                  <p:tags r:id="rId2"/>
                </p:custDataLst>
              </p:nvPr>
            </p:nvSpPr>
            <p:spPr>
              <a:xfrm>
                <a:off x="5336254" y="4248785"/>
                <a:ext cx="81280" cy="81280"/>
              </a:xfrm>
              <a:prstGeom prst="ellipse">
                <a:avLst/>
              </a:prstGeom>
              <a:solidFill>
                <a:srgbClr val="0080CD"/>
              </a:solidFill>
              <a:ln>
                <a:noFill/>
              </a:ln>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cs typeface="江城圆体 400W" panose="020B0500000000000000" charset="-122"/>
                  <a:sym typeface="微软雅黑" panose="020B0503020204020204" pitchFamily="34" charset="-122"/>
                </a:endParaRPr>
              </a:p>
            </p:txBody>
          </p:sp>
          <p:sp>
            <p:nvSpPr>
              <p:cNvPr id="35" name="椭圆 34"/>
              <p:cNvSpPr/>
              <p:nvPr>
                <p:custDataLst>
                  <p:tags r:id="rId3"/>
                </p:custDataLst>
              </p:nvPr>
            </p:nvSpPr>
            <p:spPr>
              <a:xfrm>
                <a:off x="5336254" y="2538095"/>
                <a:ext cx="81280" cy="81280"/>
              </a:xfrm>
              <a:prstGeom prst="ellipse">
                <a:avLst/>
              </a:prstGeom>
              <a:solidFill>
                <a:srgbClr val="0080CD"/>
              </a:solidFill>
              <a:ln>
                <a:noFill/>
              </a:ln>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cs typeface="江城圆体 400W" panose="020B0500000000000000" charset="-122"/>
                  <a:sym typeface="微软雅黑" panose="020B0503020204020204" pitchFamily="34" charset="-122"/>
                </a:endParaRPr>
              </a:p>
            </p:txBody>
          </p:sp>
          <p:sp>
            <p:nvSpPr>
              <p:cNvPr id="36" name="椭圆 35"/>
              <p:cNvSpPr/>
              <p:nvPr>
                <p:custDataLst>
                  <p:tags r:id="rId4"/>
                </p:custDataLst>
              </p:nvPr>
            </p:nvSpPr>
            <p:spPr>
              <a:xfrm>
                <a:off x="2489549" y="1938655"/>
                <a:ext cx="2980690" cy="2980690"/>
              </a:xfrm>
              <a:prstGeom prst="ellipse">
                <a:avLst/>
              </a:prstGeom>
              <a:solidFill>
                <a:srgbClr val="FFFBEA">
                  <a:alpha val="10000"/>
                </a:srgbClr>
              </a:solidFill>
              <a:ln>
                <a:noFill/>
              </a:ln>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微软雅黑" panose="020B0503020204020204" pitchFamily="34" charset="-122"/>
                </a:endParaRPr>
              </a:p>
            </p:txBody>
          </p:sp>
          <p:sp>
            <p:nvSpPr>
              <p:cNvPr id="37" name="椭圆 36"/>
              <p:cNvSpPr/>
              <p:nvPr>
                <p:custDataLst>
                  <p:tags r:id="rId5"/>
                </p:custDataLst>
              </p:nvPr>
            </p:nvSpPr>
            <p:spPr>
              <a:xfrm>
                <a:off x="2633059" y="2082165"/>
                <a:ext cx="2693035" cy="2693035"/>
              </a:xfrm>
              <a:prstGeom prst="ellipse">
                <a:avLst/>
              </a:prstGeom>
              <a:solidFill>
                <a:srgbClr val="D3E8C6">
                  <a:alpha val="14902"/>
                </a:srgbClr>
              </a:solidFill>
              <a:ln>
                <a:noFill/>
              </a:ln>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微软雅黑" panose="020B0503020204020204" pitchFamily="34" charset="-122"/>
                </a:endParaRPr>
              </a:p>
            </p:txBody>
          </p:sp>
          <p:sp>
            <p:nvSpPr>
              <p:cNvPr id="38" name="椭圆 37"/>
              <p:cNvSpPr/>
              <p:nvPr>
                <p:custDataLst>
                  <p:tags r:id="rId6"/>
                </p:custDataLst>
              </p:nvPr>
            </p:nvSpPr>
            <p:spPr>
              <a:xfrm>
                <a:off x="2796254" y="2245360"/>
                <a:ext cx="2367280" cy="2367280"/>
              </a:xfrm>
              <a:prstGeom prst="ellipse">
                <a:avLst/>
              </a:prstGeom>
              <a:solidFill>
                <a:srgbClr val="22AA83">
                  <a:alpha val="20000"/>
                </a:srgbClr>
              </a:solidFill>
              <a:ln>
                <a:noFill/>
              </a:ln>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微软雅黑" panose="020B0503020204020204" pitchFamily="34" charset="-122"/>
                </a:endParaRPr>
              </a:p>
            </p:txBody>
          </p:sp>
          <p:sp>
            <p:nvSpPr>
              <p:cNvPr id="39" name="椭圆 38"/>
              <p:cNvSpPr/>
              <p:nvPr>
                <p:custDataLst>
                  <p:tags r:id="rId7"/>
                </p:custDataLst>
              </p:nvPr>
            </p:nvSpPr>
            <p:spPr>
              <a:xfrm>
                <a:off x="2955639" y="2404745"/>
                <a:ext cx="2047875" cy="2047875"/>
              </a:xfrm>
              <a:prstGeom prst="ellipse">
                <a:avLst/>
              </a:prstGeom>
              <a:solidFill>
                <a:srgbClr val="22AA83"/>
              </a:solidFill>
              <a:ln>
                <a:noFill/>
              </a:ln>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sym typeface="微软雅黑" panose="020B0503020204020204" pitchFamily="34" charset="-122"/>
                </a:endParaRPr>
              </a:p>
            </p:txBody>
          </p:sp>
          <p:sp>
            <p:nvSpPr>
              <p:cNvPr id="40" name="椭圆 39"/>
              <p:cNvSpPr/>
              <p:nvPr>
                <p:custDataLst>
                  <p:tags r:id="rId8"/>
                </p:custDataLst>
              </p:nvPr>
            </p:nvSpPr>
            <p:spPr>
              <a:xfrm>
                <a:off x="5581999" y="3388360"/>
                <a:ext cx="81280" cy="81280"/>
              </a:xfrm>
              <a:prstGeom prst="ellipse">
                <a:avLst/>
              </a:prstGeom>
              <a:solidFill>
                <a:srgbClr val="0080CD"/>
              </a:solidFill>
              <a:ln>
                <a:noFill/>
              </a:ln>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cs typeface="江城圆体 400W" panose="020B0500000000000000" charset="-122"/>
                  <a:sym typeface="微软雅黑" panose="020B0503020204020204" pitchFamily="34" charset="-122"/>
                </a:endParaRPr>
              </a:p>
            </p:txBody>
          </p:sp>
          <p:pic>
            <p:nvPicPr>
              <p:cNvPr id="41" name="图片 24" descr="3b32313538303430353b5b664e60"/>
              <p:cNvPicPr>
                <a:picLocks noChangeAspect="1"/>
              </p:cNvPicPr>
              <p:nvPr>
                <p:custDataLst>
                  <p:tags r:id="rId9"/>
                </p:custDataLst>
              </p:nvPr>
            </p:nvPicPr>
            <p:blipFill>
              <a:blip r:embed="rId10">
                <a:extLst>
                  <a:ext uri="{96DAC541-7B7A-43D3-8B79-37D633B846F1}">
                    <asvg:svgBlip xmlns:asvg="http://schemas.microsoft.com/office/drawing/2016/SVG/main" r:embed="rId11"/>
                  </a:ext>
                </a:extLst>
              </a:blip>
              <a:stretch>
                <a:fillRect/>
              </a:stretch>
            </p:blipFill>
            <p:spPr>
              <a:xfrm>
                <a:off x="3524760" y="2663825"/>
                <a:ext cx="856615" cy="856615"/>
              </a:xfrm>
              <a:prstGeom prst="rect">
                <a:avLst/>
              </a:prstGeom>
            </p:spPr>
          </p:pic>
          <p:sp>
            <p:nvSpPr>
              <p:cNvPr id="42" name="文本框 57"/>
              <p:cNvSpPr txBox="1"/>
              <p:nvPr>
                <p:custDataLst>
                  <p:tags r:id="rId12"/>
                </p:custDataLst>
              </p:nvPr>
            </p:nvSpPr>
            <p:spPr>
              <a:xfrm>
                <a:off x="3279094" y="3640389"/>
                <a:ext cx="1370231" cy="430887"/>
              </a:xfrm>
              <a:prstGeom prst="rect">
                <a:avLst/>
              </a:prstGeom>
              <a:noFill/>
            </p:spPr>
            <p:txBody>
              <a:bodyPr wrap="square" rtlCol="0">
                <a:spAutoFit/>
              </a:bodyPr>
              <a:lstStyle/>
              <a:p>
                <a:pPr algn="ctr"/>
                <a:r>
                  <a:rPr lang="zh-CN" altLang="en-US" sz="2200" b="1" dirty="0">
                    <a:solidFill>
                      <a:schemeClr val="bg1"/>
                    </a:solidFill>
                    <a:latin typeface="黑体" panose="02010609060101010101" pitchFamily="49" charset="-122"/>
                    <a:ea typeface="黑体" panose="02010609060101010101" pitchFamily="49" charset="-122"/>
                  </a:rPr>
                  <a:t>学习内容</a:t>
                </a:r>
                <a:endParaRPr lang="zh-CN" altLang="en-US" sz="2200" b="1" dirty="0">
                  <a:solidFill>
                    <a:schemeClr val="bg1"/>
                  </a:solidFill>
                  <a:latin typeface="黑体" panose="02010609060101010101" pitchFamily="49" charset="-122"/>
                  <a:ea typeface="黑体" panose="02010609060101010101" pitchFamily="49" charset="-122"/>
                </a:endParaRPr>
              </a:p>
            </p:txBody>
          </p:sp>
        </p:grpSp>
      </p:grpSp>
      <p:grpSp>
        <p:nvGrpSpPr>
          <p:cNvPr id="43" name="组合 42"/>
          <p:cNvGrpSpPr/>
          <p:nvPr/>
        </p:nvGrpSpPr>
        <p:grpSpPr>
          <a:xfrm>
            <a:off x="5048782" y="2237560"/>
            <a:ext cx="5539114" cy="540000"/>
            <a:chOff x="1635964" y="1686127"/>
            <a:chExt cx="6171016" cy="601602"/>
          </a:xfrm>
        </p:grpSpPr>
        <p:sp>
          <p:nvSpPr>
            <p:cNvPr id="44" name="圆角矩形 43"/>
            <p:cNvSpPr/>
            <p:nvPr/>
          </p:nvSpPr>
          <p:spPr>
            <a:xfrm>
              <a:off x="1852332" y="1729911"/>
              <a:ext cx="5954648" cy="528105"/>
            </a:xfrm>
            <a:prstGeom prst="roundRect">
              <a:avLst/>
            </a:prstGeom>
            <a:solidFill>
              <a:srgbClr val="01431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45" name="矩形 44"/>
            <p:cNvSpPr/>
            <p:nvPr/>
          </p:nvSpPr>
          <p:spPr>
            <a:xfrm rot="18614181">
              <a:off x="1635965" y="1686126"/>
              <a:ext cx="601602" cy="601603"/>
            </a:xfrm>
            <a:prstGeom prst="rect">
              <a:avLst/>
            </a:prstGeom>
            <a:solidFill>
              <a:srgbClr val="01621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grpSp>
        <p:nvGrpSpPr>
          <p:cNvPr id="46" name="组合 45"/>
          <p:cNvGrpSpPr/>
          <p:nvPr/>
        </p:nvGrpSpPr>
        <p:grpSpPr>
          <a:xfrm>
            <a:off x="5137470" y="4256431"/>
            <a:ext cx="5455666" cy="540000"/>
            <a:chOff x="1635964" y="1686127"/>
            <a:chExt cx="6289954" cy="601602"/>
          </a:xfrm>
        </p:grpSpPr>
        <p:sp>
          <p:nvSpPr>
            <p:cNvPr id="47" name="圆角矩形 46"/>
            <p:cNvSpPr/>
            <p:nvPr/>
          </p:nvSpPr>
          <p:spPr>
            <a:xfrm>
              <a:off x="1852333" y="1729911"/>
              <a:ext cx="6073585" cy="528105"/>
            </a:xfrm>
            <a:prstGeom prst="roundRect">
              <a:avLst/>
            </a:prstGeom>
            <a:solidFill>
              <a:srgbClr val="7110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48" name="矩形 47"/>
            <p:cNvSpPr/>
            <p:nvPr/>
          </p:nvSpPr>
          <p:spPr>
            <a:xfrm rot="18614181">
              <a:off x="1635965" y="1686126"/>
              <a:ext cx="601602" cy="601603"/>
            </a:xfrm>
            <a:prstGeom prst="rect">
              <a:avLst/>
            </a:prstGeom>
            <a:solidFill>
              <a:srgbClr val="AF00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grpSp>
        <p:nvGrpSpPr>
          <p:cNvPr id="59" name="组合 58"/>
          <p:cNvGrpSpPr/>
          <p:nvPr/>
        </p:nvGrpSpPr>
        <p:grpSpPr>
          <a:xfrm>
            <a:off x="5048781" y="3254744"/>
            <a:ext cx="5544355" cy="540000"/>
            <a:chOff x="1635964" y="1686127"/>
            <a:chExt cx="6014612" cy="601602"/>
          </a:xfrm>
        </p:grpSpPr>
        <p:sp>
          <p:nvSpPr>
            <p:cNvPr id="60" name="圆角矩形 59"/>
            <p:cNvSpPr/>
            <p:nvPr/>
          </p:nvSpPr>
          <p:spPr>
            <a:xfrm>
              <a:off x="1852333" y="1729911"/>
              <a:ext cx="5798243" cy="528105"/>
            </a:xfrm>
            <a:prstGeom prst="roundRect">
              <a:avLst/>
            </a:prstGeom>
            <a:solidFill>
              <a:srgbClr val="014E6A"/>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61" name="矩形 60"/>
            <p:cNvSpPr/>
            <p:nvPr/>
          </p:nvSpPr>
          <p:spPr>
            <a:xfrm rot="18614181">
              <a:off x="1635965" y="1686126"/>
              <a:ext cx="601602" cy="601603"/>
            </a:xfrm>
            <a:prstGeom prst="rect">
              <a:avLst/>
            </a:prstGeom>
            <a:solidFill>
              <a:srgbClr val="1784A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sp>
        <p:nvSpPr>
          <p:cNvPr id="62" name="文本框 15"/>
          <p:cNvSpPr txBox="1"/>
          <p:nvPr/>
        </p:nvSpPr>
        <p:spPr>
          <a:xfrm>
            <a:off x="5057956" y="3244854"/>
            <a:ext cx="5529940" cy="523220"/>
          </a:xfrm>
          <a:prstGeom prst="rect">
            <a:avLst/>
          </a:prstGeom>
          <a:noFill/>
        </p:spPr>
        <p:txBody>
          <a:bodyPr wrap="square" rtlCol="0">
            <a:spAutoFit/>
          </a:bodyPr>
          <a:lstStyle/>
          <a:p>
            <a:r>
              <a:rPr lang="zh-CN" altLang="en-US" sz="2800" dirty="0">
                <a:solidFill>
                  <a:prstClr val="white"/>
                </a:solidFill>
                <a:latin typeface="Times New Roman" panose="02020603050405020304" pitchFamily="18" charset="0"/>
                <a:ea typeface="楷体" panose="02010609060101010101" pitchFamily="49" charset="-122"/>
                <a:cs typeface="Times New Roman" panose="02020603050405020304" pitchFamily="18" charset="0"/>
              </a:rPr>
              <a:t>二</a:t>
            </a:r>
            <a:r>
              <a:rPr lang="en-US" altLang="zh-CN" sz="2800" dirty="0">
                <a:solidFill>
                  <a:prstClr val="white"/>
                </a:solidFill>
                <a:latin typeface="楷体" panose="02010609060101010101" pitchFamily="49" charset="-122"/>
                <a:ea typeface="楷体" panose="02010609060101010101" pitchFamily="49" charset="-122"/>
              </a:rPr>
              <a:t>  </a:t>
            </a:r>
            <a:r>
              <a:rPr lang="zh-CN" altLang="en-US" sz="2800" dirty="0">
                <a:solidFill>
                  <a:prstClr val="white"/>
                </a:solidFill>
                <a:latin typeface="楷体" panose="02010609060101010101" pitchFamily="49" charset="-122"/>
                <a:ea typeface="楷体" panose="02010609060101010101" pitchFamily="49" charset="-122"/>
              </a:rPr>
              <a:t>域名解析</a:t>
            </a:r>
            <a:endParaRPr lang="zh-CN" altLang="en-US" sz="2800" dirty="0">
              <a:solidFill>
                <a:prstClr val="white"/>
              </a:solidFill>
              <a:latin typeface="楷体" panose="02010609060101010101" pitchFamily="49" charset="-122"/>
              <a:ea typeface="楷体" panose="02010609060101010101" pitchFamily="49" charset="-122"/>
            </a:endParaRPr>
          </a:p>
        </p:txBody>
      </p:sp>
      <p:sp>
        <p:nvSpPr>
          <p:cNvPr id="63" name="文本框 16"/>
          <p:cNvSpPr txBox="1"/>
          <p:nvPr/>
        </p:nvSpPr>
        <p:spPr>
          <a:xfrm>
            <a:off x="5051331" y="2260663"/>
            <a:ext cx="5529940" cy="523220"/>
          </a:xfrm>
          <a:prstGeom prst="rect">
            <a:avLst/>
          </a:prstGeom>
          <a:noFill/>
        </p:spPr>
        <p:txBody>
          <a:bodyPr wrap="square" rtlCol="0">
            <a:spAutoFit/>
          </a:bodyPr>
          <a:lstStyle/>
          <a:p>
            <a:r>
              <a:rPr lang="zh-CN" altLang="en-US" sz="2800" dirty="0">
                <a:solidFill>
                  <a:prstClr val="white"/>
                </a:solidFill>
                <a:latin typeface="Times New Roman" panose="02020603050405020304" pitchFamily="18" charset="0"/>
                <a:ea typeface="楷体" panose="02010609060101010101" pitchFamily="49" charset="-122"/>
                <a:cs typeface="Times New Roman" panose="02020603050405020304" pitchFamily="18" charset="0"/>
              </a:rPr>
              <a:t>一</a:t>
            </a:r>
            <a:r>
              <a:rPr lang="en-US" altLang="zh-CN" sz="2800" dirty="0">
                <a:solidFill>
                  <a:prstClr val="white"/>
                </a:solidFill>
                <a:latin typeface="Times New Roman" panose="02020603050405020304" pitchFamily="18" charset="0"/>
                <a:ea typeface="楷体" panose="02010609060101010101" pitchFamily="49" charset="-122"/>
                <a:cs typeface="Times New Roman" panose="02020603050405020304" pitchFamily="18" charset="0"/>
              </a:rPr>
              <a:t>    </a:t>
            </a:r>
            <a:r>
              <a:rPr lang="zh-CN" altLang="en-US" sz="2800" dirty="0">
                <a:solidFill>
                  <a:prstClr val="white"/>
                </a:solidFill>
                <a:latin typeface="楷体" panose="02010609060101010101" pitchFamily="49" charset="-122"/>
                <a:ea typeface="楷体" panose="02010609060101010101" pitchFamily="49" charset="-122"/>
              </a:rPr>
              <a:t>域名</a:t>
            </a:r>
            <a:endParaRPr lang="zh-CN" altLang="en-US" sz="2800" dirty="0">
              <a:solidFill>
                <a:prstClr val="white"/>
              </a:solidFill>
              <a:latin typeface="楷体" panose="02010609060101010101" pitchFamily="49" charset="-122"/>
              <a:ea typeface="楷体" panose="02010609060101010101" pitchFamily="49" charset="-122"/>
            </a:endParaRPr>
          </a:p>
        </p:txBody>
      </p:sp>
      <p:sp>
        <p:nvSpPr>
          <p:cNvPr id="64" name="文本框 2"/>
          <p:cNvSpPr txBox="1"/>
          <p:nvPr/>
        </p:nvSpPr>
        <p:spPr>
          <a:xfrm>
            <a:off x="5136978" y="4281153"/>
            <a:ext cx="5450918" cy="523220"/>
          </a:xfrm>
          <a:prstGeom prst="rect">
            <a:avLst/>
          </a:prstGeom>
          <a:noFill/>
        </p:spPr>
        <p:txBody>
          <a:bodyPr wrap="square" rtlCol="0">
            <a:spAutoFit/>
          </a:bodyPr>
          <a:lstStyle/>
          <a:p>
            <a:r>
              <a:rPr lang="zh-CN" altLang="en-US" sz="2800" dirty="0">
                <a:solidFill>
                  <a:prstClr val="white"/>
                </a:solidFill>
                <a:latin typeface="Times New Roman" panose="02020603050405020304" pitchFamily="18" charset="0"/>
                <a:ea typeface="楷体" panose="02010609060101010101" pitchFamily="49" charset="-122"/>
                <a:cs typeface="Times New Roman" panose="02020603050405020304" pitchFamily="18" charset="0"/>
              </a:rPr>
              <a:t>三</a:t>
            </a:r>
            <a:r>
              <a:rPr lang="en-US" altLang="zh-CN" sz="2800" dirty="0">
                <a:solidFill>
                  <a:prstClr val="white"/>
                </a:solidFill>
                <a:latin typeface="Times New Roman" panose="02020603050405020304" pitchFamily="18" charset="0"/>
                <a:ea typeface="楷体" panose="02010609060101010101" pitchFamily="49" charset="-122"/>
                <a:cs typeface="Times New Roman" panose="02020603050405020304" pitchFamily="18" charset="0"/>
              </a:rPr>
              <a:t>   </a:t>
            </a:r>
            <a:r>
              <a:rPr lang="zh-CN" altLang="en-US" sz="2800" dirty="0">
                <a:solidFill>
                  <a:prstClr val="white"/>
                </a:solidFill>
                <a:latin typeface="楷体" panose="02010609060101010101" pitchFamily="49" charset="-122"/>
                <a:ea typeface="楷体" panose="02010609060101010101" pitchFamily="49" charset="-122"/>
              </a:rPr>
              <a:t>与域名解析相关的安全问题</a:t>
            </a:r>
            <a:endParaRPr lang="zh-CN" altLang="en-US" sz="2800" dirty="0">
              <a:solidFill>
                <a:prstClr val="white"/>
              </a:solidFill>
              <a:latin typeface="楷体" panose="02010609060101010101" pitchFamily="49" charset="-122"/>
              <a:ea typeface="楷体" panose="02010609060101010101" pitchFamily="49"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b="0" dirty="0">
                <a:latin typeface="Times New Roman" panose="02020603050405020304" pitchFamily="18" charset="0"/>
                <a:ea typeface="黑体" panose="02010609060101010101" pitchFamily="49" charset="-122"/>
                <a:cs typeface="Times New Roman" panose="02020603050405020304" pitchFamily="18" charset="0"/>
              </a:rPr>
              <a:t>第</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7</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课 </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学习内容</a:t>
            </a:r>
            <a:endParaRPr lang="en-US" altLang="zh-CN" b="0" dirty="0">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32" name="组合 31"/>
          <p:cNvGrpSpPr/>
          <p:nvPr/>
        </p:nvGrpSpPr>
        <p:grpSpPr>
          <a:xfrm>
            <a:off x="4346673" y="1186636"/>
            <a:ext cx="3498653" cy="855182"/>
            <a:chOff x="3359347" y="1416337"/>
            <a:chExt cx="3498653" cy="855182"/>
          </a:xfrm>
        </p:grpSpPr>
        <p:cxnSp>
          <p:nvCxnSpPr>
            <p:cNvPr id="34" name="直接连接符 33"/>
            <p:cNvCxnSpPr/>
            <p:nvPr/>
          </p:nvCxnSpPr>
          <p:spPr>
            <a:xfrm>
              <a:off x="4169229" y="2060503"/>
              <a:ext cx="1926771" cy="0"/>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3689265" y="1801906"/>
              <a:ext cx="445481" cy="469613"/>
              <a:chOff x="3014503" y="1511588"/>
              <a:chExt cx="445481" cy="469613"/>
            </a:xfrm>
          </p:grpSpPr>
          <p:sp>
            <p:nvSpPr>
              <p:cNvPr id="37" name="矩形 36"/>
              <p:cNvSpPr/>
              <p:nvPr/>
            </p:nvSpPr>
            <p:spPr>
              <a:xfrm>
                <a:off x="301450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38" name="矩形 37"/>
              <p:cNvSpPr/>
              <p:nvPr/>
            </p:nvSpPr>
            <p:spPr>
              <a:xfrm>
                <a:off x="321380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6" name="文本框 9"/>
            <p:cNvSpPr txBox="1"/>
            <p:nvPr/>
          </p:nvSpPr>
          <p:spPr>
            <a:xfrm>
              <a:off x="3359347" y="1416337"/>
              <a:ext cx="3498653"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一、</a:t>
              </a:r>
              <a:r>
                <a:rPr lang="zh-CN" altLang="en-US" sz="30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域名</a:t>
              </a:r>
              <a:endParaRPr lang="zh-CN" altLang="en-US" sz="3000" dirty="0">
                <a:solidFill>
                  <a:prstClr val="black"/>
                </a:solidFill>
                <a:latin typeface="黑体" panose="02010609060101010101" pitchFamily="49" charset="-122"/>
                <a:ea typeface="黑体" panose="02010609060101010101" pitchFamily="49" charset="-122"/>
              </a:endParaRPr>
            </a:p>
          </p:txBody>
        </p:sp>
      </p:grpSp>
      <p:sp>
        <p:nvSpPr>
          <p:cNvPr id="39" name="Rectangle 10"/>
          <p:cNvSpPr>
            <a:spLocks noChangeArrowheads="1"/>
          </p:cNvSpPr>
          <p:nvPr/>
        </p:nvSpPr>
        <p:spPr bwMode="auto">
          <a:xfrm>
            <a:off x="812764" y="2312060"/>
            <a:ext cx="10524471" cy="329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96969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indent="608330" algn="just">
              <a:lnSpc>
                <a:spcPts val="3600"/>
              </a:lnSpc>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IP</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地址难以记忆，于是人们又按照一定规则给互联网中的一些计算机起了字符型的名字，这种名字被称为域名。    </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indent="608330" algn="just">
              <a:lnSpc>
                <a:spcPts val="3600"/>
              </a:lnSpc>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例如，</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www.moe.gov.cn</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就是一个域名，其中</a:t>
            </a:r>
            <a:r>
              <a:rPr lang="en-US" altLang="zh-CN" sz="2400" dirty="0" err="1">
                <a:latin typeface="Times New Roman" panose="02020603050405020304" pitchFamily="18" charset="0"/>
                <a:ea typeface="楷体" panose="02010609060101010101" pitchFamily="49" charset="-122"/>
                <a:cs typeface="Times New Roman" panose="02020603050405020304" pitchFamily="18" charset="0"/>
              </a:rPr>
              <a:t>cn</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表示中国，</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gov</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表示政府机构，</a:t>
            </a:r>
            <a:r>
              <a:rPr lang="en-US" altLang="zh-CN" sz="2400" dirty="0" err="1">
                <a:latin typeface="Times New Roman" panose="02020603050405020304" pitchFamily="18" charset="0"/>
                <a:ea typeface="楷体" panose="02010609060101010101" pitchFamily="49" charset="-122"/>
                <a:cs typeface="Times New Roman" panose="02020603050405020304" pitchFamily="18" charset="0"/>
              </a:rPr>
              <a:t>moe</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表示中华人民共和国教育部，</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www</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是服务器的名称，合起来可以理解为“中国政府机构之一的教育部的名为</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www</a:t>
            </a:r>
            <a:r>
              <a:rPr lang="zh-CN" altLang="en-US" sz="2400">
                <a:latin typeface="Times New Roman" panose="02020603050405020304" pitchFamily="18" charset="0"/>
                <a:ea typeface="楷体" panose="02010609060101010101" pitchFamily="49" charset="-122"/>
                <a:cs typeface="Times New Roman" panose="02020603050405020304" pitchFamily="18" charset="0"/>
              </a:rPr>
              <a:t>的服务器”。不难</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发现，这些字符自右向左依次缩小描述的范围。</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indent="608330">
              <a:lnSpc>
                <a:spcPts val="3600"/>
              </a:lnSpc>
            </a:pPr>
            <a:r>
              <a:rPr lang="zh-CN" altLang="en-US" sz="2400" b="0" i="0" u="none" strike="noStrike" baseline="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位于最右端的字符组合被称为根域名，如</a:t>
            </a:r>
            <a:r>
              <a:rPr lang="en-US" altLang="zh-CN" sz="2400" b="0" i="0" u="none" strike="noStrike" baseline="0" dirty="0" err="1">
                <a:solidFill>
                  <a:srgbClr val="000000"/>
                </a:solidFill>
                <a:latin typeface="Times New Roman" panose="02020603050405020304" pitchFamily="18" charset="0"/>
                <a:ea typeface="楷体" panose="02010609060101010101" pitchFamily="49" charset="-122"/>
                <a:cs typeface="Times New Roman" panose="02020603050405020304" pitchFamily="18" charset="0"/>
              </a:rPr>
              <a:t>cn</a:t>
            </a:r>
            <a:r>
              <a:rPr lang="zh-CN" altLang="en-US" sz="2400" b="0" i="0" u="none" strike="noStrike" baseline="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a:t>
            </a:r>
            <a:endParaRPr lang="zh-CN" altLang="en-US" sz="2400" dirty="0">
              <a:latin typeface="Times New Roman" panose="02020603050405020304" pitchFamily="18" charset="0"/>
              <a:ea typeface="楷体" panose="02010609060101010101" pitchFamily="49" charset="-122"/>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b="0" dirty="0">
                <a:latin typeface="Times New Roman" panose="02020603050405020304" pitchFamily="18" charset="0"/>
                <a:ea typeface="黑体" panose="02010609060101010101" pitchFamily="49" charset="-122"/>
                <a:cs typeface="Times New Roman" panose="02020603050405020304" pitchFamily="18" charset="0"/>
              </a:rPr>
              <a:t>第</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7</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课 </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学习内容</a:t>
            </a:r>
            <a:endParaRPr lang="en-US" altLang="zh-CN" b="0" dirty="0">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30" name="组合 29"/>
          <p:cNvGrpSpPr/>
          <p:nvPr/>
        </p:nvGrpSpPr>
        <p:grpSpPr>
          <a:xfrm>
            <a:off x="3678791" y="2404941"/>
            <a:ext cx="4917847" cy="1377350"/>
            <a:chOff x="10736" y="3928"/>
            <a:chExt cx="6594" cy="2220"/>
          </a:xfrm>
        </p:grpSpPr>
        <p:sp>
          <p:nvSpPr>
            <p:cNvPr id="31" name="矩形 30"/>
            <p:cNvSpPr/>
            <p:nvPr>
              <p:custDataLst>
                <p:tags r:id="rId1"/>
              </p:custDataLst>
            </p:nvPr>
          </p:nvSpPr>
          <p:spPr>
            <a:xfrm>
              <a:off x="10833" y="5070"/>
              <a:ext cx="6364" cy="841"/>
            </a:xfrm>
            <a:prstGeom prst="rect">
              <a:avLst/>
            </a:prstGeom>
          </p:spPr>
          <p:txBody>
            <a:bodyPr wrap="square">
              <a:spAutoFit/>
            </a:bodyPr>
            <a:lstStyle/>
            <a:p>
              <a:pPr lvl="0" algn="dist"/>
              <a:r>
                <a:rPr lang="en-US" altLang="zh-CN" sz="2800" b="1" u="sng" dirty="0">
                  <a:solidFill>
                    <a:schemeClr val="accent6"/>
                  </a:solidFill>
                  <a:latin typeface="Times New Roman" panose="02020603050405020304" pitchFamily="18" charset="0"/>
                  <a:ea typeface="黑体" panose="02010609060101010101" pitchFamily="49" charset="-122"/>
                  <a:cs typeface="Times New Roman" panose="02020603050405020304" pitchFamily="18" charset="0"/>
                  <a:sym typeface="+mn-ea"/>
                </a:rPr>
                <a:t>www</a:t>
              </a:r>
              <a:r>
                <a:rPr lang="en-US" altLang="zh-CN" sz="2800" b="1" dirty="0">
                  <a:solidFill>
                    <a:schemeClr val="accent6"/>
                  </a:solidFill>
                  <a:latin typeface="Times New Roman" panose="02020603050405020304" pitchFamily="18" charset="0"/>
                  <a:ea typeface="黑体" panose="02010609060101010101" pitchFamily="49" charset="-122"/>
                  <a:cs typeface="Times New Roman" panose="02020603050405020304" pitchFamily="18" charset="0"/>
                  <a:sym typeface="+mn-ea"/>
                </a:rPr>
                <a:t>.</a:t>
              </a:r>
              <a:r>
                <a:rPr lang="en-US" altLang="zh-CN" sz="2800" b="1" u="sng" dirty="0">
                  <a:solidFill>
                    <a:schemeClr val="accent6"/>
                  </a:solidFill>
                  <a:latin typeface="Times New Roman" panose="02020603050405020304" pitchFamily="18" charset="0"/>
                  <a:ea typeface="黑体" panose="02010609060101010101" pitchFamily="49" charset="-122"/>
                  <a:cs typeface="Times New Roman" panose="02020603050405020304" pitchFamily="18" charset="0"/>
                  <a:sym typeface="+mn-ea"/>
                </a:rPr>
                <a:t>moe</a:t>
              </a:r>
              <a:r>
                <a:rPr lang="en-US" altLang="zh-CN" sz="2800" b="1" dirty="0">
                  <a:solidFill>
                    <a:schemeClr val="accent6"/>
                  </a:solidFill>
                  <a:latin typeface="Times New Roman" panose="02020603050405020304" pitchFamily="18" charset="0"/>
                  <a:ea typeface="黑体" panose="02010609060101010101" pitchFamily="49" charset="-122"/>
                  <a:cs typeface="Times New Roman" panose="02020603050405020304" pitchFamily="18" charset="0"/>
                  <a:sym typeface="+mn-ea"/>
                </a:rPr>
                <a:t>.</a:t>
              </a:r>
              <a:r>
                <a:rPr lang="en-US" altLang="zh-CN" sz="2800" b="1" u="sng" dirty="0">
                  <a:solidFill>
                    <a:schemeClr val="accent6"/>
                  </a:solidFill>
                  <a:latin typeface="Times New Roman" panose="02020603050405020304" pitchFamily="18" charset="0"/>
                  <a:ea typeface="黑体" panose="02010609060101010101" pitchFamily="49" charset="-122"/>
                  <a:cs typeface="Times New Roman" panose="02020603050405020304" pitchFamily="18" charset="0"/>
                  <a:sym typeface="+mn-ea"/>
                </a:rPr>
                <a:t>gov</a:t>
              </a:r>
              <a:r>
                <a:rPr lang="en-US" altLang="zh-CN" sz="2800" b="1" dirty="0">
                  <a:solidFill>
                    <a:schemeClr val="accent6"/>
                  </a:solidFill>
                  <a:latin typeface="Times New Roman" panose="02020603050405020304" pitchFamily="18" charset="0"/>
                  <a:ea typeface="黑体" panose="02010609060101010101" pitchFamily="49" charset="-122"/>
                  <a:cs typeface="Times New Roman" panose="02020603050405020304" pitchFamily="18" charset="0"/>
                  <a:sym typeface="+mn-ea"/>
                </a:rPr>
                <a:t>.</a:t>
              </a:r>
              <a:r>
                <a:rPr lang="en-US" altLang="zh-CN" sz="2800" b="1" u="sng" dirty="0">
                  <a:solidFill>
                    <a:schemeClr val="accent6"/>
                  </a:solidFill>
                  <a:latin typeface="Times New Roman" panose="02020603050405020304" pitchFamily="18" charset="0"/>
                  <a:ea typeface="黑体" panose="02010609060101010101" pitchFamily="49" charset="-122"/>
                  <a:cs typeface="Times New Roman" panose="02020603050405020304" pitchFamily="18" charset="0"/>
                  <a:sym typeface="+mn-ea"/>
                </a:rPr>
                <a:t>cn</a:t>
              </a:r>
              <a:endParaRPr lang="en-US" altLang="zh-CN" sz="2800" b="1" u="sng" dirty="0">
                <a:solidFill>
                  <a:schemeClr val="accent6"/>
                </a:solidFill>
                <a:latin typeface="Times New Roman" panose="02020603050405020304" pitchFamily="18" charset="0"/>
                <a:ea typeface="黑体" panose="02010609060101010101" pitchFamily="49" charset="-122"/>
                <a:cs typeface="Times New Roman" panose="02020603050405020304" pitchFamily="18" charset="0"/>
                <a:sym typeface="+mn-ea"/>
              </a:endParaRPr>
            </a:p>
          </p:txBody>
        </p:sp>
        <p:sp>
          <p:nvSpPr>
            <p:cNvPr id="32" name="矩形 31"/>
            <p:cNvSpPr/>
            <p:nvPr>
              <p:custDataLst>
                <p:tags r:id="rId2"/>
              </p:custDataLst>
            </p:nvPr>
          </p:nvSpPr>
          <p:spPr>
            <a:xfrm>
              <a:off x="10736" y="3928"/>
              <a:ext cx="6594" cy="2220"/>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黑体" panose="02010609060101010101" pitchFamily="49" charset="-122"/>
                <a:ea typeface="黑体" panose="02010609060101010101" pitchFamily="49" charset="-122"/>
              </a:endParaRPr>
            </a:p>
          </p:txBody>
        </p:sp>
        <p:sp>
          <p:nvSpPr>
            <p:cNvPr id="33" name="TextBox 7"/>
            <p:cNvSpPr txBox="1"/>
            <p:nvPr>
              <p:custDataLst>
                <p:tags r:id="rId3"/>
              </p:custDataLst>
            </p:nvPr>
          </p:nvSpPr>
          <p:spPr>
            <a:xfrm>
              <a:off x="13392" y="4061"/>
              <a:ext cx="1315" cy="843"/>
            </a:xfrm>
            <a:prstGeom prst="rect">
              <a:avLst/>
            </a:prstGeom>
            <a:noFill/>
            <a:ln>
              <a:noFill/>
              <a:prstDash val="sysDash"/>
            </a:ln>
          </p:spPr>
          <p:txBody>
            <a:bodyPr wrap="square" rtlCol="0">
              <a:spAutoFit/>
            </a:bodyPr>
            <a:lstStyle/>
            <a:p>
              <a:r>
                <a:rPr lang="zh-CN" altLang="en-US" sz="2800" dirty="0">
                  <a:ln w="18415" cmpd="sng">
                    <a:noFill/>
                    <a:prstDash val="solid"/>
                  </a:ln>
                  <a:latin typeface="楷体" panose="02010609060101010101" pitchFamily="49" charset="-122"/>
                  <a:ea typeface="楷体" panose="02010609060101010101" pitchFamily="49" charset="-122"/>
                </a:rPr>
                <a:t>域名</a:t>
              </a:r>
              <a:endParaRPr lang="zh-CN" altLang="en-US" sz="2800" dirty="0">
                <a:ln w="18415" cmpd="sng">
                  <a:noFill/>
                  <a:prstDash val="solid"/>
                </a:ln>
                <a:latin typeface="楷体" panose="02010609060101010101" pitchFamily="49" charset="-122"/>
                <a:ea typeface="楷体" panose="02010609060101010101" pitchFamily="49" charset="-122"/>
              </a:endParaRPr>
            </a:p>
          </p:txBody>
        </p:sp>
      </p:grpSp>
      <p:sp>
        <p:nvSpPr>
          <p:cNvPr id="34" name="下箭头 3"/>
          <p:cNvSpPr/>
          <p:nvPr/>
        </p:nvSpPr>
        <p:spPr>
          <a:xfrm>
            <a:off x="4298168" y="3946640"/>
            <a:ext cx="225425" cy="422910"/>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下箭头 6"/>
          <p:cNvSpPr/>
          <p:nvPr/>
        </p:nvSpPr>
        <p:spPr>
          <a:xfrm>
            <a:off x="5736933" y="3946640"/>
            <a:ext cx="225425" cy="422910"/>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下箭头 20"/>
          <p:cNvSpPr/>
          <p:nvPr/>
        </p:nvSpPr>
        <p:spPr>
          <a:xfrm>
            <a:off x="6993159" y="3946640"/>
            <a:ext cx="225425" cy="422910"/>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下箭头 22"/>
          <p:cNvSpPr/>
          <p:nvPr/>
        </p:nvSpPr>
        <p:spPr>
          <a:xfrm>
            <a:off x="8051022" y="3946640"/>
            <a:ext cx="225425" cy="422910"/>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14"/>
          <p:cNvSpPr txBox="1"/>
          <p:nvPr/>
        </p:nvSpPr>
        <p:spPr>
          <a:xfrm>
            <a:off x="3860970" y="4464511"/>
            <a:ext cx="1099820" cy="707886"/>
          </a:xfrm>
          <a:prstGeom prst="rect">
            <a:avLst/>
          </a:prstGeom>
          <a:noFill/>
        </p:spPr>
        <p:txBody>
          <a:bodyPr wrap="square" rtlCol="0">
            <a:spAutoFit/>
          </a:bodyPr>
          <a:lstStyle/>
          <a:p>
            <a:pPr algn="ctr"/>
            <a:r>
              <a:rPr lang="zh-CN" altLang="en-US" sz="2000" dirty="0">
                <a:latin typeface="楷体" panose="02010609060101010101" pitchFamily="49" charset="-122"/>
                <a:ea typeface="楷体" panose="02010609060101010101" pitchFamily="49" charset="-122"/>
              </a:rPr>
              <a:t>服务器的名称</a:t>
            </a:r>
            <a:endParaRPr lang="zh-CN" altLang="en-US" sz="2000" dirty="0">
              <a:latin typeface="楷体" panose="02010609060101010101" pitchFamily="49" charset="-122"/>
              <a:ea typeface="楷体" panose="02010609060101010101" pitchFamily="49" charset="-122"/>
            </a:endParaRPr>
          </a:p>
        </p:txBody>
      </p:sp>
      <p:sp>
        <p:nvSpPr>
          <p:cNvPr id="39" name="文本框 15"/>
          <p:cNvSpPr txBox="1"/>
          <p:nvPr/>
        </p:nvSpPr>
        <p:spPr>
          <a:xfrm>
            <a:off x="5095095" y="4463191"/>
            <a:ext cx="1482968" cy="707886"/>
          </a:xfrm>
          <a:prstGeom prst="rect">
            <a:avLst/>
          </a:prstGeom>
          <a:noFill/>
        </p:spPr>
        <p:txBody>
          <a:bodyPr wrap="square" rtlCol="0">
            <a:spAutoFit/>
          </a:bodyPr>
          <a:lstStyle/>
          <a:p>
            <a:pPr algn="ctr"/>
            <a:r>
              <a:rPr lang="zh-CN" altLang="en-US" sz="2000" dirty="0">
                <a:latin typeface="楷体" panose="02010609060101010101" pitchFamily="49" charset="-122"/>
                <a:ea typeface="楷体" panose="02010609060101010101" pitchFamily="49" charset="-122"/>
              </a:rPr>
              <a:t>中华人民共和国教育部</a:t>
            </a:r>
            <a:endParaRPr lang="zh-CN" altLang="en-US" sz="2000" dirty="0">
              <a:latin typeface="楷体" panose="02010609060101010101" pitchFamily="49" charset="-122"/>
              <a:ea typeface="楷体" panose="02010609060101010101" pitchFamily="49" charset="-122"/>
            </a:endParaRPr>
          </a:p>
        </p:txBody>
      </p:sp>
      <p:sp>
        <p:nvSpPr>
          <p:cNvPr id="40" name="文本框 16"/>
          <p:cNvSpPr txBox="1"/>
          <p:nvPr/>
        </p:nvSpPr>
        <p:spPr>
          <a:xfrm>
            <a:off x="6578062" y="4463191"/>
            <a:ext cx="1265727" cy="400110"/>
          </a:xfrm>
          <a:prstGeom prst="rect">
            <a:avLst/>
          </a:prstGeom>
          <a:noFill/>
        </p:spPr>
        <p:txBody>
          <a:bodyPr wrap="square" rtlCol="0">
            <a:spAutoFit/>
          </a:bodyPr>
          <a:lstStyle/>
          <a:p>
            <a:r>
              <a:rPr lang="zh-CN" altLang="en-US" sz="2000" dirty="0">
                <a:latin typeface="楷体" panose="02010609060101010101" pitchFamily="49" charset="-122"/>
                <a:ea typeface="楷体" panose="02010609060101010101" pitchFamily="49" charset="-122"/>
              </a:rPr>
              <a:t>政府机构</a:t>
            </a:r>
            <a:endParaRPr lang="zh-CN" altLang="en-US" sz="2000" dirty="0">
              <a:latin typeface="楷体" panose="02010609060101010101" pitchFamily="49" charset="-122"/>
              <a:ea typeface="楷体" panose="02010609060101010101" pitchFamily="49" charset="-122"/>
            </a:endParaRPr>
          </a:p>
        </p:txBody>
      </p:sp>
      <p:sp>
        <p:nvSpPr>
          <p:cNvPr id="41" name="文本框 17"/>
          <p:cNvSpPr txBox="1"/>
          <p:nvPr/>
        </p:nvSpPr>
        <p:spPr>
          <a:xfrm>
            <a:off x="7843789" y="4473011"/>
            <a:ext cx="776067" cy="400110"/>
          </a:xfrm>
          <a:prstGeom prst="rect">
            <a:avLst/>
          </a:prstGeom>
          <a:noFill/>
        </p:spPr>
        <p:txBody>
          <a:bodyPr wrap="square" rtlCol="0">
            <a:spAutoFit/>
          </a:bodyPr>
          <a:lstStyle/>
          <a:p>
            <a:r>
              <a:rPr lang="zh-CN" altLang="en-US" sz="2000" dirty="0">
                <a:latin typeface="楷体" panose="02010609060101010101" pitchFamily="49" charset="-122"/>
                <a:ea typeface="楷体" panose="02010609060101010101" pitchFamily="49" charset="-122"/>
              </a:rPr>
              <a:t>中国</a:t>
            </a:r>
            <a:endParaRPr lang="zh-CN" altLang="en-US" sz="2000" dirty="0">
              <a:latin typeface="楷体" panose="02010609060101010101" pitchFamily="49" charset="-122"/>
              <a:ea typeface="楷体" panose="02010609060101010101" pitchFamily="49" charset="-122"/>
            </a:endParaRPr>
          </a:p>
        </p:txBody>
      </p:sp>
      <p:sp>
        <p:nvSpPr>
          <p:cNvPr id="42" name="左箭头 27"/>
          <p:cNvSpPr/>
          <p:nvPr/>
        </p:nvSpPr>
        <p:spPr>
          <a:xfrm>
            <a:off x="4116754" y="5179175"/>
            <a:ext cx="4275455" cy="198120"/>
          </a:xfrm>
          <a:prstGeom prst="lef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19"/>
          <p:cNvSpPr txBox="1"/>
          <p:nvPr/>
        </p:nvSpPr>
        <p:spPr>
          <a:xfrm>
            <a:off x="5694728" y="5430635"/>
            <a:ext cx="1315671" cy="400110"/>
          </a:xfrm>
          <a:prstGeom prst="rect">
            <a:avLst/>
          </a:prstGeom>
          <a:noFill/>
        </p:spPr>
        <p:txBody>
          <a:bodyPr wrap="square" rtlCol="0">
            <a:spAutoFit/>
          </a:bodyPr>
          <a:lstStyle/>
          <a:p>
            <a:r>
              <a:rPr lang="zh-CN" altLang="en-US" sz="2000" dirty="0">
                <a:latin typeface="楷体" panose="02010609060101010101" pitchFamily="49" charset="-122"/>
                <a:ea typeface="楷体" panose="02010609060101010101" pitchFamily="49" charset="-122"/>
              </a:rPr>
              <a:t>依次缩小</a:t>
            </a:r>
            <a:endParaRPr lang="zh-CN" altLang="en-US" sz="2000" dirty="0">
              <a:latin typeface="楷体" panose="02010609060101010101" pitchFamily="49" charset="-122"/>
              <a:ea typeface="楷体" panose="02010609060101010101" pitchFamily="49" charset="-122"/>
            </a:endParaRPr>
          </a:p>
        </p:txBody>
      </p:sp>
      <p:grpSp>
        <p:nvGrpSpPr>
          <p:cNvPr id="2" name="组合 1"/>
          <p:cNvGrpSpPr/>
          <p:nvPr/>
        </p:nvGrpSpPr>
        <p:grpSpPr>
          <a:xfrm>
            <a:off x="4346673" y="1186636"/>
            <a:ext cx="3498653" cy="855182"/>
            <a:chOff x="3359347" y="1416337"/>
            <a:chExt cx="3498653" cy="855182"/>
          </a:xfrm>
        </p:grpSpPr>
        <p:cxnSp>
          <p:nvCxnSpPr>
            <p:cNvPr id="3" name="直接连接符 2"/>
            <p:cNvCxnSpPr/>
            <p:nvPr/>
          </p:nvCxnSpPr>
          <p:spPr>
            <a:xfrm>
              <a:off x="4169229" y="2060503"/>
              <a:ext cx="1926771" cy="0"/>
            </a:xfrm>
            <a:prstGeom prst="line">
              <a:avLst/>
            </a:prstGeom>
            <a:ln w="12700">
              <a:solidFill>
                <a:srgbClr val="01431D"/>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689265" y="1801906"/>
              <a:ext cx="445481" cy="469613"/>
              <a:chOff x="3014503" y="1511588"/>
              <a:chExt cx="445481" cy="469613"/>
            </a:xfrm>
          </p:grpSpPr>
          <p:sp>
            <p:nvSpPr>
              <p:cNvPr id="6" name="矩形 5"/>
              <p:cNvSpPr/>
              <p:nvPr/>
            </p:nvSpPr>
            <p:spPr>
              <a:xfrm>
                <a:off x="3014503" y="1511588"/>
                <a:ext cx="363415" cy="363415"/>
              </a:xfrm>
              <a:prstGeom prst="rect">
                <a:avLst/>
              </a:prstGeom>
              <a:solidFill>
                <a:srgbClr val="014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7" name="矩形 6"/>
              <p:cNvSpPr/>
              <p:nvPr/>
            </p:nvSpPr>
            <p:spPr>
              <a:xfrm>
                <a:off x="3213801" y="1735018"/>
                <a:ext cx="246183" cy="246183"/>
              </a:xfrm>
              <a:prstGeom prst="rect">
                <a:avLst/>
              </a:prstGeom>
              <a:solidFill>
                <a:srgbClr val="016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 name="文本框 9"/>
            <p:cNvSpPr txBox="1"/>
            <p:nvPr/>
          </p:nvSpPr>
          <p:spPr>
            <a:xfrm>
              <a:off x="3359347" y="1416337"/>
              <a:ext cx="3498653"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一、</a:t>
              </a:r>
              <a:r>
                <a:rPr lang="zh-CN" altLang="en-US" sz="30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域名</a:t>
              </a:r>
              <a:endParaRPr lang="zh-CN" altLang="en-US" sz="3000" dirty="0">
                <a:solidFill>
                  <a:prstClr val="black"/>
                </a:solidFill>
                <a:latin typeface="黑体" panose="02010609060101010101" pitchFamily="49" charset="-122"/>
                <a:ea typeface="黑体" panose="02010609060101010101" pitchFamily="49" charset="-122"/>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b="0" dirty="0">
                <a:latin typeface="Times New Roman" panose="02020603050405020304" pitchFamily="18" charset="0"/>
                <a:ea typeface="黑体" panose="02010609060101010101" pitchFamily="49" charset="-122"/>
                <a:cs typeface="Times New Roman" panose="02020603050405020304" pitchFamily="18" charset="0"/>
              </a:rPr>
              <a:t>第</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7</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课 </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学习内容</a:t>
            </a:r>
            <a:endParaRPr lang="en-US" altLang="zh-CN" b="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2" name="右箭头 68"/>
          <p:cNvSpPr/>
          <p:nvPr>
            <p:custDataLst>
              <p:tags r:id="rId1"/>
            </p:custDataLst>
          </p:nvPr>
        </p:nvSpPr>
        <p:spPr>
          <a:xfrm>
            <a:off x="6413562" y="2992119"/>
            <a:ext cx="1703435" cy="6068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黑体" panose="02010609060101010101" pitchFamily="49" charset="-122"/>
              <a:ea typeface="黑体" panose="02010609060101010101" pitchFamily="49" charset="-122"/>
            </a:endParaRPr>
          </a:p>
        </p:txBody>
      </p:sp>
      <p:grpSp>
        <p:nvGrpSpPr>
          <p:cNvPr id="23" name="组合 22"/>
          <p:cNvGrpSpPr/>
          <p:nvPr/>
        </p:nvGrpSpPr>
        <p:grpSpPr>
          <a:xfrm>
            <a:off x="1678637" y="3046295"/>
            <a:ext cx="3818890" cy="497840"/>
            <a:chOff x="2714" y="6381"/>
            <a:chExt cx="6014" cy="784"/>
          </a:xfrm>
        </p:grpSpPr>
        <p:sp>
          <p:nvSpPr>
            <p:cNvPr id="24" name="圆角矩形 63"/>
            <p:cNvSpPr/>
            <p:nvPr>
              <p:custDataLst>
                <p:tags r:id="rId2"/>
              </p:custDataLst>
            </p:nvPr>
          </p:nvSpPr>
          <p:spPr>
            <a:xfrm>
              <a:off x="2714" y="6381"/>
              <a:ext cx="6014" cy="785"/>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黑体" panose="02010609060101010101" pitchFamily="49" charset="-122"/>
                <a:ea typeface="黑体" panose="02010609060101010101" pitchFamily="49" charset="-122"/>
              </a:endParaRPr>
            </a:p>
          </p:txBody>
        </p:sp>
        <p:sp>
          <p:nvSpPr>
            <p:cNvPr id="25" name="圆角矩形 64"/>
            <p:cNvSpPr/>
            <p:nvPr>
              <p:custDataLst>
                <p:tags r:id="rId3"/>
              </p:custDataLst>
            </p:nvPr>
          </p:nvSpPr>
          <p:spPr>
            <a:xfrm>
              <a:off x="2786" y="6453"/>
              <a:ext cx="4375" cy="63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黑体" panose="02010609060101010101" pitchFamily="49" charset="-122"/>
                <a:ea typeface="黑体" panose="02010609060101010101" pitchFamily="49" charset="-122"/>
              </a:endParaRPr>
            </a:p>
          </p:txBody>
        </p:sp>
        <p:sp>
          <p:nvSpPr>
            <p:cNvPr id="26" name="圆角矩形 65"/>
            <p:cNvSpPr/>
            <p:nvPr>
              <p:custDataLst>
                <p:tags r:id="rId4"/>
              </p:custDataLst>
            </p:nvPr>
          </p:nvSpPr>
          <p:spPr>
            <a:xfrm>
              <a:off x="7305" y="6478"/>
              <a:ext cx="1277" cy="589"/>
            </a:xfrm>
            <a:prstGeom prst="roundRect">
              <a:avLst/>
            </a:prstGeom>
            <a:solidFill>
              <a:srgbClr val="0E820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黑体" panose="02010609060101010101" pitchFamily="49" charset="-122"/>
                <a:ea typeface="黑体" panose="02010609060101010101" pitchFamily="49" charset="-122"/>
              </a:endParaRPr>
            </a:p>
          </p:txBody>
        </p:sp>
        <p:sp>
          <p:nvSpPr>
            <p:cNvPr id="27" name="右箭头 66"/>
            <p:cNvSpPr/>
            <p:nvPr>
              <p:custDataLst>
                <p:tags r:id="rId5"/>
              </p:custDataLst>
            </p:nvPr>
          </p:nvSpPr>
          <p:spPr>
            <a:xfrm>
              <a:off x="7636" y="6502"/>
              <a:ext cx="712" cy="491"/>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黑体" panose="02010609060101010101" pitchFamily="49" charset="-122"/>
                <a:ea typeface="黑体" panose="02010609060101010101" pitchFamily="49" charset="-122"/>
              </a:endParaRPr>
            </a:p>
          </p:txBody>
        </p:sp>
      </p:grpSp>
      <p:sp>
        <p:nvSpPr>
          <p:cNvPr id="28" name="文本框 104"/>
          <p:cNvSpPr txBox="1"/>
          <p:nvPr>
            <p:custDataLst>
              <p:tags r:id="rId6"/>
            </p:custDataLst>
          </p:nvPr>
        </p:nvSpPr>
        <p:spPr>
          <a:xfrm>
            <a:off x="1755609" y="3115753"/>
            <a:ext cx="2901315" cy="321945"/>
          </a:xfrm>
          <a:prstGeom prst="rect">
            <a:avLst/>
          </a:prstGeom>
          <a:noFill/>
          <a:extLst>
            <a:ext uri="{909E8E84-426E-40DD-AFC4-6F175D3DCCD1}">
              <a14:hiddenFill xmlns:a14="http://schemas.microsoft.com/office/drawing/2010/main">
                <a:solidFill>
                  <a:schemeClr val="bg1"/>
                </a:solidFill>
              </a14:hiddenFill>
            </a:ext>
          </a:extLst>
        </p:spPr>
        <p:txBody>
          <a:bodyPr wrap="square" rtlCol="0" anchor="t">
            <a:noAutofit/>
          </a:bodyPr>
          <a:lstStyle/>
          <a:p>
            <a:r>
              <a:rPr lang="zh-CN" altLang="en-US" sz="2000" dirty="0">
                <a:latin typeface="楷体" panose="02010609060101010101" pitchFamily="49" charset="-122"/>
                <a:ea typeface="楷体" panose="02010609060101010101" pitchFamily="49" charset="-122"/>
                <a:sym typeface="+mn-ea"/>
              </a:rPr>
              <a:t>输入域名</a:t>
            </a:r>
            <a:endParaRPr lang="zh-CN" altLang="en-US" sz="2000" dirty="0">
              <a:latin typeface="楷体" panose="02010609060101010101" pitchFamily="49" charset="-122"/>
              <a:ea typeface="楷体" panose="02010609060101010101" pitchFamily="49" charset="-122"/>
              <a:sym typeface="+mn-ea"/>
            </a:endParaRPr>
          </a:p>
        </p:txBody>
      </p:sp>
      <p:pic>
        <p:nvPicPr>
          <p:cNvPr id="29" name="图片 28" descr="32313630303830323b32313630303830303bcecabac5"/>
          <p:cNvPicPr>
            <a:picLocks noChangeAspect="1"/>
          </p:cNvPicPr>
          <p:nvPr>
            <p:custDataLst>
              <p:tags r:id="rId7"/>
            </p:custDataLst>
          </p:nvPr>
        </p:nvPicPr>
        <p:blipFill>
          <a:blip r:embed="rId8"/>
          <a:stretch>
            <a:fillRect/>
          </a:stretch>
        </p:blipFill>
        <p:spPr>
          <a:xfrm>
            <a:off x="6277657" y="2321194"/>
            <a:ext cx="1639269" cy="1639269"/>
          </a:xfrm>
          <a:prstGeom prst="rect">
            <a:avLst/>
          </a:prstGeom>
        </p:spPr>
      </p:pic>
      <p:sp>
        <p:nvSpPr>
          <p:cNvPr id="30" name="文本框 43"/>
          <p:cNvSpPr txBox="1"/>
          <p:nvPr>
            <p:custDataLst>
              <p:tags r:id="rId9"/>
            </p:custDataLst>
          </p:nvPr>
        </p:nvSpPr>
        <p:spPr>
          <a:xfrm>
            <a:off x="5369487" y="3050425"/>
            <a:ext cx="1099185" cy="460375"/>
          </a:xfrm>
          <a:prstGeom prst="rect">
            <a:avLst/>
          </a:prstGeom>
          <a:noFill/>
        </p:spPr>
        <p:txBody>
          <a:bodyPr wrap="square" rtlCol="0" anchor="t">
            <a:spAutoFit/>
          </a:bodyPr>
          <a:lstStyle/>
          <a:p>
            <a:pPr algn="ctr"/>
            <a:r>
              <a:rPr lang="zh-CN" altLang="en-US" sz="2400" kern="0" noProof="0" dirty="0">
                <a:ln>
                  <a:noFill/>
                </a:ln>
                <a:effectLst/>
                <a:uLnTx/>
                <a:uFillTx/>
                <a:latin typeface="楷体" panose="02010609060101010101" pitchFamily="49" charset="-122"/>
                <a:ea typeface="楷体" panose="02010609060101010101" pitchFamily="49" charset="-122"/>
                <a:cs typeface="微软雅黑" panose="020B0503020204020204" pitchFamily="34" charset="-122"/>
                <a:sym typeface="+mn-ea"/>
              </a:rPr>
              <a:t>域名</a:t>
            </a:r>
            <a:endParaRPr lang="zh-CN" altLang="en-US" sz="2400" kern="0" noProof="0" dirty="0">
              <a:ln>
                <a:noFill/>
              </a:ln>
              <a:effectLst/>
              <a:uLnTx/>
              <a:uFillTx/>
              <a:latin typeface="楷体" panose="02010609060101010101" pitchFamily="49" charset="-122"/>
              <a:ea typeface="楷体" panose="02010609060101010101" pitchFamily="49" charset="-122"/>
              <a:cs typeface="微软雅黑" panose="020B0503020204020204" pitchFamily="34" charset="-122"/>
              <a:sym typeface="+mn-ea"/>
            </a:endParaRPr>
          </a:p>
        </p:txBody>
      </p:sp>
      <p:sp>
        <p:nvSpPr>
          <p:cNvPr id="31" name="文本框 44"/>
          <p:cNvSpPr txBox="1"/>
          <p:nvPr>
            <p:custDataLst>
              <p:tags r:id="rId10"/>
            </p:custDataLst>
          </p:nvPr>
        </p:nvSpPr>
        <p:spPr>
          <a:xfrm>
            <a:off x="8064109" y="3057824"/>
            <a:ext cx="1336675" cy="461665"/>
          </a:xfrm>
          <a:prstGeom prst="rect">
            <a:avLst/>
          </a:prstGeom>
          <a:noFill/>
        </p:spPr>
        <p:txBody>
          <a:bodyPr wrap="square" rtlCol="0" anchor="t">
            <a:spAutoFit/>
          </a:bodyPr>
          <a:lstStyle/>
          <a:p>
            <a:pPr algn="ctr"/>
            <a:r>
              <a:rPr lang="en-US" altLang="zh-CN" sz="2400" kern="0" noProof="0" dirty="0">
                <a:ln>
                  <a:noFill/>
                </a:ln>
                <a:effectLst/>
                <a:uLnTx/>
                <a:uFillTx/>
                <a:latin typeface="Times New Roman" panose="02020603050405020304" pitchFamily="18" charset="0"/>
                <a:ea typeface="楷体" panose="02010609060101010101" pitchFamily="49" charset="-122"/>
                <a:cs typeface="Times New Roman" panose="02020603050405020304" pitchFamily="18" charset="0"/>
                <a:sym typeface="+mn-ea"/>
              </a:rPr>
              <a:t>IP</a:t>
            </a:r>
            <a:r>
              <a:rPr lang="zh-CN" altLang="en-US" sz="2400" kern="0" noProof="0" dirty="0">
                <a:ln>
                  <a:noFill/>
                </a:ln>
                <a:effectLst/>
                <a:uLnTx/>
                <a:uFillTx/>
                <a:latin typeface="楷体" panose="02010609060101010101" pitchFamily="49" charset="-122"/>
                <a:ea typeface="楷体" panose="02010609060101010101" pitchFamily="49" charset="-122"/>
                <a:cs typeface="微软雅黑" panose="020B0503020204020204" pitchFamily="34" charset="-122"/>
                <a:sym typeface="+mn-ea"/>
              </a:rPr>
              <a:t>地址</a:t>
            </a:r>
            <a:endParaRPr lang="zh-CN" altLang="en-US" sz="2400" kern="0" noProof="0" dirty="0">
              <a:ln>
                <a:noFill/>
              </a:ln>
              <a:effectLst/>
              <a:uLnTx/>
              <a:uFillTx/>
              <a:latin typeface="楷体" panose="02010609060101010101" pitchFamily="49" charset="-122"/>
              <a:ea typeface="楷体" panose="02010609060101010101" pitchFamily="49" charset="-122"/>
              <a:cs typeface="微软雅黑" panose="020B0503020204020204" pitchFamily="34" charset="-122"/>
              <a:sym typeface="+mn-ea"/>
            </a:endParaRPr>
          </a:p>
        </p:txBody>
      </p:sp>
      <p:sp>
        <p:nvSpPr>
          <p:cNvPr id="32" name="文本框 45"/>
          <p:cNvSpPr txBox="1"/>
          <p:nvPr>
            <p:custDataLst>
              <p:tags r:id="rId11"/>
            </p:custDataLst>
          </p:nvPr>
        </p:nvSpPr>
        <p:spPr>
          <a:xfrm>
            <a:off x="5449483" y="5697994"/>
            <a:ext cx="5147310" cy="461665"/>
          </a:xfrm>
          <a:prstGeom prst="rect">
            <a:avLst/>
          </a:prstGeom>
          <a:noFill/>
        </p:spPr>
        <p:txBody>
          <a:bodyPr wrap="square" rtlCol="0" anchor="t">
            <a:spAutoFit/>
          </a:bodyPr>
          <a:lstStyle/>
          <a:p>
            <a:pPr algn="l"/>
            <a:r>
              <a:rPr lang="zh-CN" altLang="en-US" sz="2400" kern="0" noProof="0" dirty="0">
                <a:ln>
                  <a:noFill/>
                </a:ln>
                <a:effectLst/>
                <a:uLnTx/>
                <a:uFillTx/>
                <a:latin typeface="Times New Roman" panose="02020603050405020304" pitchFamily="18" charset="0"/>
                <a:ea typeface="楷体" panose="02010609060101010101" pitchFamily="49" charset="-122"/>
                <a:cs typeface="Times New Roman" panose="02020603050405020304" pitchFamily="18" charset="0"/>
                <a:sym typeface="+mn-ea"/>
              </a:rPr>
              <a:t>域名解析：把域名转换成</a:t>
            </a:r>
            <a:r>
              <a:rPr lang="en-US" altLang="zh-CN" sz="2400" kern="0" noProof="0" dirty="0">
                <a:ln>
                  <a:noFill/>
                </a:ln>
                <a:effectLst/>
                <a:uLnTx/>
                <a:uFillTx/>
                <a:latin typeface="Times New Roman" panose="02020603050405020304" pitchFamily="18" charset="0"/>
                <a:ea typeface="楷体" panose="02010609060101010101" pitchFamily="49" charset="-122"/>
                <a:cs typeface="Times New Roman" panose="02020603050405020304" pitchFamily="18" charset="0"/>
                <a:sym typeface="+mn-ea"/>
              </a:rPr>
              <a:t>IP</a:t>
            </a:r>
            <a:r>
              <a:rPr lang="zh-CN" altLang="en-US" sz="2400" kern="0" noProof="0" dirty="0">
                <a:ln>
                  <a:noFill/>
                </a:ln>
                <a:effectLst/>
                <a:uLnTx/>
                <a:uFillTx/>
                <a:latin typeface="Times New Roman" panose="02020603050405020304" pitchFamily="18" charset="0"/>
                <a:ea typeface="楷体" panose="02010609060101010101" pitchFamily="49" charset="-122"/>
                <a:cs typeface="Times New Roman" panose="02020603050405020304" pitchFamily="18" charset="0"/>
                <a:sym typeface="+mn-ea"/>
              </a:rPr>
              <a:t>地址</a:t>
            </a:r>
            <a:endParaRPr lang="zh-CN" sz="2400" kern="0" noProof="0" dirty="0">
              <a:ln>
                <a:noFill/>
              </a:ln>
              <a:effectLst/>
              <a:uLnTx/>
              <a:uFillTx/>
              <a:latin typeface="Times New Roman" panose="02020603050405020304" pitchFamily="18" charset="0"/>
              <a:ea typeface="楷体" panose="02010609060101010101" pitchFamily="49" charset="-122"/>
              <a:cs typeface="Times New Roman" panose="02020603050405020304" pitchFamily="18" charset="0"/>
              <a:sym typeface="+mn-ea"/>
            </a:endParaRPr>
          </a:p>
        </p:txBody>
      </p:sp>
      <p:grpSp>
        <p:nvGrpSpPr>
          <p:cNvPr id="36" name="组合 35"/>
          <p:cNvGrpSpPr/>
          <p:nvPr/>
        </p:nvGrpSpPr>
        <p:grpSpPr>
          <a:xfrm>
            <a:off x="1678637" y="5190545"/>
            <a:ext cx="3818890" cy="497840"/>
            <a:chOff x="2714" y="6381"/>
            <a:chExt cx="6014" cy="784"/>
          </a:xfrm>
        </p:grpSpPr>
        <p:sp>
          <p:nvSpPr>
            <p:cNvPr id="37" name="圆角矩形 80"/>
            <p:cNvSpPr/>
            <p:nvPr>
              <p:custDataLst>
                <p:tags r:id="rId12"/>
              </p:custDataLst>
            </p:nvPr>
          </p:nvSpPr>
          <p:spPr>
            <a:xfrm>
              <a:off x="2714" y="6381"/>
              <a:ext cx="6014" cy="785"/>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黑体" panose="02010609060101010101" pitchFamily="49" charset="-122"/>
                <a:ea typeface="黑体" panose="02010609060101010101" pitchFamily="49" charset="-122"/>
              </a:endParaRPr>
            </a:p>
          </p:txBody>
        </p:sp>
        <p:sp>
          <p:nvSpPr>
            <p:cNvPr id="38" name="圆角矩形 81"/>
            <p:cNvSpPr/>
            <p:nvPr>
              <p:custDataLst>
                <p:tags r:id="rId13"/>
              </p:custDataLst>
            </p:nvPr>
          </p:nvSpPr>
          <p:spPr>
            <a:xfrm>
              <a:off x="2786" y="6453"/>
              <a:ext cx="4375" cy="63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黑体" panose="02010609060101010101" pitchFamily="49" charset="-122"/>
                <a:ea typeface="黑体" panose="02010609060101010101" pitchFamily="49" charset="-122"/>
              </a:endParaRPr>
            </a:p>
          </p:txBody>
        </p:sp>
        <p:sp>
          <p:nvSpPr>
            <p:cNvPr id="39" name="圆角矩形 82"/>
            <p:cNvSpPr/>
            <p:nvPr>
              <p:custDataLst>
                <p:tags r:id="rId14"/>
              </p:custDataLst>
            </p:nvPr>
          </p:nvSpPr>
          <p:spPr>
            <a:xfrm>
              <a:off x="7305" y="6478"/>
              <a:ext cx="1277" cy="589"/>
            </a:xfrm>
            <a:prstGeom prst="roundRect">
              <a:avLst/>
            </a:prstGeom>
            <a:solidFill>
              <a:srgbClr val="0E820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黑体" panose="02010609060101010101" pitchFamily="49" charset="-122"/>
                <a:ea typeface="黑体" panose="02010609060101010101" pitchFamily="49" charset="-122"/>
              </a:endParaRPr>
            </a:p>
          </p:txBody>
        </p:sp>
        <p:sp>
          <p:nvSpPr>
            <p:cNvPr id="40" name="右箭头 83"/>
            <p:cNvSpPr/>
            <p:nvPr>
              <p:custDataLst>
                <p:tags r:id="rId15"/>
              </p:custDataLst>
            </p:nvPr>
          </p:nvSpPr>
          <p:spPr>
            <a:xfrm>
              <a:off x="7636" y="6502"/>
              <a:ext cx="712" cy="491"/>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黑体" panose="02010609060101010101" pitchFamily="49" charset="-122"/>
                <a:ea typeface="黑体" panose="02010609060101010101" pitchFamily="49" charset="-122"/>
              </a:endParaRPr>
            </a:p>
          </p:txBody>
        </p:sp>
      </p:grpSp>
      <p:sp>
        <p:nvSpPr>
          <p:cNvPr id="41" name="文本框 62"/>
          <p:cNvSpPr txBox="1"/>
          <p:nvPr>
            <p:custDataLst>
              <p:tags r:id="rId16"/>
            </p:custDataLst>
          </p:nvPr>
        </p:nvSpPr>
        <p:spPr>
          <a:xfrm>
            <a:off x="1726150" y="5251720"/>
            <a:ext cx="2901315" cy="321945"/>
          </a:xfrm>
          <a:prstGeom prst="rect">
            <a:avLst/>
          </a:prstGeom>
          <a:noFill/>
          <a:extLst>
            <a:ext uri="{909E8E84-426E-40DD-AFC4-6F175D3DCCD1}">
              <a14:hiddenFill xmlns:a14="http://schemas.microsoft.com/office/drawing/2010/main">
                <a:solidFill>
                  <a:schemeClr val="bg1"/>
                </a:solidFill>
              </a14:hiddenFill>
            </a:ext>
          </a:extLst>
        </p:spPr>
        <p:txBody>
          <a:bodyPr wrap="square" rtlCol="0" anchor="t">
            <a:noAutofit/>
          </a:bodyPr>
          <a:lstStyle/>
          <a:p>
            <a:r>
              <a:rPr lang="zh-CN" altLang="en-US" sz="2000" dirty="0">
                <a:latin typeface="楷体" panose="02010609060101010101" pitchFamily="49" charset="-122"/>
                <a:ea typeface="楷体" panose="02010609060101010101" pitchFamily="49" charset="-122"/>
                <a:sym typeface="+mn-ea"/>
              </a:rPr>
              <a:t>输入域名</a:t>
            </a:r>
            <a:endParaRPr lang="zh-CN" altLang="en-US" sz="2000" dirty="0">
              <a:latin typeface="楷体" panose="02010609060101010101" pitchFamily="49" charset="-122"/>
              <a:ea typeface="楷体" panose="02010609060101010101" pitchFamily="49" charset="-122"/>
              <a:sym typeface="+mn-ea"/>
            </a:endParaRPr>
          </a:p>
        </p:txBody>
      </p:sp>
      <p:sp>
        <p:nvSpPr>
          <p:cNvPr id="42" name="右箭头 88"/>
          <p:cNvSpPr/>
          <p:nvPr>
            <p:custDataLst>
              <p:tags r:id="rId17"/>
            </p:custDataLst>
          </p:nvPr>
        </p:nvSpPr>
        <p:spPr>
          <a:xfrm>
            <a:off x="8001984" y="4802391"/>
            <a:ext cx="1094740" cy="5607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黑体" panose="02010609060101010101" pitchFamily="49" charset="-122"/>
              <a:ea typeface="黑体" panose="02010609060101010101" pitchFamily="49" charset="-122"/>
            </a:endParaRPr>
          </a:p>
        </p:txBody>
      </p:sp>
      <p:sp>
        <p:nvSpPr>
          <p:cNvPr id="43" name="文本框 43"/>
          <p:cNvSpPr txBox="1"/>
          <p:nvPr>
            <p:custDataLst>
              <p:tags r:id="rId18"/>
            </p:custDataLst>
          </p:nvPr>
        </p:nvSpPr>
        <p:spPr>
          <a:xfrm>
            <a:off x="5807497" y="4206349"/>
            <a:ext cx="1099185" cy="460375"/>
          </a:xfrm>
          <a:prstGeom prst="rect">
            <a:avLst/>
          </a:prstGeom>
          <a:noFill/>
        </p:spPr>
        <p:txBody>
          <a:bodyPr wrap="square" rtlCol="0" anchor="t">
            <a:spAutoFit/>
          </a:bodyPr>
          <a:lstStyle/>
          <a:p>
            <a:pPr algn="ctr"/>
            <a:r>
              <a:rPr lang="zh-CN" altLang="en-US" sz="2400" kern="0" noProof="0" dirty="0">
                <a:ln>
                  <a:noFill/>
                </a:ln>
                <a:effectLst/>
                <a:uLnTx/>
                <a:uFillTx/>
                <a:latin typeface="楷体" panose="02010609060101010101" pitchFamily="49" charset="-122"/>
                <a:ea typeface="楷体" panose="02010609060101010101" pitchFamily="49" charset="-122"/>
                <a:cs typeface="微软雅黑" panose="020B0503020204020204" pitchFamily="34" charset="-122"/>
                <a:sym typeface="+mn-ea"/>
              </a:rPr>
              <a:t>域名</a:t>
            </a:r>
            <a:endParaRPr lang="zh-CN" altLang="en-US" sz="2400" kern="0" noProof="0" dirty="0">
              <a:ln>
                <a:noFill/>
              </a:ln>
              <a:effectLst/>
              <a:uLnTx/>
              <a:uFillTx/>
              <a:latin typeface="楷体" panose="02010609060101010101" pitchFamily="49" charset="-122"/>
              <a:ea typeface="楷体" panose="02010609060101010101" pitchFamily="49" charset="-122"/>
              <a:cs typeface="微软雅黑" panose="020B0503020204020204" pitchFamily="34" charset="-122"/>
              <a:sym typeface="+mn-ea"/>
            </a:endParaRPr>
          </a:p>
        </p:txBody>
      </p:sp>
      <p:sp>
        <p:nvSpPr>
          <p:cNvPr id="44" name="文本框 44"/>
          <p:cNvSpPr txBox="1"/>
          <p:nvPr>
            <p:custDataLst>
              <p:tags r:id="rId19"/>
            </p:custDataLst>
          </p:nvPr>
        </p:nvSpPr>
        <p:spPr>
          <a:xfrm>
            <a:off x="6989103" y="4223118"/>
            <a:ext cx="1099185" cy="461665"/>
          </a:xfrm>
          <a:prstGeom prst="rect">
            <a:avLst/>
          </a:prstGeom>
          <a:noFill/>
        </p:spPr>
        <p:txBody>
          <a:bodyPr wrap="square" rtlCol="0" anchor="t">
            <a:spAutoFit/>
          </a:bodyPr>
          <a:lstStyle/>
          <a:p>
            <a:pPr algn="ctr"/>
            <a:r>
              <a:rPr lang="en-US" altLang="zh-CN" sz="2400" kern="0" noProof="0" dirty="0">
                <a:ln>
                  <a:noFill/>
                </a:ln>
                <a:effectLst/>
                <a:uLnTx/>
                <a:uFillTx/>
                <a:latin typeface="Times New Roman" panose="02020603050405020304" pitchFamily="18" charset="0"/>
                <a:ea typeface="楷体" panose="02010609060101010101" pitchFamily="49" charset="-122"/>
                <a:cs typeface="Times New Roman" panose="02020603050405020304" pitchFamily="18" charset="0"/>
                <a:sym typeface="+mn-ea"/>
              </a:rPr>
              <a:t>IP</a:t>
            </a:r>
            <a:r>
              <a:rPr lang="zh-CN" altLang="en-US" sz="2400" kern="0" noProof="0" dirty="0">
                <a:ln>
                  <a:noFill/>
                </a:ln>
                <a:effectLst/>
                <a:uLnTx/>
                <a:uFillTx/>
                <a:latin typeface="Times New Roman" panose="02020603050405020304" pitchFamily="18" charset="0"/>
                <a:ea typeface="楷体" panose="02010609060101010101" pitchFamily="49" charset="-122"/>
                <a:cs typeface="Times New Roman" panose="02020603050405020304" pitchFamily="18" charset="0"/>
                <a:sym typeface="+mn-ea"/>
              </a:rPr>
              <a:t>地址</a:t>
            </a:r>
            <a:endParaRPr lang="zh-CN" altLang="en-US" sz="2400" kern="0" noProof="0" dirty="0">
              <a:ln>
                <a:noFill/>
              </a:ln>
              <a:effectLst/>
              <a:uLnTx/>
              <a:uFillTx/>
              <a:latin typeface="Times New Roman" panose="02020603050405020304" pitchFamily="18" charset="0"/>
              <a:ea typeface="楷体" panose="02010609060101010101" pitchFamily="49" charset="-122"/>
              <a:cs typeface="Times New Roman" panose="02020603050405020304" pitchFamily="18" charset="0"/>
              <a:sym typeface="+mn-ea"/>
            </a:endParaRPr>
          </a:p>
        </p:txBody>
      </p:sp>
      <p:sp>
        <p:nvSpPr>
          <p:cNvPr id="53" name="右箭头 87"/>
          <p:cNvSpPr/>
          <p:nvPr>
            <p:custDataLst>
              <p:tags r:id="rId20"/>
            </p:custDataLst>
          </p:nvPr>
        </p:nvSpPr>
        <p:spPr>
          <a:xfrm>
            <a:off x="6695571" y="4399123"/>
            <a:ext cx="349716" cy="1096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黑体" panose="02010609060101010101" pitchFamily="49" charset="-122"/>
              <a:ea typeface="黑体" panose="02010609060101010101" pitchFamily="49" charset="-122"/>
            </a:endParaRPr>
          </a:p>
        </p:txBody>
      </p:sp>
      <p:grpSp>
        <p:nvGrpSpPr>
          <p:cNvPr id="54" name="组合 53"/>
          <p:cNvGrpSpPr/>
          <p:nvPr/>
        </p:nvGrpSpPr>
        <p:grpSpPr>
          <a:xfrm>
            <a:off x="3757725" y="1183959"/>
            <a:ext cx="4099544" cy="855182"/>
            <a:chOff x="3359347" y="1416337"/>
            <a:chExt cx="4099544" cy="855182"/>
          </a:xfrm>
        </p:grpSpPr>
        <p:cxnSp>
          <p:nvCxnSpPr>
            <p:cNvPr id="55" name="直接连接符 54"/>
            <p:cNvCxnSpPr/>
            <p:nvPr/>
          </p:nvCxnSpPr>
          <p:spPr>
            <a:xfrm>
              <a:off x="4169229" y="2060503"/>
              <a:ext cx="2526342" cy="0"/>
            </a:xfrm>
            <a:prstGeom prst="line">
              <a:avLst/>
            </a:prstGeom>
            <a:ln w="12700">
              <a:solidFill>
                <a:srgbClr val="014E6A"/>
              </a:solidFill>
            </a:ln>
          </p:spPr>
          <p:style>
            <a:lnRef idx="1">
              <a:schemeClr val="accent1"/>
            </a:lnRef>
            <a:fillRef idx="0">
              <a:schemeClr val="accent1"/>
            </a:fillRef>
            <a:effectRef idx="0">
              <a:schemeClr val="accent1"/>
            </a:effectRef>
            <a:fontRef idx="minor">
              <a:schemeClr val="tx1"/>
            </a:fontRef>
          </p:style>
        </p:cxnSp>
        <p:grpSp>
          <p:nvGrpSpPr>
            <p:cNvPr id="56" name="组合 55"/>
            <p:cNvGrpSpPr/>
            <p:nvPr/>
          </p:nvGrpSpPr>
          <p:grpSpPr>
            <a:xfrm>
              <a:off x="3689265" y="1801906"/>
              <a:ext cx="445481" cy="469613"/>
              <a:chOff x="3014503" y="1511588"/>
              <a:chExt cx="445481" cy="469613"/>
            </a:xfrm>
          </p:grpSpPr>
          <p:sp>
            <p:nvSpPr>
              <p:cNvPr id="58" name="矩形 57"/>
              <p:cNvSpPr/>
              <p:nvPr/>
            </p:nvSpPr>
            <p:spPr>
              <a:xfrm>
                <a:off x="301450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59" name="矩形 58"/>
              <p:cNvSpPr/>
              <p:nvPr/>
            </p:nvSpPr>
            <p:spPr>
              <a:xfrm>
                <a:off x="3213801" y="1735018"/>
                <a:ext cx="246183" cy="246183"/>
              </a:xfrm>
              <a:prstGeom prst="rect">
                <a:avLst/>
              </a:prstGeom>
              <a:solidFill>
                <a:srgbClr val="178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7" name="文本框 5"/>
            <p:cNvSpPr txBox="1"/>
            <p:nvPr/>
          </p:nvSpPr>
          <p:spPr>
            <a:xfrm>
              <a:off x="3359347" y="1416337"/>
              <a:ext cx="4099544"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二、</a:t>
              </a:r>
              <a:r>
                <a:rPr lang="zh-CN" altLang="en-US" sz="30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域名解析</a:t>
              </a:r>
              <a:endParaRPr lang="zh-CN" altLang="en-US" sz="3000" dirty="0">
                <a:solidFill>
                  <a:prstClr val="black"/>
                </a:solidFill>
                <a:latin typeface="黑体" panose="02010609060101010101" pitchFamily="49" charset="-122"/>
                <a:ea typeface="黑体" panose="02010609060101010101" pitchFamily="49" charset="-122"/>
              </a:endParaRPr>
            </a:p>
          </p:txBody>
        </p:sp>
      </p:grpSp>
      <p:pic>
        <p:nvPicPr>
          <p:cNvPr id="7" name="图片 6"/>
          <p:cNvPicPr>
            <a:picLocks noChangeAspect="1"/>
          </p:cNvPicPr>
          <p:nvPr/>
        </p:nvPicPr>
        <p:blipFill>
          <a:blip r:embed="rId21"/>
          <a:stretch>
            <a:fillRect/>
          </a:stretch>
        </p:blipFill>
        <p:spPr>
          <a:xfrm>
            <a:off x="6565181" y="4695176"/>
            <a:ext cx="847843" cy="990738"/>
          </a:xfrm>
          <a:prstGeom prst="rect">
            <a:avLst/>
          </a:prstGeom>
        </p:spPr>
      </p:pic>
      <p:pic>
        <p:nvPicPr>
          <p:cNvPr id="9" name="图片 8" descr="图形用户界面, 应用程序, 图标&#10;&#10;描述已自动生成"/>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9471707" y="1792958"/>
            <a:ext cx="1431133" cy="1918328"/>
          </a:xfrm>
          <a:prstGeom prst="rect">
            <a:avLst/>
          </a:prstGeom>
        </p:spPr>
      </p:pic>
      <p:pic>
        <p:nvPicPr>
          <p:cNvPr id="11" name="图片 10" descr="图形用户界面, 应用程序, 图标&#10;&#10;描述已自动生成"/>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9443239" y="3843227"/>
            <a:ext cx="1431133" cy="1918328"/>
          </a:xfrm>
          <a:prstGeom prst="rect">
            <a:avLst/>
          </a:prstGeom>
        </p:spPr>
      </p:pic>
      <p:pic>
        <p:nvPicPr>
          <p:cNvPr id="4" name="图片 3" descr="图标&#10;&#10;描述已自动生成"/>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2750864" y="1654526"/>
            <a:ext cx="1089110" cy="1333335"/>
          </a:xfrm>
          <a:prstGeom prst="rect">
            <a:avLst/>
          </a:prstGeom>
        </p:spPr>
      </p:pic>
      <p:pic>
        <p:nvPicPr>
          <p:cNvPr id="12" name="图片 11" descr="图标&#10;&#10;描述已自动生成"/>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2750864" y="3787282"/>
            <a:ext cx="1089110" cy="133333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b="0" dirty="0">
                <a:latin typeface="Times New Roman" panose="02020603050405020304" pitchFamily="18" charset="0"/>
                <a:ea typeface="黑体" panose="02010609060101010101" pitchFamily="49" charset="-122"/>
                <a:cs typeface="Times New Roman" panose="02020603050405020304" pitchFamily="18" charset="0"/>
              </a:rPr>
              <a:t>第</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7</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课 </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学习内容</a:t>
            </a:r>
            <a:endParaRPr lang="en-US" altLang="zh-CN" b="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7" name="Rectangle 10"/>
          <p:cNvSpPr>
            <a:spLocks noChangeArrowheads="1"/>
          </p:cNvSpPr>
          <p:nvPr/>
        </p:nvSpPr>
        <p:spPr bwMode="auto">
          <a:xfrm>
            <a:off x="1253066" y="2312040"/>
            <a:ext cx="9685867" cy="1458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96969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ts val="3600"/>
              </a:lnSpc>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        在网络中，有一些服务器专门用于提供域名解析服务，这些服务器被称为域名服务器。实际应用时，往往同时指定多个域名服务器，第一个为主服务器。</a:t>
            </a:r>
            <a:endParaRPr lang="zh-CN" altLang="en-US" sz="24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8" name="矩形 17"/>
          <p:cNvSpPr/>
          <p:nvPr>
            <p:custDataLst>
              <p:tags r:id="rId1"/>
            </p:custDataLst>
          </p:nvPr>
        </p:nvSpPr>
        <p:spPr>
          <a:xfrm>
            <a:off x="8749145" y="5853774"/>
            <a:ext cx="1599373" cy="400110"/>
          </a:xfrm>
          <a:prstGeom prst="rect">
            <a:avLst/>
          </a:prstGeom>
        </p:spPr>
        <p:txBody>
          <a:bodyPr wrap="square">
            <a:spAutoFit/>
          </a:bodyPr>
          <a:lstStyle/>
          <a:p>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域名服务器</a:t>
            </a:r>
            <a:endParaRPr lang="zh-CN" altLang="en-US" sz="2000" dirty="0">
              <a:latin typeface="Times New Roman" panose="02020603050405020304" pitchFamily="18" charset="0"/>
              <a:ea typeface="楷体" panose="02010609060101010101" pitchFamily="49" charset="-122"/>
              <a:cs typeface="Times New Roman" panose="02020603050405020304" pitchFamily="18" charset="0"/>
              <a:sym typeface="+mn-ea"/>
            </a:endParaRPr>
          </a:p>
        </p:txBody>
      </p:sp>
      <p:cxnSp>
        <p:nvCxnSpPr>
          <p:cNvPr id="19" name="直接箭头连接符 18"/>
          <p:cNvCxnSpPr/>
          <p:nvPr>
            <p:custDataLst>
              <p:tags r:id="rId2"/>
            </p:custDataLst>
          </p:nvPr>
        </p:nvCxnSpPr>
        <p:spPr>
          <a:xfrm flipV="1">
            <a:off x="3975103" y="4740539"/>
            <a:ext cx="4774042" cy="17397"/>
          </a:xfrm>
          <a:prstGeom prst="straightConnector1">
            <a:avLst/>
          </a:prstGeom>
          <a:ln w="88900">
            <a:tailEnd type="arrow"/>
          </a:ln>
        </p:spPr>
        <p:style>
          <a:lnRef idx="1">
            <a:schemeClr val="accent1"/>
          </a:lnRef>
          <a:fillRef idx="0">
            <a:schemeClr val="accent1"/>
          </a:fillRef>
          <a:effectRef idx="0">
            <a:schemeClr val="accent1"/>
          </a:effectRef>
          <a:fontRef idx="minor">
            <a:schemeClr val="tx1"/>
          </a:fontRef>
        </p:style>
      </p:cxnSp>
      <p:sp>
        <p:nvSpPr>
          <p:cNvPr id="20" name="文本框 23"/>
          <p:cNvSpPr txBox="1"/>
          <p:nvPr/>
        </p:nvSpPr>
        <p:spPr>
          <a:xfrm>
            <a:off x="5361427" y="4300891"/>
            <a:ext cx="1552575" cy="400110"/>
          </a:xfrm>
          <a:prstGeom prst="rect">
            <a:avLst/>
          </a:prstGeom>
          <a:noFill/>
        </p:spPr>
        <p:txBody>
          <a:bodyPr wrap="square" rtlCol="0">
            <a:spAutoFit/>
          </a:bodyPr>
          <a:lstStyle/>
          <a:p>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查询</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IP</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地址</a:t>
            </a:r>
            <a:endParaRPr lang="zh-CN" altLang="en-US" sz="2000" dirty="0">
              <a:latin typeface="Times New Roman" panose="02020603050405020304" pitchFamily="18" charset="0"/>
              <a:ea typeface="楷体" panose="02010609060101010101" pitchFamily="49" charset="-122"/>
              <a:cs typeface="Times New Roman" panose="02020603050405020304" pitchFamily="18" charset="0"/>
            </a:endParaRPr>
          </a:p>
        </p:txBody>
      </p:sp>
      <p:cxnSp>
        <p:nvCxnSpPr>
          <p:cNvPr id="30" name="直接箭头连接符 29"/>
          <p:cNvCxnSpPr/>
          <p:nvPr>
            <p:custDataLst>
              <p:tags r:id="rId3"/>
            </p:custDataLst>
          </p:nvPr>
        </p:nvCxnSpPr>
        <p:spPr>
          <a:xfrm flipH="1" flipV="1">
            <a:off x="3975103" y="5418033"/>
            <a:ext cx="4774042" cy="17397"/>
          </a:xfrm>
          <a:prstGeom prst="straightConnector1">
            <a:avLst/>
          </a:prstGeom>
          <a:ln w="88900">
            <a:tailEnd type="arrow"/>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757725" y="1183959"/>
            <a:ext cx="4099544" cy="855182"/>
            <a:chOff x="3359347" y="1416337"/>
            <a:chExt cx="4099544" cy="855182"/>
          </a:xfrm>
        </p:grpSpPr>
        <p:cxnSp>
          <p:nvCxnSpPr>
            <p:cNvPr id="3" name="直接连接符 2"/>
            <p:cNvCxnSpPr/>
            <p:nvPr/>
          </p:nvCxnSpPr>
          <p:spPr>
            <a:xfrm>
              <a:off x="4169229" y="2060503"/>
              <a:ext cx="2526342" cy="0"/>
            </a:xfrm>
            <a:prstGeom prst="line">
              <a:avLst/>
            </a:prstGeom>
            <a:ln w="12700">
              <a:solidFill>
                <a:srgbClr val="014E6A"/>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689265" y="1801906"/>
              <a:ext cx="445481" cy="469613"/>
              <a:chOff x="3014503" y="1511588"/>
              <a:chExt cx="445481" cy="469613"/>
            </a:xfrm>
          </p:grpSpPr>
          <p:sp>
            <p:nvSpPr>
              <p:cNvPr id="6" name="矩形 5"/>
              <p:cNvSpPr/>
              <p:nvPr/>
            </p:nvSpPr>
            <p:spPr>
              <a:xfrm>
                <a:off x="301450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7" name="矩形 6"/>
              <p:cNvSpPr/>
              <p:nvPr/>
            </p:nvSpPr>
            <p:spPr>
              <a:xfrm>
                <a:off x="3213801" y="1735018"/>
                <a:ext cx="246183" cy="246183"/>
              </a:xfrm>
              <a:prstGeom prst="rect">
                <a:avLst/>
              </a:prstGeom>
              <a:solidFill>
                <a:srgbClr val="178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 name="文本框 5"/>
            <p:cNvSpPr txBox="1"/>
            <p:nvPr/>
          </p:nvSpPr>
          <p:spPr>
            <a:xfrm>
              <a:off x="3359347" y="1416337"/>
              <a:ext cx="4099544"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二、</a:t>
              </a:r>
              <a:r>
                <a:rPr lang="zh-CN" altLang="en-US" sz="30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域名解析</a:t>
              </a:r>
              <a:endParaRPr lang="zh-CN" altLang="en-US" sz="3000" dirty="0">
                <a:solidFill>
                  <a:prstClr val="black"/>
                </a:solidFill>
                <a:latin typeface="黑体" panose="02010609060101010101" pitchFamily="49" charset="-122"/>
                <a:ea typeface="黑体" panose="02010609060101010101" pitchFamily="49" charset="-122"/>
              </a:endParaRPr>
            </a:p>
          </p:txBody>
        </p:sp>
      </p:grpSp>
      <p:pic>
        <p:nvPicPr>
          <p:cNvPr id="9" name="图片 8"/>
          <p:cNvPicPr>
            <a:picLocks noChangeAspect="1"/>
          </p:cNvPicPr>
          <p:nvPr/>
        </p:nvPicPr>
        <p:blipFill>
          <a:blip r:embed="rId4"/>
          <a:stretch>
            <a:fillRect/>
          </a:stretch>
        </p:blipFill>
        <p:spPr>
          <a:xfrm>
            <a:off x="8985121" y="4460119"/>
            <a:ext cx="1013644" cy="1184483"/>
          </a:xfrm>
          <a:prstGeom prst="rect">
            <a:avLst/>
          </a:prstGeom>
        </p:spPr>
      </p:pic>
      <p:pic>
        <p:nvPicPr>
          <p:cNvPr id="8" name="图片 7" descr="图标&#10;&#10;描述已自动生成"/>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62325" y="4344471"/>
            <a:ext cx="1089110" cy="133333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3581" y="2070137"/>
            <a:ext cx="10404006" cy="4200317"/>
          </a:xfrm>
          <a:prstGeom prst="rect">
            <a:avLst/>
          </a:prstGeom>
          <a:noFill/>
        </p:spPr>
        <p:txBody>
          <a:bodyPr wrap="square">
            <a:spAutoFit/>
          </a:bodyPr>
          <a:lstStyle/>
          <a:p>
            <a:pPr indent="608330">
              <a:lnSpc>
                <a:spcPts val="3600"/>
              </a:lnSpc>
            </a:pPr>
            <a:r>
              <a:rPr lang="zh-CN" altLang="en-US" sz="2400" b="1" dirty="0">
                <a:latin typeface="楷体" panose="02010609060101010101" pitchFamily="49" charset="-122"/>
                <a:ea typeface="楷体" panose="02010609060101010101" pitchFamily="49" charset="-122"/>
                <a:cs typeface="Times New Roman" panose="02020603050405020304" pitchFamily="18" charset="0"/>
              </a:rPr>
              <a:t>实验目的　</a:t>
            </a:r>
            <a:r>
              <a:rPr lang="zh-CN" altLang="en-US" sz="2400" dirty="0">
                <a:latin typeface="楷体" panose="02010609060101010101" pitchFamily="49" charset="-122"/>
                <a:ea typeface="楷体" panose="02010609060101010101" pitchFamily="49" charset="-122"/>
                <a:cs typeface="Times New Roman" panose="02020603050405020304" pitchFamily="18" charset="0"/>
              </a:rPr>
              <a:t>体验域名解析过程</a:t>
            </a:r>
            <a:br>
              <a:rPr lang="zh-CN" altLang="en-US" sz="2400" dirty="0">
                <a:latin typeface="楷体" panose="02010609060101010101" pitchFamily="49" charset="-122"/>
                <a:ea typeface="楷体" panose="02010609060101010101" pitchFamily="49" charset="-122"/>
                <a:cs typeface="Times New Roman" panose="02020603050405020304" pitchFamily="18" charset="0"/>
              </a:rPr>
            </a:br>
            <a:r>
              <a:rPr lang="zh-CN" altLang="en-US" sz="2400" dirty="0">
                <a:latin typeface="楷体" panose="02010609060101010101" pitchFamily="49" charset="-122"/>
                <a:ea typeface="楷体" panose="02010609060101010101" pitchFamily="49" charset="-122"/>
                <a:cs typeface="Times New Roman" panose="02020603050405020304" pitchFamily="18" charset="0"/>
              </a:rPr>
              <a:t>　　</a:t>
            </a:r>
            <a:r>
              <a:rPr lang="zh-CN" altLang="en-US" sz="2400" b="1" dirty="0">
                <a:latin typeface="楷体" panose="02010609060101010101" pitchFamily="49" charset="-122"/>
                <a:ea typeface="楷体" panose="02010609060101010101" pitchFamily="49" charset="-122"/>
                <a:cs typeface="Times New Roman" panose="02020603050405020304" pitchFamily="18" charset="0"/>
              </a:rPr>
              <a:t>实验条件　</a:t>
            </a:r>
            <a:r>
              <a:rPr lang="zh-CN" altLang="en-US" sz="2400" dirty="0">
                <a:latin typeface="楷体" panose="02010609060101010101" pitchFamily="49" charset="-122"/>
                <a:ea typeface="楷体" panose="02010609060101010101" pitchFamily="49" charset="-122"/>
                <a:cs typeface="Times New Roman" panose="02020603050405020304" pitchFamily="18" charset="0"/>
              </a:rPr>
              <a:t>可联网的计算机、抓包软件</a:t>
            </a:r>
            <a:endParaRPr lang="en-US" altLang="zh-CN" sz="2400" dirty="0">
              <a:latin typeface="楷体" panose="02010609060101010101" pitchFamily="49" charset="-122"/>
              <a:ea typeface="楷体" panose="02010609060101010101" pitchFamily="49" charset="-122"/>
              <a:cs typeface="Times New Roman" panose="02020603050405020304" pitchFamily="18" charset="0"/>
            </a:endParaRPr>
          </a:p>
          <a:p>
            <a:pPr indent="608330">
              <a:lnSpc>
                <a:spcPts val="3600"/>
              </a:lnSpc>
            </a:pPr>
            <a:r>
              <a:rPr lang="zh-CN" altLang="en-US" sz="2400" b="1" dirty="0">
                <a:latin typeface="楷体" panose="02010609060101010101" pitchFamily="49" charset="-122"/>
                <a:ea typeface="楷体" panose="02010609060101010101" pitchFamily="49" charset="-122"/>
                <a:cs typeface="Times New Roman" panose="02020603050405020304" pitchFamily="18" charset="0"/>
              </a:rPr>
              <a:t>实验步骤</a:t>
            </a:r>
            <a:endParaRPr lang="en-US" altLang="zh-CN" sz="2400" b="1" dirty="0">
              <a:latin typeface="楷体" panose="02010609060101010101" pitchFamily="49" charset="-122"/>
              <a:ea typeface="楷体" panose="02010609060101010101" pitchFamily="49" charset="-122"/>
              <a:cs typeface="Times New Roman" panose="02020603050405020304" pitchFamily="18" charset="0"/>
            </a:endParaRPr>
          </a:p>
          <a:p>
            <a:pPr indent="608330">
              <a:lnSpc>
                <a:spcPts val="3600"/>
              </a:lnSpc>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1</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．执行</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ipconfig /all</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命令，观察显示的信息。其中“</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DNS </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服务器”标明了域名服务器的地址。</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a:lnSpc>
                <a:spcPts val="3600"/>
              </a:lnSpc>
            </a:pPr>
            <a:endParaRPr lang="en-US" altLang="zh-CN" sz="2200" dirty="0">
              <a:latin typeface="楷体" panose="02010609060101010101" pitchFamily="49" charset="-122"/>
              <a:ea typeface="楷体" panose="02010609060101010101" pitchFamily="49" charset="-122"/>
              <a:cs typeface="Times New Roman" panose="02020603050405020304" pitchFamily="18" charset="0"/>
            </a:endParaRPr>
          </a:p>
          <a:p>
            <a:pPr indent="608330">
              <a:lnSpc>
                <a:spcPts val="3600"/>
              </a:lnSpc>
            </a:pPr>
            <a:r>
              <a:rPr lang="zh-CN" altLang="en-US" sz="2400" dirty="0">
                <a:latin typeface="楷体" panose="02010609060101010101" pitchFamily="49" charset="-122"/>
                <a:ea typeface="楷体" panose="02010609060101010101" pitchFamily="49" charset="-122"/>
                <a:cs typeface="Times New Roman" panose="02020603050405020304" pitchFamily="18" charset="0"/>
              </a:rPr>
              <a:t>域名服务器的地址是：</a:t>
            </a:r>
            <a:endParaRPr lang="en-US" altLang="zh-CN" sz="2200" dirty="0">
              <a:latin typeface="楷体" panose="02010609060101010101" pitchFamily="49" charset="-122"/>
              <a:ea typeface="楷体" panose="02010609060101010101" pitchFamily="49" charset="-122"/>
              <a:cs typeface="Times New Roman" panose="02020603050405020304" pitchFamily="18" charset="0"/>
            </a:endParaRPr>
          </a:p>
          <a:p>
            <a:pPr indent="608330">
              <a:lnSpc>
                <a:spcPts val="3600"/>
              </a:lnSpc>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2</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2400" dirty="0">
                <a:latin typeface="楷体" panose="02010609060101010101" pitchFamily="49" charset="-122"/>
                <a:ea typeface="楷体" panose="02010609060101010101" pitchFamily="49" charset="-122"/>
                <a:cs typeface="Times New Roman" panose="02020603050405020304" pitchFamily="18" charset="0"/>
              </a:rPr>
              <a:t>打开“命令提示符”窗口，</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执行</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ping</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命令，查看某域名对应的</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IP</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地址。</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indent="608330">
              <a:lnSpc>
                <a:spcPts val="3600"/>
              </a:lnSpc>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域名　　　　　　　　　　     对应的</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IP</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地址是</a:t>
            </a:r>
            <a:endParaRPr lang="en-US" altLang="zh-CN" sz="2200" dirty="0">
              <a:latin typeface="楷体" panose="02010609060101010101" pitchFamily="49" charset="-122"/>
              <a:ea typeface="楷体" panose="02010609060101010101" pitchFamily="49" charset="-122"/>
              <a:cs typeface="Times New Roman" panose="02020603050405020304" pitchFamily="18" charset="0"/>
            </a:endParaRPr>
          </a:p>
        </p:txBody>
      </p:sp>
      <p:sp>
        <p:nvSpPr>
          <p:cNvPr id="10"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b="0" dirty="0">
                <a:latin typeface="Times New Roman" panose="02020603050405020304" pitchFamily="18" charset="0"/>
                <a:ea typeface="黑体" panose="02010609060101010101" pitchFamily="49" charset="-122"/>
                <a:cs typeface="Times New Roman" panose="02020603050405020304" pitchFamily="18" charset="0"/>
              </a:rPr>
              <a:t>第</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7</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课 </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学习内容</a:t>
            </a:r>
            <a:endParaRPr lang="en-US" altLang="zh-CN" b="0"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7" name="图片 16"/>
          <p:cNvPicPr>
            <a:picLocks noChangeAspect="1"/>
          </p:cNvPicPr>
          <p:nvPr/>
        </p:nvPicPr>
        <p:blipFill>
          <a:blip r:embed="rId1"/>
          <a:stretch>
            <a:fillRect/>
          </a:stretch>
        </p:blipFill>
        <p:spPr>
          <a:xfrm>
            <a:off x="4995417" y="4082508"/>
            <a:ext cx="5846592" cy="702051"/>
          </a:xfrm>
          <a:prstGeom prst="rect">
            <a:avLst/>
          </a:prstGeom>
        </p:spPr>
      </p:pic>
      <p:grpSp>
        <p:nvGrpSpPr>
          <p:cNvPr id="9" name="组合 8"/>
          <p:cNvGrpSpPr/>
          <p:nvPr/>
        </p:nvGrpSpPr>
        <p:grpSpPr>
          <a:xfrm>
            <a:off x="3757725" y="1183959"/>
            <a:ext cx="4099544" cy="855182"/>
            <a:chOff x="3359347" y="1416337"/>
            <a:chExt cx="4099544" cy="855182"/>
          </a:xfrm>
        </p:grpSpPr>
        <p:cxnSp>
          <p:nvCxnSpPr>
            <p:cNvPr id="11" name="直接连接符 10"/>
            <p:cNvCxnSpPr/>
            <p:nvPr/>
          </p:nvCxnSpPr>
          <p:spPr>
            <a:xfrm>
              <a:off x="4169229" y="2060503"/>
              <a:ext cx="2526342" cy="0"/>
            </a:xfrm>
            <a:prstGeom prst="line">
              <a:avLst/>
            </a:prstGeom>
            <a:ln w="12700">
              <a:solidFill>
                <a:srgbClr val="014E6A"/>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3689265" y="1801906"/>
              <a:ext cx="445481" cy="469613"/>
              <a:chOff x="3014503" y="1511588"/>
              <a:chExt cx="445481" cy="469613"/>
            </a:xfrm>
          </p:grpSpPr>
          <p:sp>
            <p:nvSpPr>
              <p:cNvPr id="14" name="矩形 13"/>
              <p:cNvSpPr/>
              <p:nvPr/>
            </p:nvSpPr>
            <p:spPr>
              <a:xfrm>
                <a:off x="301450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5" name="矩形 14"/>
              <p:cNvSpPr/>
              <p:nvPr/>
            </p:nvSpPr>
            <p:spPr>
              <a:xfrm>
                <a:off x="3213801" y="1735018"/>
                <a:ext cx="246183" cy="246183"/>
              </a:xfrm>
              <a:prstGeom prst="rect">
                <a:avLst/>
              </a:prstGeom>
              <a:solidFill>
                <a:srgbClr val="178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3" name="文本框 5"/>
            <p:cNvSpPr txBox="1"/>
            <p:nvPr/>
          </p:nvSpPr>
          <p:spPr>
            <a:xfrm>
              <a:off x="3359347" y="1416337"/>
              <a:ext cx="4099544"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二、</a:t>
              </a:r>
              <a:r>
                <a:rPr lang="zh-CN" altLang="en-US" sz="30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域名解析</a:t>
              </a:r>
              <a:endParaRPr lang="zh-CN" altLang="en-US" sz="3000" dirty="0">
                <a:solidFill>
                  <a:prstClr val="black"/>
                </a:solidFill>
                <a:latin typeface="黑体" panose="02010609060101010101" pitchFamily="49" charset="-122"/>
                <a:ea typeface="黑体" panose="02010609060101010101" pitchFamily="49" charset="-122"/>
              </a:endParaRPr>
            </a:p>
          </p:txBody>
        </p:sp>
      </p:grpSp>
      <p:cxnSp>
        <p:nvCxnSpPr>
          <p:cNvPr id="18" name="直接连接符 17"/>
          <p:cNvCxnSpPr/>
          <p:nvPr/>
        </p:nvCxnSpPr>
        <p:spPr>
          <a:xfrm>
            <a:off x="4800098" y="5236220"/>
            <a:ext cx="3612382" cy="0"/>
          </a:xfrm>
          <a:prstGeom prst="line">
            <a:avLst/>
          </a:prstGeom>
        </p:spPr>
        <p:style>
          <a:lnRef idx="1">
            <a:schemeClr val="dk1"/>
          </a:lnRef>
          <a:fillRef idx="0">
            <a:schemeClr val="dk1"/>
          </a:fillRef>
          <a:effectRef idx="0">
            <a:schemeClr val="dk1"/>
          </a:effectRef>
          <a:fontRef idx="minor">
            <a:schemeClr val="tx1"/>
          </a:fontRef>
        </p:style>
      </p:cxnSp>
      <p:cxnSp>
        <p:nvCxnSpPr>
          <p:cNvPr id="20" name="直接连接符 19"/>
          <p:cNvCxnSpPr/>
          <p:nvPr/>
        </p:nvCxnSpPr>
        <p:spPr>
          <a:xfrm>
            <a:off x="2651760" y="6139543"/>
            <a:ext cx="3043646" cy="0"/>
          </a:xfrm>
          <a:prstGeom prst="line">
            <a:avLst/>
          </a:prstGeom>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a:off x="8098971" y="6139543"/>
            <a:ext cx="3265715" cy="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b="0" dirty="0">
                <a:latin typeface="Times New Roman" panose="02020603050405020304" pitchFamily="18" charset="0"/>
                <a:ea typeface="黑体" panose="02010609060101010101" pitchFamily="49" charset="-122"/>
                <a:cs typeface="Times New Roman" panose="02020603050405020304" pitchFamily="18" charset="0"/>
              </a:rPr>
              <a:t>第</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7</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课 </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学习内容</a:t>
            </a:r>
            <a:endParaRPr lang="en-US" altLang="zh-CN" b="0"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3" name="图片 2"/>
          <p:cNvPicPr>
            <a:picLocks noChangeAspect="1"/>
          </p:cNvPicPr>
          <p:nvPr/>
        </p:nvPicPr>
        <p:blipFill>
          <a:blip r:embed="rId1"/>
          <a:stretch>
            <a:fillRect/>
          </a:stretch>
        </p:blipFill>
        <p:spPr>
          <a:xfrm>
            <a:off x="1703767" y="3095772"/>
            <a:ext cx="4899722" cy="21871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610844" y="3140810"/>
            <a:ext cx="2651759" cy="2097023"/>
          </a:xfrm>
          <a:prstGeom prst="rect">
            <a:avLst/>
          </a:prstGeom>
        </p:spPr>
      </p:pic>
      <p:sp>
        <p:nvSpPr>
          <p:cNvPr id="6" name="文本框 5"/>
          <p:cNvSpPr txBox="1"/>
          <p:nvPr/>
        </p:nvSpPr>
        <p:spPr>
          <a:xfrm>
            <a:off x="1562993" y="2207943"/>
            <a:ext cx="6294276" cy="553999"/>
          </a:xfrm>
          <a:prstGeom prst="rect">
            <a:avLst/>
          </a:prstGeom>
          <a:noFill/>
        </p:spPr>
        <p:txBody>
          <a:bodyPr wrap="square" rtlCol="0" anchor="t">
            <a:noAutofit/>
          </a:bodyPr>
          <a:lstStyle/>
          <a:p>
            <a:pPr algn="ctr">
              <a:lnSpc>
                <a:spcPts val="3600"/>
              </a:lnSpc>
            </a:pPr>
            <a:r>
              <a:rPr lang="zh-CN" altLang="en-US" sz="2400" dirty="0">
                <a:latin typeface="楷体" panose="02010609060101010101" pitchFamily="49" charset="-122"/>
                <a:ea typeface="楷体" panose="02010609060101010101" pitchFamily="49" charset="-122"/>
                <a:cs typeface="Times New Roman" panose="02020603050405020304" pitchFamily="18" charset="0"/>
              </a:rPr>
              <a:t>回顾打开“命令提示符”窗口的两种方法。</a:t>
            </a:r>
            <a:endParaRPr lang="zh-CN" altLang="en-US" sz="2400" dirty="0">
              <a:latin typeface="楷体" panose="02010609060101010101" pitchFamily="49" charset="-122"/>
              <a:ea typeface="楷体" panose="02010609060101010101" pitchFamily="49" charset="-122"/>
              <a:cs typeface="Times New Roman" panose="02020603050405020304" pitchFamily="18" charset="0"/>
            </a:endParaRPr>
          </a:p>
        </p:txBody>
      </p:sp>
      <p:sp>
        <p:nvSpPr>
          <p:cNvPr id="7" name="文本框 6"/>
          <p:cNvSpPr txBox="1"/>
          <p:nvPr/>
        </p:nvSpPr>
        <p:spPr>
          <a:xfrm>
            <a:off x="2479301" y="5429401"/>
            <a:ext cx="3054143" cy="553999"/>
          </a:xfrm>
          <a:prstGeom prst="rect">
            <a:avLst/>
          </a:prstGeom>
          <a:noFill/>
        </p:spPr>
        <p:txBody>
          <a:bodyPr wrap="square" rtlCol="0" anchor="t">
            <a:noAutofit/>
          </a:bodyPr>
          <a:lstStyle/>
          <a:p>
            <a:pPr>
              <a:lnSpc>
                <a:spcPts val="3600"/>
              </a:lnSpc>
            </a:pPr>
            <a:r>
              <a:rPr lang="zh-CN" altLang="en-US" sz="2000" dirty="0">
                <a:latin typeface="楷体" panose="02010609060101010101" pitchFamily="49" charset="-122"/>
                <a:ea typeface="楷体" panose="02010609060101010101" pitchFamily="49" charset="-122"/>
                <a:cs typeface="Times New Roman" panose="02020603050405020304" pitchFamily="18" charset="0"/>
              </a:rPr>
              <a:t>搜索并单击系统菜单命令</a:t>
            </a:r>
            <a:endParaRPr lang="zh-CN" altLang="en-US" sz="2000" dirty="0">
              <a:latin typeface="楷体" panose="02010609060101010101" pitchFamily="49" charset="-122"/>
              <a:ea typeface="楷体" panose="02010609060101010101" pitchFamily="49" charset="-122"/>
              <a:cs typeface="Times New Roman" panose="02020603050405020304" pitchFamily="18" charset="0"/>
            </a:endParaRPr>
          </a:p>
        </p:txBody>
      </p:sp>
      <p:sp>
        <p:nvSpPr>
          <p:cNvPr id="8" name="文本框 7"/>
          <p:cNvSpPr txBox="1"/>
          <p:nvPr/>
        </p:nvSpPr>
        <p:spPr>
          <a:xfrm>
            <a:off x="7571745" y="5433933"/>
            <a:ext cx="2729956" cy="553999"/>
          </a:xfrm>
          <a:prstGeom prst="rect">
            <a:avLst/>
          </a:prstGeom>
          <a:noFill/>
        </p:spPr>
        <p:txBody>
          <a:bodyPr wrap="square" rtlCol="0" anchor="t">
            <a:noAutofit/>
          </a:bodyPr>
          <a:lstStyle/>
          <a:p>
            <a:pPr>
              <a:lnSpc>
                <a:spcPts val="3600"/>
              </a:lnSpc>
            </a:pPr>
            <a:r>
              <a:rPr lang="zh-CN" altLang="en-US" sz="2000" dirty="0">
                <a:latin typeface="楷体" panose="02010609060101010101" pitchFamily="49" charset="-122"/>
                <a:ea typeface="楷体" panose="02010609060101010101" pitchFamily="49" charset="-122"/>
                <a:cs typeface="Times New Roman" panose="02020603050405020304" pitchFamily="18" charset="0"/>
              </a:rPr>
              <a:t>双击配套资源中的文件</a:t>
            </a:r>
            <a:endParaRPr lang="zh-CN" altLang="en-US" sz="2000" dirty="0">
              <a:latin typeface="楷体" panose="02010609060101010101" pitchFamily="49" charset="-122"/>
              <a:ea typeface="楷体" panose="02010609060101010101" pitchFamily="49" charset="-122"/>
              <a:cs typeface="Times New Roman" panose="02020603050405020304" pitchFamily="18" charset="0"/>
            </a:endParaRPr>
          </a:p>
        </p:txBody>
      </p:sp>
      <p:grpSp>
        <p:nvGrpSpPr>
          <p:cNvPr id="2" name="组合 1"/>
          <p:cNvGrpSpPr/>
          <p:nvPr/>
        </p:nvGrpSpPr>
        <p:grpSpPr>
          <a:xfrm>
            <a:off x="3757725" y="1183959"/>
            <a:ext cx="4099544" cy="855182"/>
            <a:chOff x="3359347" y="1416337"/>
            <a:chExt cx="4099544" cy="855182"/>
          </a:xfrm>
        </p:grpSpPr>
        <p:cxnSp>
          <p:nvCxnSpPr>
            <p:cNvPr id="4" name="直接连接符 3"/>
            <p:cNvCxnSpPr/>
            <p:nvPr/>
          </p:nvCxnSpPr>
          <p:spPr>
            <a:xfrm>
              <a:off x="4169229" y="2060503"/>
              <a:ext cx="2526342" cy="0"/>
            </a:xfrm>
            <a:prstGeom prst="line">
              <a:avLst/>
            </a:prstGeom>
            <a:ln w="12700">
              <a:solidFill>
                <a:srgbClr val="014E6A"/>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689265" y="1801906"/>
              <a:ext cx="445481" cy="469613"/>
              <a:chOff x="3014503" y="1511588"/>
              <a:chExt cx="445481" cy="469613"/>
            </a:xfrm>
          </p:grpSpPr>
          <p:sp>
            <p:nvSpPr>
              <p:cNvPr id="11" name="矩形 10"/>
              <p:cNvSpPr/>
              <p:nvPr/>
            </p:nvSpPr>
            <p:spPr>
              <a:xfrm>
                <a:off x="301450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 name="矩形 11"/>
              <p:cNvSpPr/>
              <p:nvPr/>
            </p:nvSpPr>
            <p:spPr>
              <a:xfrm>
                <a:off x="3213801" y="1735018"/>
                <a:ext cx="246183" cy="246183"/>
              </a:xfrm>
              <a:prstGeom prst="rect">
                <a:avLst/>
              </a:prstGeom>
              <a:solidFill>
                <a:srgbClr val="178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5"/>
            <p:cNvSpPr txBox="1"/>
            <p:nvPr/>
          </p:nvSpPr>
          <p:spPr>
            <a:xfrm>
              <a:off x="3359347" y="1416337"/>
              <a:ext cx="4099544"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二、</a:t>
              </a:r>
              <a:r>
                <a:rPr lang="zh-CN" altLang="en-US" sz="30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域名解析</a:t>
              </a:r>
              <a:endParaRPr lang="zh-CN" altLang="en-US" sz="3000" dirty="0">
                <a:solidFill>
                  <a:prstClr val="black"/>
                </a:solidFill>
                <a:latin typeface="黑体" panose="02010609060101010101" pitchFamily="49" charset="-122"/>
                <a:ea typeface="黑体" panose="02010609060101010101" pitchFamily="49" charset="-122"/>
              </a:endParaRPr>
            </a:p>
          </p:txBody>
        </p:sp>
      </p:grpSp>
      <p:cxnSp>
        <p:nvCxnSpPr>
          <p:cNvPr id="13" name="直接连接符 12"/>
          <p:cNvCxnSpPr/>
          <p:nvPr/>
        </p:nvCxnSpPr>
        <p:spPr>
          <a:xfrm flipH="1">
            <a:off x="1143336" y="4649797"/>
            <a:ext cx="940713" cy="0"/>
          </a:xfrm>
          <a:prstGeom prst="line">
            <a:avLst/>
          </a:prstGeom>
          <a:ln w="12700">
            <a:solidFill>
              <a:srgbClr val="FF0000"/>
            </a:solidFill>
          </a:ln>
        </p:spPr>
        <p:style>
          <a:lnRef idx="1">
            <a:schemeClr val="dk1"/>
          </a:lnRef>
          <a:fillRef idx="0">
            <a:schemeClr val="dk1"/>
          </a:fillRef>
          <a:effectRef idx="0">
            <a:schemeClr val="dk1"/>
          </a:effectRef>
          <a:fontRef idx="minor">
            <a:schemeClr val="tx1"/>
          </a:fontRef>
        </p:style>
      </p:cxnSp>
      <p:sp>
        <p:nvSpPr>
          <p:cNvPr id="14" name="文本框 13"/>
          <p:cNvSpPr txBox="1"/>
          <p:nvPr/>
        </p:nvSpPr>
        <p:spPr>
          <a:xfrm>
            <a:off x="1039726" y="4329522"/>
            <a:ext cx="664041" cy="369332"/>
          </a:xfrm>
          <a:prstGeom prst="rect">
            <a:avLst/>
          </a:prstGeom>
          <a:noFill/>
        </p:spPr>
        <p:txBody>
          <a:bodyPr wrap="square">
            <a:spAutoFit/>
          </a:bodyPr>
          <a:lstStyle/>
          <a:p>
            <a:r>
              <a:rPr lang="zh-CN" altLang="en-US" dirty="0">
                <a:latin typeface="楷体" panose="02010609060101010101" pitchFamily="49" charset="-122"/>
                <a:ea typeface="楷体" panose="02010609060101010101" pitchFamily="49" charset="-122"/>
                <a:cs typeface="Times New Roman" panose="02020603050405020304" pitchFamily="18" charset="0"/>
              </a:rPr>
              <a:t>单击</a:t>
            </a:r>
            <a:endParaRPr lang="zh-CN"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b="0" dirty="0">
                <a:latin typeface="Times New Roman" panose="02020603050405020304" pitchFamily="18" charset="0"/>
                <a:ea typeface="黑体" panose="02010609060101010101" pitchFamily="49" charset="-122"/>
                <a:cs typeface="Times New Roman" panose="02020603050405020304" pitchFamily="18" charset="0"/>
              </a:rPr>
              <a:t>第</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7</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课 </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学习内容</a:t>
            </a:r>
            <a:endParaRPr lang="en-US" altLang="zh-CN" b="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0" name="Rectangle 10"/>
          <p:cNvSpPr>
            <a:spLocks noChangeArrowheads="1"/>
          </p:cNvSpPr>
          <p:nvPr/>
        </p:nvSpPr>
        <p:spPr bwMode="auto">
          <a:xfrm>
            <a:off x="1505589" y="2182341"/>
            <a:ext cx="9046106"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96969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indent="608330">
              <a:lnSpc>
                <a:spcPts val="3600"/>
              </a:lnSpc>
            </a:pPr>
            <a:r>
              <a:rPr lang="zh-CN" altLang="en-US" sz="2400" b="1" dirty="0">
                <a:latin typeface="Times New Roman" panose="02020603050405020304" pitchFamily="18" charset="0"/>
                <a:ea typeface="楷体" panose="02010609060101010101" pitchFamily="49" charset="-122"/>
                <a:cs typeface="Times New Roman" panose="02020603050405020304" pitchFamily="18" charset="0"/>
              </a:rPr>
              <a:t>实验步骤</a:t>
            </a:r>
            <a:endParaRPr lang="en-US" altLang="zh-CN" sz="2400" b="1" dirty="0">
              <a:latin typeface="Times New Roman" panose="02020603050405020304" pitchFamily="18" charset="0"/>
              <a:ea typeface="楷体" panose="02010609060101010101" pitchFamily="49" charset="-122"/>
              <a:cs typeface="Times New Roman" panose="02020603050405020304" pitchFamily="18" charset="0"/>
            </a:endParaRPr>
          </a:p>
          <a:p>
            <a:pPr indent="608330">
              <a:lnSpc>
                <a:spcPts val="3600"/>
              </a:lnSpc>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3</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．运行某个抓包软件，开始抓取网络通信数据包。</a:t>
            </a:r>
            <a:endParaRPr lang="zh-CN" altLang="en-US" sz="2400" dirty="0">
              <a:latin typeface="Times New Roman" panose="02020603050405020304" pitchFamily="18" charset="0"/>
              <a:ea typeface="楷体" panose="02010609060101010101" pitchFamily="49" charset="-122"/>
              <a:cs typeface="Times New Roman" panose="02020603050405020304" pitchFamily="18" charset="0"/>
            </a:endParaRPr>
          </a:p>
          <a:p>
            <a:pPr indent="608330">
              <a:lnSpc>
                <a:spcPts val="3600"/>
              </a:lnSpc>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4</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．进行浏览网页等网络操作，然后分析抓包软件窗口中显示的数据包信息。</a:t>
            </a:r>
            <a:endParaRPr lang="zh-CN" altLang="en-US" sz="2400" dirty="0">
              <a:latin typeface="Times New Roman" panose="02020603050405020304" pitchFamily="18" charset="0"/>
              <a:ea typeface="楷体" panose="02010609060101010101" pitchFamily="49" charset="-122"/>
              <a:cs typeface="Times New Roman" panose="02020603050405020304" pitchFamily="18" charset="0"/>
            </a:endParaRPr>
          </a:p>
          <a:p>
            <a:pPr indent="608330">
              <a:lnSpc>
                <a:spcPts val="3600"/>
              </a:lnSpc>
            </a:pP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indent="608330">
              <a:lnSpc>
                <a:spcPts val="3600"/>
              </a:lnSpc>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注意，很多域名会使用</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别名</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，别名也可使用其他别名。域名解析时会</a:t>
            </a:r>
            <a:r>
              <a:rPr lang="zh-CN" altLang="en-US" sz="2400"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层层递进</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，直到获取相应的</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IP</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地址。</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p:txBody>
      </p:sp>
      <p:grpSp>
        <p:nvGrpSpPr>
          <p:cNvPr id="2" name="组合 1"/>
          <p:cNvGrpSpPr/>
          <p:nvPr/>
        </p:nvGrpSpPr>
        <p:grpSpPr>
          <a:xfrm>
            <a:off x="3757725" y="1183959"/>
            <a:ext cx="4099544" cy="855182"/>
            <a:chOff x="3359347" y="1416337"/>
            <a:chExt cx="4099544" cy="855182"/>
          </a:xfrm>
        </p:grpSpPr>
        <p:cxnSp>
          <p:nvCxnSpPr>
            <p:cNvPr id="3" name="直接连接符 2"/>
            <p:cNvCxnSpPr/>
            <p:nvPr/>
          </p:nvCxnSpPr>
          <p:spPr>
            <a:xfrm>
              <a:off x="4169229" y="2060503"/>
              <a:ext cx="2526342" cy="0"/>
            </a:xfrm>
            <a:prstGeom prst="line">
              <a:avLst/>
            </a:prstGeom>
            <a:ln w="12700">
              <a:solidFill>
                <a:srgbClr val="014E6A"/>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689265" y="1801906"/>
              <a:ext cx="445481" cy="469613"/>
              <a:chOff x="3014503" y="1511588"/>
              <a:chExt cx="445481" cy="469613"/>
            </a:xfrm>
          </p:grpSpPr>
          <p:sp>
            <p:nvSpPr>
              <p:cNvPr id="6" name="矩形 5"/>
              <p:cNvSpPr/>
              <p:nvPr/>
            </p:nvSpPr>
            <p:spPr>
              <a:xfrm>
                <a:off x="301450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7" name="矩形 6"/>
              <p:cNvSpPr/>
              <p:nvPr/>
            </p:nvSpPr>
            <p:spPr>
              <a:xfrm>
                <a:off x="3213801" y="1735018"/>
                <a:ext cx="246183" cy="246183"/>
              </a:xfrm>
              <a:prstGeom prst="rect">
                <a:avLst/>
              </a:prstGeom>
              <a:solidFill>
                <a:srgbClr val="178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 name="文本框 5"/>
            <p:cNvSpPr txBox="1"/>
            <p:nvPr/>
          </p:nvSpPr>
          <p:spPr>
            <a:xfrm>
              <a:off x="3359347" y="1416337"/>
              <a:ext cx="4099544"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二、</a:t>
              </a:r>
              <a:r>
                <a:rPr lang="zh-CN" altLang="en-US" sz="30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域名解析</a:t>
              </a:r>
              <a:endParaRPr lang="zh-CN" altLang="en-US" sz="3000" dirty="0">
                <a:solidFill>
                  <a:prstClr val="black"/>
                </a:solidFill>
                <a:latin typeface="黑体" panose="02010609060101010101" pitchFamily="49" charset="-122"/>
                <a:ea typeface="黑体" panose="02010609060101010101" pitchFamily="49" charset="-122"/>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b="0" dirty="0">
                <a:latin typeface="Times New Roman" panose="02020603050405020304" pitchFamily="18" charset="0"/>
                <a:ea typeface="黑体" panose="02010609060101010101" pitchFamily="49" charset="-122"/>
                <a:cs typeface="Times New Roman" panose="02020603050405020304" pitchFamily="18" charset="0"/>
              </a:rPr>
              <a:t>第</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7</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课 </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学习内容</a:t>
            </a:r>
            <a:endParaRPr lang="en-US" altLang="zh-CN" b="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0" name="Rectangle 10"/>
          <p:cNvSpPr>
            <a:spLocks noChangeArrowheads="1"/>
          </p:cNvSpPr>
          <p:nvPr/>
        </p:nvSpPr>
        <p:spPr bwMode="auto">
          <a:xfrm>
            <a:off x="1290708" y="2193984"/>
            <a:ext cx="9871842" cy="985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96969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indent="608330">
              <a:lnSpc>
                <a:spcPts val="3600"/>
              </a:lnSpc>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利用配套资源中的</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网络嗅探器</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软件进行实验时，应选定“</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DNS </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监测”选项。</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3" name="图片 2"/>
          <p:cNvPicPr>
            <a:picLocks noChangeAspect="1"/>
          </p:cNvPicPr>
          <p:nvPr/>
        </p:nvPicPr>
        <p:blipFill>
          <a:blip r:embed="rId1"/>
          <a:stretch>
            <a:fillRect/>
          </a:stretch>
        </p:blipFill>
        <p:spPr>
          <a:xfrm>
            <a:off x="3180292" y="3382997"/>
            <a:ext cx="5831415" cy="2568240"/>
          </a:xfrm>
          <a:prstGeom prst="rect">
            <a:avLst/>
          </a:prstGeom>
        </p:spPr>
      </p:pic>
      <p:grpSp>
        <p:nvGrpSpPr>
          <p:cNvPr id="2" name="组合 1"/>
          <p:cNvGrpSpPr/>
          <p:nvPr/>
        </p:nvGrpSpPr>
        <p:grpSpPr>
          <a:xfrm>
            <a:off x="3757725" y="1183959"/>
            <a:ext cx="4099544" cy="855182"/>
            <a:chOff x="3359347" y="1416337"/>
            <a:chExt cx="4099544" cy="855182"/>
          </a:xfrm>
        </p:grpSpPr>
        <p:cxnSp>
          <p:nvCxnSpPr>
            <p:cNvPr id="4" name="直接连接符 3"/>
            <p:cNvCxnSpPr/>
            <p:nvPr/>
          </p:nvCxnSpPr>
          <p:spPr>
            <a:xfrm>
              <a:off x="4169229" y="2060503"/>
              <a:ext cx="2526342" cy="0"/>
            </a:xfrm>
            <a:prstGeom prst="line">
              <a:avLst/>
            </a:prstGeom>
            <a:ln w="12700">
              <a:solidFill>
                <a:srgbClr val="014E6A"/>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3689265" y="1801906"/>
              <a:ext cx="445481" cy="469613"/>
              <a:chOff x="3014503" y="1511588"/>
              <a:chExt cx="445481" cy="469613"/>
            </a:xfrm>
          </p:grpSpPr>
          <p:sp>
            <p:nvSpPr>
              <p:cNvPr id="7" name="矩形 6"/>
              <p:cNvSpPr/>
              <p:nvPr/>
            </p:nvSpPr>
            <p:spPr>
              <a:xfrm>
                <a:off x="301450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8" name="矩形 7"/>
              <p:cNvSpPr/>
              <p:nvPr/>
            </p:nvSpPr>
            <p:spPr>
              <a:xfrm>
                <a:off x="3213801" y="1735018"/>
                <a:ext cx="246183" cy="246183"/>
              </a:xfrm>
              <a:prstGeom prst="rect">
                <a:avLst/>
              </a:prstGeom>
              <a:solidFill>
                <a:srgbClr val="178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 name="文本框 5"/>
            <p:cNvSpPr txBox="1"/>
            <p:nvPr/>
          </p:nvSpPr>
          <p:spPr>
            <a:xfrm>
              <a:off x="3359347" y="1416337"/>
              <a:ext cx="4099544"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二、</a:t>
              </a:r>
              <a:r>
                <a:rPr lang="zh-CN" altLang="en-US" sz="30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域名解析</a:t>
              </a:r>
              <a:endParaRPr lang="zh-CN" altLang="en-US" sz="3000" dirty="0">
                <a:solidFill>
                  <a:prstClr val="black"/>
                </a:solidFill>
                <a:latin typeface="黑体" panose="02010609060101010101" pitchFamily="49" charset="-122"/>
                <a:ea typeface="黑体" panose="02010609060101010101" pitchFamily="49" charset="-122"/>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b="0" dirty="0">
                <a:latin typeface="Times New Roman" panose="02020603050405020304" pitchFamily="18" charset="0"/>
                <a:ea typeface="黑体" panose="02010609060101010101" pitchFamily="49" charset="-122"/>
                <a:cs typeface="Times New Roman" panose="02020603050405020304" pitchFamily="18" charset="0"/>
              </a:rPr>
              <a:t>第</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7</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课 </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学习内容</a:t>
            </a:r>
            <a:endParaRPr lang="en-US" altLang="zh-CN" b="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0" name="Rectangle 10"/>
          <p:cNvSpPr>
            <a:spLocks noChangeArrowheads="1"/>
          </p:cNvSpPr>
          <p:nvPr/>
        </p:nvSpPr>
        <p:spPr bwMode="auto">
          <a:xfrm>
            <a:off x="6808625" y="2651743"/>
            <a:ext cx="4018402"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96969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zh-CN" altLang="en-US" sz="1600" b="0" i="0" u="none" strike="noStrike" baseline="0" dirty="0">
                <a:solidFill>
                  <a:srgbClr val="00AEEF"/>
                </a:solidFill>
                <a:latin typeface="Times New Roman" panose="02020603050405020304" pitchFamily="18" charset="0"/>
                <a:ea typeface="黑体" panose="02010609060101010101" pitchFamily="49" charset="-122"/>
                <a:cs typeface="Times New Roman" panose="02020603050405020304" pitchFamily="18" charset="0"/>
              </a:rPr>
              <a:t>来源：</a:t>
            </a:r>
            <a:r>
              <a:rPr lang="en-US" altLang="zh-CN" sz="1600" b="0" i="0" u="none" strike="noStrike" baseline="0" dirty="0">
                <a:solidFill>
                  <a:srgbClr val="00AEEF"/>
                </a:solidFill>
                <a:latin typeface="Times New Roman" panose="02020603050405020304" pitchFamily="18" charset="0"/>
                <a:ea typeface="黑体" panose="02010609060101010101" pitchFamily="49" charset="-122"/>
                <a:cs typeface="Times New Roman" panose="02020603050405020304" pitchFamily="18" charset="0"/>
              </a:rPr>
              <a:t>192.168.168.150</a:t>
            </a:r>
            <a:endParaRPr lang="en-US" altLang="zh-CN" sz="1600" b="0" i="0" u="none" strike="noStrike" baseline="0" dirty="0">
              <a:solidFill>
                <a:srgbClr val="00AEEF"/>
              </a:solidFill>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1600" b="0" i="0" u="none" strike="noStrike" baseline="0" dirty="0">
                <a:solidFill>
                  <a:srgbClr val="00AEEF"/>
                </a:solidFill>
                <a:latin typeface="Times New Roman" panose="02020603050405020304" pitchFamily="18" charset="0"/>
                <a:ea typeface="黑体" panose="02010609060101010101" pitchFamily="49" charset="-122"/>
                <a:cs typeface="Times New Roman" panose="02020603050405020304" pitchFamily="18" charset="0"/>
              </a:rPr>
              <a:t>www.tsinghua.edu.cn-&gt;166.111.4.100</a:t>
            </a:r>
            <a:endParaRPr lang="en-US" altLang="zh-CN" sz="1600" b="0" i="0" u="none" strike="noStrike" baseline="0" dirty="0">
              <a:solidFill>
                <a:srgbClr val="00AEEF"/>
              </a:solidFill>
              <a:latin typeface="Times New Roman" panose="02020603050405020304" pitchFamily="18" charset="0"/>
              <a:ea typeface="黑体" panose="02010609060101010101" pitchFamily="49" charset="-122"/>
              <a:cs typeface="Times New Roman" panose="02020603050405020304" pitchFamily="18" charset="0"/>
            </a:endParaRPr>
          </a:p>
          <a:p>
            <a:pPr algn="just"/>
            <a:endParaRPr lang="en-US" altLang="zh-CN" sz="1600" b="0" i="0" u="none" strike="noStrike" baseline="0" dirty="0">
              <a:solidFill>
                <a:srgbClr val="00AEEF"/>
              </a:solidFill>
              <a:latin typeface="Times New Roman" panose="02020603050405020304" pitchFamily="18" charset="0"/>
              <a:ea typeface="黑体" panose="02010609060101010101" pitchFamily="49" charset="-122"/>
              <a:cs typeface="Times New Roman" panose="02020603050405020304" pitchFamily="18" charset="0"/>
            </a:endParaRPr>
          </a:p>
          <a:p>
            <a:pPr algn="just"/>
            <a:r>
              <a:rPr lang="zh-CN" altLang="en-US" sz="1600" b="0" i="0" u="none" strike="noStrike" baseline="0" dirty="0">
                <a:solidFill>
                  <a:srgbClr val="00AEEF"/>
                </a:solidFill>
                <a:latin typeface="Times New Roman" panose="02020603050405020304" pitchFamily="18" charset="0"/>
                <a:ea typeface="黑体" panose="02010609060101010101" pitchFamily="49" charset="-122"/>
                <a:cs typeface="Times New Roman" panose="02020603050405020304" pitchFamily="18" charset="0"/>
              </a:rPr>
              <a:t>来源：</a:t>
            </a:r>
            <a:r>
              <a:rPr lang="en-US" altLang="zh-CN" sz="1600" b="0" i="0" u="none" strike="noStrike" baseline="0" dirty="0">
                <a:solidFill>
                  <a:srgbClr val="00AEEF"/>
                </a:solidFill>
                <a:latin typeface="Times New Roman" panose="02020603050405020304" pitchFamily="18" charset="0"/>
                <a:ea typeface="黑体" panose="02010609060101010101" pitchFamily="49" charset="-122"/>
                <a:cs typeface="Times New Roman" panose="02020603050405020304" pitchFamily="18" charset="0"/>
              </a:rPr>
              <a:t>192.168.168.150</a:t>
            </a:r>
            <a:endParaRPr lang="en-US" altLang="zh-CN" sz="1600" b="0" i="0" u="none" strike="noStrike" baseline="0" dirty="0">
              <a:solidFill>
                <a:srgbClr val="00AEEF"/>
              </a:solidFill>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1600" b="0" i="0" u="none" strike="noStrike" baseline="0" dirty="0">
                <a:solidFill>
                  <a:srgbClr val="00AEEF"/>
                </a:solidFill>
                <a:latin typeface="Times New Roman" panose="02020603050405020304" pitchFamily="18" charset="0"/>
                <a:ea typeface="黑体" panose="02010609060101010101" pitchFamily="49" charset="-122"/>
                <a:cs typeface="Times New Roman" panose="02020603050405020304" pitchFamily="18" charset="0"/>
              </a:rPr>
              <a:t>www.gov.cn-&gt;www.gov.cn.bsgslb.cn</a:t>
            </a:r>
            <a:endParaRPr lang="en-US" altLang="zh-CN" sz="1600" b="0" i="0" u="none" strike="noStrike" baseline="0" dirty="0">
              <a:solidFill>
                <a:srgbClr val="00AEEF"/>
              </a:solidFill>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1600" b="0" i="0" u="none" strike="noStrike" baseline="0" dirty="0">
                <a:solidFill>
                  <a:srgbClr val="00AEEF"/>
                </a:solidFill>
                <a:latin typeface="Times New Roman" panose="02020603050405020304" pitchFamily="18" charset="0"/>
                <a:ea typeface="黑体" panose="02010609060101010101" pitchFamily="49" charset="-122"/>
                <a:cs typeface="Times New Roman" panose="02020603050405020304" pitchFamily="18" charset="0"/>
              </a:rPr>
              <a:t>www.gov.cn.bsgslb.cn-&gt;zgovweb.v.bsgslb.cn</a:t>
            </a:r>
            <a:endParaRPr lang="en-US" altLang="zh-CN" sz="1600" b="0" i="0" u="none" strike="noStrike" baseline="0" dirty="0">
              <a:solidFill>
                <a:srgbClr val="00AEEF"/>
              </a:solidFill>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1600" b="0" i="0" u="none" strike="noStrike" baseline="0" dirty="0">
                <a:solidFill>
                  <a:srgbClr val="00AEEF"/>
                </a:solidFill>
                <a:latin typeface="Times New Roman" panose="02020603050405020304" pitchFamily="18" charset="0"/>
                <a:ea typeface="黑体" panose="02010609060101010101" pitchFamily="49" charset="-122"/>
                <a:cs typeface="Times New Roman" panose="02020603050405020304" pitchFamily="18" charset="0"/>
              </a:rPr>
              <a:t>zgovweb.v.bsgslb.cn-&gt;124.236.72.37</a:t>
            </a:r>
            <a:endParaRPr lang="en-US" altLang="zh-CN" sz="1600" b="0" i="0" u="none" strike="noStrike" baseline="0" dirty="0">
              <a:solidFill>
                <a:srgbClr val="00AEEF"/>
              </a:solidFill>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1600" b="0" i="0" u="none" strike="noStrike" baseline="0" dirty="0">
                <a:solidFill>
                  <a:srgbClr val="00AEEF"/>
                </a:solidFill>
                <a:latin typeface="Times New Roman" panose="02020603050405020304" pitchFamily="18" charset="0"/>
                <a:ea typeface="黑体" panose="02010609060101010101" pitchFamily="49" charset="-122"/>
                <a:cs typeface="Times New Roman" panose="02020603050405020304" pitchFamily="18" charset="0"/>
              </a:rPr>
              <a:t>zgovweb.v.bsgslb.cn-&gt;124.236.72.28</a:t>
            </a:r>
            <a:endParaRPr lang="en-US" altLang="zh-CN" sz="1600" b="0" i="0" u="none" strike="noStrike" baseline="0" dirty="0">
              <a:solidFill>
                <a:srgbClr val="00AEEF"/>
              </a:solidFill>
              <a:latin typeface="Times New Roman" panose="02020603050405020304" pitchFamily="18" charset="0"/>
              <a:ea typeface="黑体" panose="02010609060101010101" pitchFamily="49" charset="-122"/>
              <a:cs typeface="Times New Roman" panose="02020603050405020304" pitchFamily="18" charset="0"/>
            </a:endParaRPr>
          </a:p>
          <a:p>
            <a:pPr algn="just"/>
            <a:r>
              <a:rPr lang="en-US" altLang="zh-CN" sz="1600" b="0" i="0" u="none" strike="noStrike" baseline="0" dirty="0">
                <a:solidFill>
                  <a:srgbClr val="00AEEF"/>
                </a:solidFill>
                <a:latin typeface="Times New Roman" panose="02020603050405020304" pitchFamily="18" charset="0"/>
                <a:ea typeface="黑体" panose="02010609060101010101" pitchFamily="49" charset="-122"/>
                <a:cs typeface="Times New Roman" panose="02020603050405020304" pitchFamily="18" charset="0"/>
              </a:rPr>
              <a:t>zgovweb.v.bsgslb.cn-&gt;124.236.72.30</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 name="Rectangle 10"/>
          <p:cNvSpPr>
            <a:spLocks noChangeArrowheads="1"/>
          </p:cNvSpPr>
          <p:nvPr/>
        </p:nvSpPr>
        <p:spPr bwMode="auto">
          <a:xfrm>
            <a:off x="854482" y="2192293"/>
            <a:ext cx="5674171" cy="3738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96969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indent="608330">
              <a:lnSpc>
                <a:spcPts val="3600"/>
              </a:lnSpc>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使用配套资源中的</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网络嗅探器</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软件进行实验，可以看到类似右边的显示。</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indent="608330">
              <a:lnSpc>
                <a:spcPts val="3600"/>
              </a:lnSpc>
            </a:pP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indent="608330">
              <a:lnSpc>
                <a:spcPts val="3600"/>
              </a:lnSpc>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来源是：□</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DNS</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服务器　□其他</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indent="608330">
              <a:lnSpc>
                <a:spcPts val="3600"/>
              </a:lnSpc>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依据右边的数据，</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www.gov.cn</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的别名是：</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a:p>
            <a:pPr indent="608330">
              <a:lnSpc>
                <a:spcPts val="3600"/>
              </a:lnSpc>
            </a:pPr>
            <a:r>
              <a:rPr lang="zh-CN" altLang="en-US" sz="2400" b="0" i="0" u="none" strike="noStrike" baseline="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一个域名（□只能对应一个　□可以对应多个）</a:t>
            </a:r>
            <a:r>
              <a:rPr lang="en-US" altLang="zh-CN" sz="2400" b="0" i="0" u="none" strike="noStrike" baseline="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IP</a:t>
            </a:r>
            <a:r>
              <a:rPr lang="zh-CN" altLang="en-US" sz="2400" b="0" i="0" u="none" strike="noStrike" baseline="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地址。</a:t>
            </a: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p:txBody>
      </p:sp>
      <p:cxnSp>
        <p:nvCxnSpPr>
          <p:cNvPr id="3" name="直接连接符 2"/>
          <p:cNvCxnSpPr/>
          <p:nvPr/>
        </p:nvCxnSpPr>
        <p:spPr>
          <a:xfrm>
            <a:off x="1413243" y="4872137"/>
            <a:ext cx="3540035" cy="0"/>
          </a:xfrm>
          <a:prstGeom prst="line">
            <a:avLst/>
          </a:prstGeom>
        </p:spPr>
        <p:style>
          <a:lnRef idx="1">
            <a:schemeClr val="dk1"/>
          </a:lnRef>
          <a:fillRef idx="0">
            <a:schemeClr val="dk1"/>
          </a:fillRef>
          <a:effectRef idx="0">
            <a:schemeClr val="dk1"/>
          </a:effectRef>
          <a:fontRef idx="minor">
            <a:schemeClr val="tx1"/>
          </a:fontRef>
        </p:style>
      </p:cxnSp>
      <p:grpSp>
        <p:nvGrpSpPr>
          <p:cNvPr id="5" name="组合 4"/>
          <p:cNvGrpSpPr/>
          <p:nvPr/>
        </p:nvGrpSpPr>
        <p:grpSpPr>
          <a:xfrm>
            <a:off x="3757725" y="1183959"/>
            <a:ext cx="4099544" cy="855182"/>
            <a:chOff x="3359347" y="1416337"/>
            <a:chExt cx="4099544" cy="855182"/>
          </a:xfrm>
        </p:grpSpPr>
        <p:cxnSp>
          <p:nvCxnSpPr>
            <p:cNvPr id="6" name="直接连接符 5"/>
            <p:cNvCxnSpPr/>
            <p:nvPr/>
          </p:nvCxnSpPr>
          <p:spPr>
            <a:xfrm>
              <a:off x="4169229" y="2060503"/>
              <a:ext cx="2526342" cy="0"/>
            </a:xfrm>
            <a:prstGeom prst="line">
              <a:avLst/>
            </a:prstGeom>
            <a:ln w="12700">
              <a:solidFill>
                <a:srgbClr val="014E6A"/>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3689265" y="1801906"/>
              <a:ext cx="445481" cy="469613"/>
              <a:chOff x="3014503" y="1511588"/>
              <a:chExt cx="445481" cy="469613"/>
            </a:xfrm>
          </p:grpSpPr>
          <p:sp>
            <p:nvSpPr>
              <p:cNvPr id="9" name="矩形 8"/>
              <p:cNvSpPr/>
              <p:nvPr/>
            </p:nvSpPr>
            <p:spPr>
              <a:xfrm>
                <a:off x="301450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0" name="矩形 9"/>
              <p:cNvSpPr/>
              <p:nvPr/>
            </p:nvSpPr>
            <p:spPr>
              <a:xfrm>
                <a:off x="3213801" y="1735018"/>
                <a:ext cx="246183" cy="246183"/>
              </a:xfrm>
              <a:prstGeom prst="rect">
                <a:avLst/>
              </a:prstGeom>
              <a:solidFill>
                <a:srgbClr val="178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8" name="文本框 5"/>
            <p:cNvSpPr txBox="1"/>
            <p:nvPr/>
          </p:nvSpPr>
          <p:spPr>
            <a:xfrm>
              <a:off x="3359347" y="1416337"/>
              <a:ext cx="4099544"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二、</a:t>
              </a:r>
              <a:r>
                <a:rPr lang="zh-CN" altLang="en-US" sz="30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域名解析</a:t>
              </a:r>
              <a:endParaRPr lang="zh-CN" altLang="en-US" sz="3000" dirty="0">
                <a:solidFill>
                  <a:prstClr val="black"/>
                </a:solidFill>
                <a:latin typeface="黑体" panose="02010609060101010101" pitchFamily="49" charset="-122"/>
                <a:ea typeface="黑体" panose="02010609060101010101" pitchFamily="49" charset="-122"/>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b="0" dirty="0">
                <a:latin typeface="Times New Roman" panose="02020603050405020304" pitchFamily="18" charset="0"/>
                <a:ea typeface="黑体" panose="02010609060101010101" pitchFamily="49" charset="-122"/>
                <a:cs typeface="Times New Roman" panose="02020603050405020304" pitchFamily="18" charset="0"/>
              </a:rPr>
              <a:t>第</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7</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课 </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学习内容</a:t>
            </a:r>
            <a:endParaRPr lang="en-US" altLang="zh-CN" b="0"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21" name="图片 20"/>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6317778" y="2384380"/>
            <a:ext cx="4034570" cy="2825941"/>
          </a:xfrm>
          <a:prstGeom prst="rect">
            <a:avLst/>
          </a:prstGeom>
        </p:spPr>
      </p:pic>
      <p:grpSp>
        <p:nvGrpSpPr>
          <p:cNvPr id="2" name="组合 1"/>
          <p:cNvGrpSpPr/>
          <p:nvPr/>
        </p:nvGrpSpPr>
        <p:grpSpPr>
          <a:xfrm>
            <a:off x="3757725" y="1183959"/>
            <a:ext cx="4099544" cy="855182"/>
            <a:chOff x="3359347" y="1416337"/>
            <a:chExt cx="4099544" cy="855182"/>
          </a:xfrm>
        </p:grpSpPr>
        <p:cxnSp>
          <p:nvCxnSpPr>
            <p:cNvPr id="3" name="直接连接符 2"/>
            <p:cNvCxnSpPr/>
            <p:nvPr/>
          </p:nvCxnSpPr>
          <p:spPr>
            <a:xfrm>
              <a:off x="4169229" y="2060503"/>
              <a:ext cx="2526342" cy="0"/>
            </a:xfrm>
            <a:prstGeom prst="line">
              <a:avLst/>
            </a:prstGeom>
            <a:ln w="12700">
              <a:solidFill>
                <a:srgbClr val="014E6A"/>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689265" y="1801906"/>
              <a:ext cx="445481" cy="469613"/>
              <a:chOff x="3014503" y="1511588"/>
              <a:chExt cx="445481" cy="469613"/>
            </a:xfrm>
          </p:grpSpPr>
          <p:sp>
            <p:nvSpPr>
              <p:cNvPr id="6" name="矩形 5"/>
              <p:cNvSpPr/>
              <p:nvPr/>
            </p:nvSpPr>
            <p:spPr>
              <a:xfrm>
                <a:off x="301450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7" name="矩形 6"/>
              <p:cNvSpPr/>
              <p:nvPr/>
            </p:nvSpPr>
            <p:spPr>
              <a:xfrm>
                <a:off x="3213801" y="1735018"/>
                <a:ext cx="246183" cy="246183"/>
              </a:xfrm>
              <a:prstGeom prst="rect">
                <a:avLst/>
              </a:prstGeom>
              <a:solidFill>
                <a:srgbClr val="178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 name="文本框 5"/>
            <p:cNvSpPr txBox="1"/>
            <p:nvPr/>
          </p:nvSpPr>
          <p:spPr>
            <a:xfrm>
              <a:off x="3359347" y="1416337"/>
              <a:ext cx="4099544"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二、</a:t>
              </a:r>
              <a:r>
                <a:rPr lang="zh-CN" altLang="en-US" sz="30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域名解析</a:t>
              </a:r>
              <a:endParaRPr lang="zh-CN" altLang="en-US" sz="3000" dirty="0">
                <a:solidFill>
                  <a:prstClr val="black"/>
                </a:solidFill>
                <a:latin typeface="黑体" panose="02010609060101010101" pitchFamily="49" charset="-122"/>
                <a:ea typeface="黑体" panose="02010609060101010101" pitchFamily="49" charset="-122"/>
              </a:endParaRPr>
            </a:p>
          </p:txBody>
        </p:sp>
      </p:grpSp>
      <p:sp>
        <p:nvSpPr>
          <p:cNvPr id="13" name="文本框 40"/>
          <p:cNvSpPr txBox="1"/>
          <p:nvPr/>
        </p:nvSpPr>
        <p:spPr>
          <a:xfrm>
            <a:off x="1627617" y="2396131"/>
            <a:ext cx="4034571" cy="2828945"/>
          </a:xfrm>
          <a:prstGeom prst="rect">
            <a:avLst/>
          </a:prstGeom>
          <a:noFill/>
        </p:spPr>
        <p:txBody>
          <a:bodyPr wrap="square" rtlCol="0" anchor="t">
            <a:noAutofit/>
          </a:bodyPr>
          <a:lstStyle/>
          <a:p>
            <a:pPr indent="608330">
              <a:lnSpc>
                <a:spcPts val="3600"/>
              </a:lnSpc>
            </a:pPr>
            <a:r>
              <a:rPr lang="zh-CN" altLang="en-US" sz="2400" dirty="0">
                <a:latin typeface="楷体" panose="02010609060101010101" pitchFamily="49" charset="-122"/>
                <a:ea typeface="楷体" panose="02010609060101010101" pitchFamily="49" charset="-122"/>
                <a:cs typeface="Times New Roman" panose="02020603050405020304" pitchFamily="18" charset="0"/>
              </a:rPr>
              <a:t>域名服务器中一般存放着地址解析表。理想状态下，域名服务器收到解析请求后，就会根据域名在表中进行查询，然后把查到的</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IP</a:t>
            </a:r>
            <a:r>
              <a:rPr lang="zh-CN" altLang="en-US" sz="2400" dirty="0">
                <a:latin typeface="楷体" panose="02010609060101010101" pitchFamily="49" charset="-122"/>
                <a:ea typeface="楷体" panose="02010609060101010101" pitchFamily="49" charset="-122"/>
                <a:cs typeface="Times New Roman" panose="02020603050405020304" pitchFamily="18" charset="0"/>
              </a:rPr>
              <a:t>地址反馈给请求者。</a:t>
            </a:r>
            <a:endParaRPr lang="zh-CN" altLang="en-US" sz="2400" dirty="0">
              <a:latin typeface="楷体" panose="02010609060101010101" pitchFamily="49" charset="-122"/>
              <a:ea typeface="楷体" panose="02010609060101010101" pitchFamily="49" charset="-122"/>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b="0" dirty="0">
                <a:latin typeface="Times New Roman" panose="02020603050405020304" pitchFamily="18" charset="0"/>
                <a:ea typeface="黑体" panose="02010609060101010101" pitchFamily="49" charset="-122"/>
                <a:cs typeface="Times New Roman" panose="02020603050405020304" pitchFamily="18" charset="0"/>
              </a:rPr>
              <a:t>第</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7</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课 </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学习内容</a:t>
            </a:r>
            <a:endParaRPr lang="en-US" altLang="zh-CN" b="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7" name="文本框 40"/>
          <p:cNvSpPr txBox="1"/>
          <p:nvPr/>
        </p:nvSpPr>
        <p:spPr>
          <a:xfrm>
            <a:off x="922249" y="2168411"/>
            <a:ext cx="10430932" cy="1444304"/>
          </a:xfrm>
          <a:prstGeom prst="rect">
            <a:avLst/>
          </a:prstGeom>
          <a:noFill/>
        </p:spPr>
        <p:txBody>
          <a:bodyPr wrap="square" rtlCol="0" anchor="t">
            <a:noAutofit/>
          </a:bodyPr>
          <a:lstStyle/>
          <a:p>
            <a:pPr>
              <a:lnSpc>
                <a:spcPts val="3600"/>
              </a:lnSpc>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        域名服务器如果在自己存的表中没有找到相应的记录，就会要求其他域名服务器提供帮助。事实上，互联网中的域名解析服务是由不同层级的服务器协同提供的。</a:t>
            </a:r>
            <a:endParaRPr lang="zh-CN" altLang="en-US" sz="2400"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3270142" y="3547400"/>
            <a:ext cx="5651715" cy="2549863"/>
          </a:xfrm>
          <a:prstGeom prst="rect">
            <a:avLst/>
          </a:prstGeom>
        </p:spPr>
      </p:pic>
      <p:grpSp>
        <p:nvGrpSpPr>
          <p:cNvPr id="2" name="组合 1"/>
          <p:cNvGrpSpPr/>
          <p:nvPr/>
        </p:nvGrpSpPr>
        <p:grpSpPr>
          <a:xfrm>
            <a:off x="3757725" y="1183959"/>
            <a:ext cx="4099544" cy="855182"/>
            <a:chOff x="3359347" y="1416337"/>
            <a:chExt cx="4099544" cy="855182"/>
          </a:xfrm>
        </p:grpSpPr>
        <p:cxnSp>
          <p:nvCxnSpPr>
            <p:cNvPr id="3" name="直接连接符 2"/>
            <p:cNvCxnSpPr/>
            <p:nvPr/>
          </p:nvCxnSpPr>
          <p:spPr>
            <a:xfrm>
              <a:off x="4169229" y="2060503"/>
              <a:ext cx="2526342" cy="0"/>
            </a:xfrm>
            <a:prstGeom prst="line">
              <a:avLst/>
            </a:prstGeom>
            <a:ln w="12700">
              <a:solidFill>
                <a:srgbClr val="014E6A"/>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689265" y="1801906"/>
              <a:ext cx="445481" cy="469613"/>
              <a:chOff x="3014503" y="1511588"/>
              <a:chExt cx="445481" cy="469613"/>
            </a:xfrm>
          </p:grpSpPr>
          <p:sp>
            <p:nvSpPr>
              <p:cNvPr id="6" name="矩形 5"/>
              <p:cNvSpPr/>
              <p:nvPr/>
            </p:nvSpPr>
            <p:spPr>
              <a:xfrm>
                <a:off x="3014503" y="1511588"/>
                <a:ext cx="363415" cy="363415"/>
              </a:xfrm>
              <a:prstGeom prst="rect">
                <a:avLst/>
              </a:prstGeom>
              <a:solidFill>
                <a:srgbClr val="014E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7" name="矩形 6"/>
              <p:cNvSpPr/>
              <p:nvPr/>
            </p:nvSpPr>
            <p:spPr>
              <a:xfrm>
                <a:off x="3213801" y="1735018"/>
                <a:ext cx="246183" cy="246183"/>
              </a:xfrm>
              <a:prstGeom prst="rect">
                <a:avLst/>
              </a:prstGeom>
              <a:solidFill>
                <a:srgbClr val="178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 name="文本框 5"/>
            <p:cNvSpPr txBox="1"/>
            <p:nvPr/>
          </p:nvSpPr>
          <p:spPr>
            <a:xfrm>
              <a:off x="3359347" y="1416337"/>
              <a:ext cx="4099544"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二、</a:t>
              </a:r>
              <a:r>
                <a:rPr lang="zh-CN" altLang="en-US" sz="30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域名解析</a:t>
              </a:r>
              <a:endParaRPr lang="zh-CN" altLang="en-US" sz="3000" dirty="0">
                <a:solidFill>
                  <a:prstClr val="black"/>
                </a:solidFill>
                <a:latin typeface="黑体" panose="02010609060101010101" pitchFamily="49" charset="-122"/>
                <a:ea typeface="黑体" panose="02010609060101010101" pitchFamily="49" charset="-122"/>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5"/>
          <p:cNvSpPr txBox="1"/>
          <p:nvPr/>
        </p:nvSpPr>
        <p:spPr>
          <a:xfrm>
            <a:off x="880534" y="2235620"/>
            <a:ext cx="10430932" cy="3432915"/>
          </a:xfrm>
          <a:prstGeom prst="rect">
            <a:avLst/>
          </a:prstGeom>
          <a:noFill/>
        </p:spPr>
        <p:txBody>
          <a:bodyPr wrap="square" rtlCol="0" anchor="t">
            <a:noAutofit/>
          </a:bodyPr>
          <a:lstStyle/>
          <a:p>
            <a:pPr indent="608330">
              <a:lnSpc>
                <a:spcPts val="3600"/>
              </a:lnSpc>
            </a:pPr>
            <a:r>
              <a:rPr lang="zh-CN" altLang="en-US" sz="2400" b="1" dirty="0">
                <a:latin typeface="Times New Roman" panose="02020603050405020304" pitchFamily="18" charset="0"/>
                <a:ea typeface="楷体" panose="02010609060101010101" pitchFamily="49" charset="-122"/>
                <a:cs typeface="Times New Roman" panose="02020603050405020304" pitchFamily="18" charset="0"/>
              </a:rPr>
              <a:t>根服务器自主可控</a:t>
            </a:r>
            <a:endParaRPr lang="en-US" altLang="zh-CN" sz="2400" b="1" dirty="0">
              <a:latin typeface="Times New Roman" panose="02020603050405020304" pitchFamily="18" charset="0"/>
              <a:ea typeface="楷体" panose="02010609060101010101" pitchFamily="49" charset="-122"/>
              <a:cs typeface="Times New Roman" panose="02020603050405020304" pitchFamily="18" charset="0"/>
            </a:endParaRPr>
          </a:p>
          <a:p>
            <a:pPr indent="608330">
              <a:lnSpc>
                <a:spcPts val="3600"/>
              </a:lnSpc>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根域名服务器，也称根服务器，位于域名解析系统的最顶端，负责管理其他域名服务器。根服务器对互联网通信的影响巨大，一旦这些服务器发生故障或遭遇攻击，就可能造成大面积网络通信故障。在</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IPv4</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体系中，全球的根服务器有</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13</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台，其中</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10</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台在美国，</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2</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台在欧洲，</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1</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台在日本。随着</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IPv6</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体系的正式启用，这一状况得到了改变。截至</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2017</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年，我国牵头发起的“雪人计划”已经在全球部署了</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25</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台</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IPv6</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根服务器，其中</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4</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台在我国。</a:t>
            </a:r>
            <a:endParaRPr lang="zh-CN" altLang="en-US" sz="2400" dirty="0">
              <a:latin typeface="Times New Roman" panose="02020603050405020304" pitchFamily="18" charset="0"/>
              <a:ea typeface="楷体" panose="02010609060101010101" pitchFamily="49" charset="-122"/>
              <a:cs typeface="Times New Roman" panose="02020603050405020304" pitchFamily="18" charset="0"/>
            </a:endParaRPr>
          </a:p>
        </p:txBody>
      </p:sp>
      <p:grpSp>
        <p:nvGrpSpPr>
          <p:cNvPr id="4" name="组合 3"/>
          <p:cNvGrpSpPr/>
          <p:nvPr/>
        </p:nvGrpSpPr>
        <p:grpSpPr>
          <a:xfrm>
            <a:off x="2796635" y="1195997"/>
            <a:ext cx="6119450" cy="855182"/>
            <a:chOff x="2796635" y="1416337"/>
            <a:chExt cx="6119450" cy="855182"/>
          </a:xfrm>
        </p:grpSpPr>
        <p:cxnSp>
          <p:nvCxnSpPr>
            <p:cNvPr id="5" name="直接连接符 4"/>
            <p:cNvCxnSpPr/>
            <p:nvPr/>
          </p:nvCxnSpPr>
          <p:spPr>
            <a:xfrm flipV="1">
              <a:off x="3359346" y="2060503"/>
              <a:ext cx="5556738" cy="23447"/>
            </a:xfrm>
            <a:prstGeom prst="line">
              <a:avLst/>
            </a:prstGeom>
            <a:ln w="12700">
              <a:solidFill>
                <a:srgbClr val="711000"/>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796635" y="1801906"/>
              <a:ext cx="445481" cy="469613"/>
              <a:chOff x="2121873" y="1511588"/>
              <a:chExt cx="445481" cy="469613"/>
            </a:xfrm>
          </p:grpSpPr>
          <p:sp>
            <p:nvSpPr>
              <p:cNvPr id="9" name="矩形 8"/>
              <p:cNvSpPr/>
              <p:nvPr/>
            </p:nvSpPr>
            <p:spPr>
              <a:xfrm>
                <a:off x="2121873" y="1511588"/>
                <a:ext cx="363415" cy="363415"/>
              </a:xfrm>
              <a:prstGeom prst="rect">
                <a:avLst/>
              </a:prstGeom>
              <a:solidFill>
                <a:srgbClr val="711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矩形 9"/>
              <p:cNvSpPr/>
              <p:nvPr/>
            </p:nvSpPr>
            <p:spPr>
              <a:xfrm>
                <a:off x="2321171" y="1735018"/>
                <a:ext cx="246183" cy="246183"/>
              </a:xfrm>
              <a:prstGeom prst="rect">
                <a:avLst/>
              </a:prstGeom>
              <a:solidFill>
                <a:srgbClr val="AE0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E0203"/>
                  </a:solidFill>
                </a:endParaRPr>
              </a:p>
            </p:txBody>
          </p:sp>
        </p:grpSp>
        <p:sp>
          <p:nvSpPr>
            <p:cNvPr id="7" name="文本框 10"/>
            <p:cNvSpPr txBox="1"/>
            <p:nvPr/>
          </p:nvSpPr>
          <p:spPr>
            <a:xfrm>
              <a:off x="3359347" y="1416337"/>
              <a:ext cx="5556738"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三、与域名解析相关的安全问题</a:t>
              </a:r>
              <a:endParaRPr lang="zh-CN" altLang="en-US" sz="3000" dirty="0">
                <a:solidFill>
                  <a:prstClr val="black"/>
                </a:solidFill>
                <a:latin typeface="黑体" panose="02010609060101010101" pitchFamily="49" charset="-122"/>
                <a:ea typeface="黑体" panose="02010609060101010101" pitchFamily="49" charset="-122"/>
              </a:endParaRPr>
            </a:p>
          </p:txBody>
        </p:sp>
      </p:grpSp>
      <p:sp>
        <p:nvSpPr>
          <p:cNvPr id="11"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b="0" dirty="0">
                <a:latin typeface="Times New Roman" panose="02020603050405020304" pitchFamily="18" charset="0"/>
                <a:ea typeface="黑体" panose="02010609060101010101" pitchFamily="49" charset="-122"/>
                <a:cs typeface="Times New Roman" panose="02020603050405020304" pitchFamily="18" charset="0"/>
              </a:rPr>
              <a:t>第</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7</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课 </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学习内容</a:t>
            </a:r>
            <a:endParaRPr lang="en-US" altLang="zh-CN" b="0" dirty="0">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96635" y="1195997"/>
            <a:ext cx="6119450" cy="855182"/>
            <a:chOff x="2796635" y="1416337"/>
            <a:chExt cx="6119450" cy="855182"/>
          </a:xfrm>
        </p:grpSpPr>
        <p:cxnSp>
          <p:nvCxnSpPr>
            <p:cNvPr id="5" name="直接连接符 4"/>
            <p:cNvCxnSpPr/>
            <p:nvPr/>
          </p:nvCxnSpPr>
          <p:spPr>
            <a:xfrm flipV="1">
              <a:off x="3359346" y="2060503"/>
              <a:ext cx="5556738" cy="23447"/>
            </a:xfrm>
            <a:prstGeom prst="line">
              <a:avLst/>
            </a:prstGeom>
            <a:ln w="12700">
              <a:solidFill>
                <a:srgbClr val="711000"/>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796635" y="1801906"/>
              <a:ext cx="445481" cy="469613"/>
              <a:chOff x="2121873" y="1511588"/>
              <a:chExt cx="445481" cy="469613"/>
            </a:xfrm>
          </p:grpSpPr>
          <p:sp>
            <p:nvSpPr>
              <p:cNvPr id="9" name="矩形 8"/>
              <p:cNvSpPr/>
              <p:nvPr/>
            </p:nvSpPr>
            <p:spPr>
              <a:xfrm>
                <a:off x="2121873" y="1511588"/>
                <a:ext cx="363415" cy="363415"/>
              </a:xfrm>
              <a:prstGeom prst="rect">
                <a:avLst/>
              </a:prstGeom>
              <a:solidFill>
                <a:srgbClr val="711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矩形 9"/>
              <p:cNvSpPr/>
              <p:nvPr/>
            </p:nvSpPr>
            <p:spPr>
              <a:xfrm>
                <a:off x="2321171" y="1735018"/>
                <a:ext cx="246183" cy="246183"/>
              </a:xfrm>
              <a:prstGeom prst="rect">
                <a:avLst/>
              </a:prstGeom>
              <a:solidFill>
                <a:srgbClr val="AE0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E0203"/>
                  </a:solidFill>
                </a:endParaRPr>
              </a:p>
            </p:txBody>
          </p:sp>
        </p:grpSp>
        <p:sp>
          <p:nvSpPr>
            <p:cNvPr id="7" name="文本框 12"/>
            <p:cNvSpPr txBox="1"/>
            <p:nvPr/>
          </p:nvSpPr>
          <p:spPr>
            <a:xfrm>
              <a:off x="3359347" y="1416337"/>
              <a:ext cx="5556738"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三、与域名解析相关的安全问题</a:t>
              </a:r>
              <a:endParaRPr lang="zh-CN" altLang="en-US" sz="3000" dirty="0">
                <a:solidFill>
                  <a:prstClr val="black"/>
                </a:solidFill>
                <a:latin typeface="黑体" panose="02010609060101010101" pitchFamily="49" charset="-122"/>
                <a:ea typeface="黑体" panose="02010609060101010101" pitchFamily="49" charset="-122"/>
              </a:endParaRPr>
            </a:p>
          </p:txBody>
        </p:sp>
      </p:grpSp>
      <p:sp>
        <p:nvSpPr>
          <p:cNvPr id="11"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b="0" dirty="0">
                <a:latin typeface="Times New Roman" panose="02020603050405020304" pitchFamily="18" charset="0"/>
                <a:ea typeface="黑体" panose="02010609060101010101" pitchFamily="49" charset="-122"/>
                <a:cs typeface="Times New Roman" panose="02020603050405020304" pitchFamily="18" charset="0"/>
              </a:rPr>
              <a:t>第</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7</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课 </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学习内容</a:t>
            </a:r>
            <a:endParaRPr lang="en-US" altLang="zh-CN" b="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3" name="文本框 9"/>
          <p:cNvSpPr txBox="1"/>
          <p:nvPr/>
        </p:nvSpPr>
        <p:spPr>
          <a:xfrm>
            <a:off x="880534" y="2235620"/>
            <a:ext cx="10613886" cy="3674869"/>
          </a:xfrm>
          <a:prstGeom prst="rect">
            <a:avLst/>
          </a:prstGeom>
          <a:noFill/>
        </p:spPr>
        <p:txBody>
          <a:bodyPr wrap="square" rtlCol="0" anchor="t">
            <a:noAutofit/>
          </a:bodyPr>
          <a:lstStyle/>
          <a:p>
            <a:pPr indent="608330">
              <a:lnSpc>
                <a:spcPts val="3600"/>
              </a:lnSpc>
            </a:pPr>
            <a:r>
              <a:rPr lang="zh-CN" altLang="en-US" sz="2400" b="1" dirty="0">
                <a:latin typeface="Times New Roman" panose="02020603050405020304" pitchFamily="18" charset="0"/>
                <a:ea typeface="楷体" panose="02010609060101010101" pitchFamily="49" charset="-122"/>
                <a:cs typeface="Times New Roman" panose="02020603050405020304" pitchFamily="18" charset="0"/>
              </a:rPr>
              <a:t>警惕</a:t>
            </a:r>
            <a:r>
              <a:rPr lang="en-US" altLang="zh-CN" sz="2400" b="1" dirty="0">
                <a:latin typeface="Times New Roman" panose="02020603050405020304" pitchFamily="18" charset="0"/>
                <a:ea typeface="楷体" panose="02010609060101010101" pitchFamily="49" charset="-122"/>
                <a:cs typeface="Times New Roman" panose="02020603050405020304" pitchFamily="18" charset="0"/>
              </a:rPr>
              <a:t>DNS</a:t>
            </a:r>
            <a:r>
              <a:rPr lang="zh-CN" altLang="en-US" sz="2400" b="1" dirty="0">
                <a:latin typeface="Times New Roman" panose="02020603050405020304" pitchFamily="18" charset="0"/>
                <a:ea typeface="楷体" panose="02010609060101010101" pitchFamily="49" charset="-122"/>
                <a:cs typeface="Times New Roman" panose="02020603050405020304" pitchFamily="18" charset="0"/>
              </a:rPr>
              <a:t>欺骗</a:t>
            </a:r>
            <a:endParaRPr lang="zh-CN" altLang="en-US" sz="2400" b="1" dirty="0">
              <a:latin typeface="Times New Roman" panose="02020603050405020304" pitchFamily="18" charset="0"/>
              <a:ea typeface="楷体" panose="02010609060101010101" pitchFamily="49" charset="-122"/>
              <a:cs typeface="Times New Roman" panose="02020603050405020304" pitchFamily="18" charset="0"/>
            </a:endParaRPr>
          </a:p>
          <a:p>
            <a:pPr indent="608330">
              <a:lnSpc>
                <a:spcPts val="3600"/>
              </a:lnSpc>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DNS</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欺骗是一种利用</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DNS</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服务实施欺骗的攻击行为，通常表现为：在域名解析过程中，把用户原本要访问的</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IP</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地址，替换成特定的</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IP</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地址，从而使用户在不知不觉中访问假冒的网站。</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DNS</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欺骗并不是“攻破”了相应的网站，而是冒名顶替，且假冒的网站一般与原网站极其相似，因而使用者很难察觉到，往往只有在接到银行账户被扣款的通知后，才会发觉上当受骗了。为了有效抵御</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DNS</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欺骗，科研人员正在研发更安全的服务，我国大力推广的</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IPv6</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网络就支持更安全的域名解析服务。</a:t>
            </a:r>
            <a:endParaRPr lang="zh-CN" altLang="en-US" sz="2400" dirty="0">
              <a:latin typeface="Times New Roman" panose="02020603050405020304" pitchFamily="18" charset="0"/>
              <a:ea typeface="楷体" panose="02010609060101010101" pitchFamily="49" charset="-122"/>
              <a:cs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11"/>
          <p:cNvSpPr txBox="1"/>
          <p:nvPr/>
        </p:nvSpPr>
        <p:spPr>
          <a:xfrm>
            <a:off x="922248" y="2168587"/>
            <a:ext cx="10231025" cy="968663"/>
          </a:xfrm>
          <a:prstGeom prst="rect">
            <a:avLst/>
          </a:prstGeom>
          <a:noFill/>
        </p:spPr>
        <p:txBody>
          <a:bodyPr wrap="square" rtlCol="0">
            <a:spAutoFit/>
          </a:bodyPr>
          <a:lstStyle/>
          <a:p>
            <a:pPr marL="0" marR="0" lvl="0" indent="608330" algn="l" defTabSz="914400" rtl="0" eaLnBrk="1" fontAlgn="auto" latinLnBrk="0" hangingPunct="1">
              <a:lnSpc>
                <a:spcPts val="36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black"/>
                </a:solidFill>
                <a:effectLst/>
                <a:uLnTx/>
                <a:uFillTx/>
                <a:latin typeface="Times New Roman" panose="02020603050405020304" pitchFamily="18" charset="0"/>
                <a:ea typeface="楷体" panose="02010609060101010101" pitchFamily="49" charset="-122"/>
                <a:cs typeface="Times New Roman" panose="02020603050405020304" pitchFamily="18" charset="0"/>
              </a:rPr>
              <a:t> </a:t>
            </a:r>
            <a:r>
              <a:rPr kumimoji="0" lang="zh-CN" altLang="en-US" sz="2400" b="0" i="0" u="none" strike="noStrike" kern="1200" cap="none" spc="0" normalizeH="0" baseline="0" noProof="0" dirty="0">
                <a:ln>
                  <a:noFill/>
                </a:ln>
                <a:solidFill>
                  <a:prstClr val="black"/>
                </a:solidFill>
                <a:effectLst/>
                <a:uLnTx/>
                <a:uFillTx/>
                <a:latin typeface="Times New Roman" panose="02020603050405020304" pitchFamily="18" charset="0"/>
                <a:ea typeface="楷体" panose="02010609060101010101" pitchFamily="49" charset="-122"/>
                <a:cs typeface="Times New Roman" panose="02020603050405020304" pitchFamily="18" charset="0"/>
              </a:rPr>
              <a:t>一些单位或机构把和自己相关、相似的域名都进行了注册，并把这些域名指向同一个网站。谈一谈这样做的好处。</a:t>
            </a:r>
            <a:endParaRPr kumimoji="0" lang="zh-CN" altLang="en-US" sz="2400" b="0" i="0" u="none" strike="noStrike" kern="1200" cap="none" spc="0" normalizeH="0" baseline="0" noProof="0" dirty="0">
              <a:ln>
                <a:noFill/>
              </a:ln>
              <a:solidFill>
                <a:prstClr val="black"/>
              </a:solidFill>
              <a:effectLst/>
              <a:uLnTx/>
              <a:uFillTx/>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7819471" y="3684186"/>
            <a:ext cx="1756774" cy="2905969"/>
          </a:xfrm>
          <a:prstGeom prst="rect">
            <a:avLst/>
          </a:prstGeom>
        </p:spPr>
      </p:pic>
      <p:sp>
        <p:nvSpPr>
          <p:cNvPr id="7" name="对话气泡: 圆角矩形 37"/>
          <p:cNvSpPr/>
          <p:nvPr>
            <p:custDataLst>
              <p:tags r:id="rId2"/>
            </p:custDataLst>
          </p:nvPr>
        </p:nvSpPr>
        <p:spPr>
          <a:xfrm>
            <a:off x="4049189" y="3383002"/>
            <a:ext cx="3701661" cy="1090973"/>
          </a:xfrm>
          <a:prstGeom prst="wedgeRoundRectCallout">
            <a:avLst>
              <a:gd name="adj1" fmla="val 51247"/>
              <a:gd name="adj2" fmla="val 70183"/>
              <a:gd name="adj3" fmla="val 16667"/>
            </a:avLst>
          </a:prstGeom>
          <a:solidFill>
            <a:schemeClr val="accent5">
              <a:lumMod val="20000"/>
              <a:lumOff val="80000"/>
            </a:schemeClr>
          </a:solidFill>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r>
              <a:rPr lang="zh-CN" altLang="en-US" sz="2000" dirty="0">
                <a:latin typeface="楷体" panose="02010609060101010101" pitchFamily="49" charset="-122"/>
                <a:ea typeface="楷体" panose="02010609060101010101" pitchFamily="49" charset="-122"/>
              </a:rPr>
              <a:t>同学们可以从防止用户输入错误、防止假冒网站等角度进行交流思考。</a:t>
            </a:r>
            <a:endParaRPr lang="en-US" altLang="zh-CN" sz="1600" dirty="0">
              <a:latin typeface="楷体" panose="02010609060101010101" pitchFamily="49" charset="-122"/>
              <a:ea typeface="楷体" panose="02010609060101010101" pitchFamily="49" charset="-122"/>
            </a:endParaRPr>
          </a:p>
        </p:txBody>
      </p:sp>
      <p:grpSp>
        <p:nvGrpSpPr>
          <p:cNvPr id="2" name="组合 1"/>
          <p:cNvGrpSpPr/>
          <p:nvPr/>
        </p:nvGrpSpPr>
        <p:grpSpPr>
          <a:xfrm>
            <a:off x="2796635" y="1195997"/>
            <a:ext cx="6119450" cy="855182"/>
            <a:chOff x="2796635" y="1416337"/>
            <a:chExt cx="6119450" cy="855182"/>
          </a:xfrm>
        </p:grpSpPr>
        <p:cxnSp>
          <p:nvCxnSpPr>
            <p:cNvPr id="3" name="直接连接符 2"/>
            <p:cNvCxnSpPr/>
            <p:nvPr/>
          </p:nvCxnSpPr>
          <p:spPr>
            <a:xfrm flipV="1">
              <a:off x="3359346" y="2060503"/>
              <a:ext cx="5556738" cy="23447"/>
            </a:xfrm>
            <a:prstGeom prst="line">
              <a:avLst/>
            </a:prstGeom>
            <a:ln w="12700">
              <a:solidFill>
                <a:srgbClr val="711000"/>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796635" y="1801906"/>
              <a:ext cx="445481" cy="469613"/>
              <a:chOff x="2121873" y="1511588"/>
              <a:chExt cx="445481" cy="469613"/>
            </a:xfrm>
          </p:grpSpPr>
          <p:sp>
            <p:nvSpPr>
              <p:cNvPr id="10" name="矩形 9"/>
              <p:cNvSpPr/>
              <p:nvPr/>
            </p:nvSpPr>
            <p:spPr>
              <a:xfrm>
                <a:off x="2121873" y="1511588"/>
                <a:ext cx="363415" cy="363415"/>
              </a:xfrm>
              <a:prstGeom prst="rect">
                <a:avLst/>
              </a:prstGeom>
              <a:solidFill>
                <a:srgbClr val="711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矩形 10"/>
              <p:cNvSpPr/>
              <p:nvPr/>
            </p:nvSpPr>
            <p:spPr>
              <a:xfrm>
                <a:off x="2321171" y="1735018"/>
                <a:ext cx="246183" cy="246183"/>
              </a:xfrm>
              <a:prstGeom prst="rect">
                <a:avLst/>
              </a:prstGeom>
              <a:solidFill>
                <a:srgbClr val="AE0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E0203"/>
                  </a:solidFill>
                </a:endParaRPr>
              </a:p>
            </p:txBody>
          </p:sp>
        </p:grpSp>
        <p:sp>
          <p:nvSpPr>
            <p:cNvPr id="8" name="文本框 18"/>
            <p:cNvSpPr txBox="1"/>
            <p:nvPr/>
          </p:nvSpPr>
          <p:spPr>
            <a:xfrm>
              <a:off x="3359347" y="1416337"/>
              <a:ext cx="5556738" cy="553998"/>
            </a:xfrm>
            <a:prstGeom prst="rect">
              <a:avLst/>
            </a:prstGeom>
            <a:noFill/>
          </p:spPr>
          <p:txBody>
            <a:bodyPr wrap="square" rtlCol="0">
              <a:spAutoFit/>
            </a:bodyPr>
            <a:lstStyle/>
            <a:p>
              <a:pPr algn="ctr"/>
              <a:r>
                <a:rPr lang="zh-CN" altLang="en-US" sz="3000" dirty="0">
                  <a:solidFill>
                    <a:prstClr val="black"/>
                  </a:solidFill>
                  <a:latin typeface="黑体" panose="02010609060101010101" pitchFamily="49" charset="-122"/>
                  <a:ea typeface="黑体" panose="02010609060101010101" pitchFamily="49" charset="-122"/>
                </a:rPr>
                <a:t>三、与域名解析相关的安全问题</a:t>
              </a:r>
              <a:endParaRPr lang="zh-CN" altLang="en-US" sz="3000" dirty="0">
                <a:solidFill>
                  <a:prstClr val="black"/>
                </a:solidFill>
                <a:latin typeface="黑体" panose="02010609060101010101" pitchFamily="49" charset="-122"/>
                <a:ea typeface="黑体" panose="02010609060101010101" pitchFamily="49" charset="-122"/>
              </a:endParaRPr>
            </a:p>
          </p:txBody>
        </p:sp>
      </p:grpSp>
      <p:sp>
        <p:nvSpPr>
          <p:cNvPr id="12"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b="0" dirty="0">
                <a:latin typeface="Times New Roman" panose="02020603050405020304" pitchFamily="18" charset="0"/>
                <a:ea typeface="黑体" panose="02010609060101010101" pitchFamily="49" charset="-122"/>
                <a:cs typeface="Times New Roman" panose="02020603050405020304" pitchFamily="18" charset="0"/>
              </a:rPr>
              <a:t>第</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7</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课 </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学习内容</a:t>
            </a:r>
            <a:endParaRPr lang="en-US" altLang="zh-CN" b="0" dirty="0">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92915" y="1780674"/>
            <a:ext cx="10248900" cy="2042556"/>
            <a:chOff x="1061357" y="2286000"/>
            <a:chExt cx="10248900" cy="2042556"/>
          </a:xfrm>
        </p:grpSpPr>
        <p:sp>
          <p:nvSpPr>
            <p:cNvPr id="3" name="剪去单角的矩形 3"/>
            <p:cNvSpPr/>
            <p:nvPr/>
          </p:nvSpPr>
          <p:spPr>
            <a:xfrm>
              <a:off x="1061357" y="2286000"/>
              <a:ext cx="10248900" cy="2042556"/>
            </a:xfrm>
            <a:prstGeom prst="snip1Rect">
              <a:avLst/>
            </a:prstGeom>
            <a:solidFill>
              <a:srgbClr val="54D5D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en-US" altLang="zh-CN" dirty="0">
                  <a:solidFill>
                    <a:schemeClr val="tx1"/>
                  </a:solidFill>
                  <a:latin typeface="黑体" panose="02010609060101010101" pitchFamily="49" charset="-122"/>
                  <a:ea typeface="黑体" panose="02010609060101010101" pitchFamily="49" charset="-122"/>
                  <a:sym typeface="+mn-ea"/>
                </a:rPr>
                <a:t>     </a:t>
              </a:r>
              <a:endParaRPr lang="zh-CN" altLang="zh-CN" dirty="0">
                <a:solidFill>
                  <a:schemeClr val="bg1"/>
                </a:solidFill>
                <a:latin typeface="黑体" panose="02010609060101010101" pitchFamily="49" charset="-122"/>
                <a:ea typeface="黑体" panose="02010609060101010101" pitchFamily="49" charset="-122"/>
              </a:endParaRPr>
            </a:p>
          </p:txBody>
        </p:sp>
        <p:sp>
          <p:nvSpPr>
            <p:cNvPr id="4" name="文本框 11"/>
            <p:cNvSpPr txBox="1"/>
            <p:nvPr/>
          </p:nvSpPr>
          <p:spPr>
            <a:xfrm>
              <a:off x="1603925" y="2499350"/>
              <a:ext cx="8502602" cy="1684244"/>
            </a:xfrm>
            <a:prstGeom prst="rect">
              <a:avLst/>
            </a:prstGeom>
            <a:noFill/>
          </p:spPr>
          <p:txBody>
            <a:bodyPr wrap="square" rtlCol="0">
              <a:spAutoFit/>
            </a:bodyPr>
            <a:lstStyle/>
            <a:p>
              <a:pPr>
                <a:lnSpc>
                  <a:spcPct val="150000"/>
                </a:lnSpc>
              </a:pPr>
              <a:r>
                <a:rPr lang="en-US" altLang="zh-CN"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sym typeface="+mn-ea"/>
                </a:rPr>
                <a:t>1</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sym typeface="+mn-ea"/>
                </a:rPr>
                <a:t>．</a:t>
              </a: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sym typeface="+mn-ea"/>
                </a:rPr>
                <a:t>域名是网络中网络设备的字符形式的标识。</a:t>
              </a:r>
              <a:endPar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sym typeface="+mn-ea"/>
              </a:endParaRPr>
            </a:p>
            <a:p>
              <a:pPr>
                <a:lnSpc>
                  <a:spcPct val="150000"/>
                </a:lnSpc>
              </a:pPr>
              <a:r>
                <a:rPr lang="en-US" altLang="zh-CN"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sym typeface="+mn-ea"/>
                </a:rPr>
                <a:t>2</a:t>
              </a: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sym typeface="+mn-ea"/>
                </a:rPr>
                <a:t>．域名服务器可以根据域名反馈</a:t>
              </a:r>
              <a:r>
                <a:rPr lang="en-US" altLang="zh-CN"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sym typeface="+mn-ea"/>
                </a:rPr>
                <a:t>IP</a:t>
              </a: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sym typeface="+mn-ea"/>
                </a:rPr>
                <a:t>地址。</a:t>
              </a:r>
              <a:endPar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sym typeface="+mn-ea"/>
              </a:endParaRPr>
            </a:p>
            <a:p>
              <a:pPr>
                <a:lnSpc>
                  <a:spcPct val="150000"/>
                </a:lnSpc>
              </a:pPr>
              <a:r>
                <a:rPr lang="en-US" altLang="zh-CN"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sym typeface="+mn-ea"/>
                </a:rPr>
                <a:t>3</a:t>
              </a:r>
              <a:r>
                <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sym typeface="+mn-ea"/>
                </a:rPr>
                <a:t>．域名解析服务关系到国家网络安全。</a:t>
              </a:r>
              <a:endParaRPr lang="zh-CN" altLang="en-US" sz="24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sym typeface="+mn-ea"/>
              </a:endParaRPr>
            </a:p>
          </p:txBody>
        </p:sp>
      </p:grpSp>
      <p:sp>
        <p:nvSpPr>
          <p:cNvPr id="5"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b="0" dirty="0">
                <a:latin typeface="Times New Roman" panose="02020603050405020304" pitchFamily="18" charset="0"/>
                <a:ea typeface="黑体" panose="02010609060101010101" pitchFamily="49" charset="-122"/>
                <a:cs typeface="Times New Roman" panose="02020603050405020304" pitchFamily="18" charset="0"/>
              </a:rPr>
              <a:t>第</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7</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课  课堂总结</a:t>
            </a:r>
            <a:endParaRPr lang="en-US" altLang="zh-CN" b="0" dirty="0">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对话气泡: 圆角矩形 37"/>
          <p:cNvSpPr/>
          <p:nvPr>
            <p:custDataLst>
              <p:tags r:id="rId1"/>
            </p:custDataLst>
          </p:nvPr>
        </p:nvSpPr>
        <p:spPr>
          <a:xfrm>
            <a:off x="4353916" y="3776597"/>
            <a:ext cx="4205448" cy="1386694"/>
          </a:xfrm>
          <a:prstGeom prst="wedgeRoundRectCallout">
            <a:avLst>
              <a:gd name="adj1" fmla="val 57197"/>
              <a:gd name="adj2" fmla="val 2486"/>
              <a:gd name="adj3" fmla="val 16667"/>
            </a:avLst>
          </a:prstGeom>
          <a:solidFill>
            <a:schemeClr val="accent5">
              <a:lumMod val="20000"/>
              <a:lumOff val="80000"/>
            </a:schemeClr>
          </a:solidFill>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algn="l" defTabSz="914400" rtl="0" eaLnBrk="1" fontAlgn="auto" latinLnBrk="0" hangingPunct="1">
              <a:spcBef>
                <a:spcPts val="0"/>
              </a:spcBef>
              <a:spcAft>
                <a:spcPts val="0"/>
              </a:spcAft>
              <a:buClrTx/>
              <a:buSzTx/>
              <a:buFontTx/>
              <a:buNone/>
              <a:defRPr/>
            </a:pPr>
            <a:r>
              <a:rPr kumimoji="0" lang="zh-CN" altLang="en-US" sz="2000" b="0"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rPr>
              <a:t>申请企业名称或为新产品申请名称时，应重视相关域名的同步申请；域名若被恶意抢注，可以通过法律手段进行维权。</a:t>
            </a:r>
            <a:endParaRPr kumimoji="0" lang="zh-CN" altLang="en-US" sz="2000" b="0"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endParaRPr>
          </a:p>
        </p:txBody>
      </p:sp>
      <p:sp>
        <p:nvSpPr>
          <p:cNvPr id="18" name="文本框 4"/>
          <p:cNvSpPr txBox="1"/>
          <p:nvPr/>
        </p:nvSpPr>
        <p:spPr>
          <a:xfrm>
            <a:off x="400151" y="1413099"/>
            <a:ext cx="11211543" cy="1668304"/>
          </a:xfrm>
          <a:prstGeom prst="rect">
            <a:avLst/>
          </a:prstGeom>
          <a:noFill/>
        </p:spPr>
        <p:txBody>
          <a:bodyPr wrap="square" rtlCol="0" anchor="t">
            <a:noAutofit/>
          </a:bodyPr>
          <a:lstStyle/>
          <a:p>
            <a:pPr>
              <a:lnSpc>
                <a:spcPts val="3600"/>
              </a:lnSpc>
            </a:pP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        国内很多知名企业的代表性域名被他人抢先注册，引发了很多纠纷。如果你是一家企业的负责人，你将采取哪些保护措施呢？</a:t>
            </a:r>
            <a:endParaRPr lang="zh-CN" altLang="en-US" sz="2400"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8961932" y="3331270"/>
            <a:ext cx="1543206" cy="2552695"/>
          </a:xfrm>
          <a:prstGeom prst="rect">
            <a:avLst/>
          </a:prstGeom>
        </p:spPr>
      </p:pic>
      <p:sp>
        <p:nvSpPr>
          <p:cNvPr id="2" name="副标题 2"/>
          <p:cNvSpPr txBox="1"/>
          <p:nvPr/>
        </p:nvSpPr>
        <p:spPr>
          <a:xfrm>
            <a:off x="97947" y="277946"/>
            <a:ext cx="3934982" cy="5721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华文楷体" panose="02010600040101010101" pitchFamily="2" charset="-122"/>
                <a:ea typeface="华文楷体" panose="02010600040101010101" pitchFamily="2"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华文楷体" panose="02010600040101010101" pitchFamily="2" charset="-122"/>
                <a:ea typeface="华文楷体" panose="02010600040101010101" pitchFamily="2" charset="-122"/>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华文楷体" panose="02010600040101010101" pitchFamily="2" charset="-122"/>
                <a:ea typeface="华文楷体" panose="02010600040101010101" pitchFamily="2" charset="-122"/>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华文楷体" panose="02010600040101010101" pitchFamily="2" charset="-122"/>
                <a:ea typeface="华文楷体" panose="02010600040101010101" pitchFamily="2"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b="0" dirty="0">
                <a:latin typeface="Times New Roman" panose="02020603050405020304" pitchFamily="18" charset="0"/>
                <a:ea typeface="黑体" panose="02010609060101010101" pitchFamily="49" charset="-122"/>
                <a:cs typeface="Times New Roman" panose="02020603050405020304" pitchFamily="18" charset="0"/>
              </a:rPr>
              <a:t>第</a:t>
            </a:r>
            <a:r>
              <a:rPr lang="en-US" altLang="zh-CN" b="0" dirty="0">
                <a:latin typeface="Times New Roman" panose="02020603050405020304" pitchFamily="18" charset="0"/>
                <a:ea typeface="黑体" panose="02010609060101010101" pitchFamily="49" charset="-122"/>
                <a:cs typeface="Times New Roman" panose="02020603050405020304" pitchFamily="18" charset="0"/>
              </a:rPr>
              <a:t>7</a:t>
            </a:r>
            <a:r>
              <a:rPr lang="zh-CN" altLang="en-US" b="0" dirty="0">
                <a:latin typeface="Times New Roman" panose="02020603050405020304" pitchFamily="18" charset="0"/>
                <a:ea typeface="黑体" panose="02010609060101010101" pitchFamily="49" charset="-122"/>
                <a:cs typeface="Times New Roman" panose="02020603050405020304" pitchFamily="18" charset="0"/>
              </a:rPr>
              <a:t>课  拓展与提升</a:t>
            </a:r>
            <a:endParaRPr lang="en-US" altLang="zh-CN" b="0" dirty="0">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1"/>
  <p:tag name="KSO_WM_UNIT_ID" val="diagram20228677_3*n_h_i*1_1_1"/>
  <p:tag name="KSO_WM_TEMPLATE_CATEGORY" val="diagram"/>
  <p:tag name="KSO_WM_TEMPLATE_INDEX" val="20228677"/>
  <p:tag name="KSO_WM_UNIT_LAYERLEVEL" val="1_1_1"/>
  <p:tag name="KSO_WM_TAG_VERSION" val="1.0"/>
  <p:tag name="KSO_WM_BEAUTIFY_FLAG" val="#wm#"/>
  <p:tag name="KSO_WM_UNIT_LINE_FORE_SCHEMECOLOR_INDEX" val="5"/>
  <p:tag name="KSO_WM_UNIT_LINE_FILL_TYPE" val="2"/>
  <p:tag name="KSO_WM_UNIT_TEXT_FILL_FORE_SCHEMECOLOR_INDEX" val="2"/>
  <p:tag name="KSO_WM_UNIT_TEXT_FILL_TYPE" val="1"/>
</p:tagLst>
</file>

<file path=ppt/tags/tag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3"/>
  <p:tag name="KSO_WM_UNIT_ID" val="diagram20228677_3*n_h_h_i*1_2_3_3"/>
  <p:tag name="KSO_WM_TEMPLATE_CATEGORY" val="diagram"/>
  <p:tag name="KSO_WM_TEMPLATE_INDEX" val="20228677"/>
  <p:tag name="KSO_WM_UNIT_LAYERLEVEL" val="1_1_1_1"/>
  <p:tag name="KSO_WM_TAG_VERSION" val="1.0"/>
  <p:tag name="KSO_WM_BEAUTIFY_FLAG" val="#wm#"/>
  <p:tag name="KSO_WM_UNIT_FILL_FORE_SCHEMECOLOR_INDEX" val="5"/>
  <p:tag name="KSO_WM_UNIT_FILL_TYPE" val="1"/>
</p:tagLst>
</file>

<file path=ppt/tags/tag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3"/>
  <p:tag name="KSO_WM_UNIT_ID" val="diagram20228677_3*n_h_h_i*1_2_1_3"/>
  <p:tag name="KSO_WM_TEMPLATE_CATEGORY" val="diagram"/>
  <p:tag name="KSO_WM_TEMPLATE_INDEX" val="20228677"/>
  <p:tag name="KSO_WM_UNIT_LAYERLEVEL" val="1_1_1_1"/>
  <p:tag name="KSO_WM_TAG_VERSION" val="1.0"/>
  <p:tag name="KSO_WM_BEAUTIFY_FLAG" val="#wm#"/>
  <p:tag name="KSO_WM_UNIT_FILL_FORE_SCHEMECOLOR_INDEX" val="5"/>
  <p:tag name="KSO_WM_UNIT_FILL_TYPE"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2"/>
  <p:tag name="KSO_WM_UNIT_ID" val="diagram20228677_3*n_h_i*1_1_2"/>
  <p:tag name="KSO_WM_TEMPLATE_CATEGORY" val="diagram"/>
  <p:tag name="KSO_WM_TEMPLATE_INDEX" val="20228677"/>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3"/>
  <p:tag name="KSO_WM_UNIT_ID" val="diagram20228677_3*n_h_i*1_1_3"/>
  <p:tag name="KSO_WM_TEMPLATE_CATEGORY" val="diagram"/>
  <p:tag name="KSO_WM_TEMPLATE_INDEX" val="20228677"/>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4"/>
  <p:tag name="KSO_WM_UNIT_ID" val="diagram20228677_3*n_h_i*1_1_4"/>
  <p:tag name="KSO_WM_TEMPLATE_CATEGORY" val="diagram"/>
  <p:tag name="KSO_WM_TEMPLATE_INDEX" val="20228677"/>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5"/>
  <p:tag name="KSO_WM_UNIT_ID" val="diagram20228677_3*n_h_i*1_1_5"/>
  <p:tag name="KSO_WM_TEMPLATE_CATEGORY" val="diagram"/>
  <p:tag name="KSO_WM_TEMPLATE_INDEX" val="20228677"/>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2"/>
  <p:tag name="KSO_WM_UNIT_ID" val="diagram20228677_3*n_h_h_i*1_2_2_2"/>
  <p:tag name="KSO_WM_TEMPLATE_CATEGORY" val="diagram"/>
  <p:tag name="KSO_WM_TEMPLATE_INDEX" val="20228677"/>
  <p:tag name="KSO_WM_UNIT_LAYERLEVEL" val="1_1_1_1"/>
  <p:tag name="KSO_WM_TAG_VERSION" val="1.0"/>
  <p:tag name="KSO_WM_BEAUTIFY_FLAG" val="#wm#"/>
  <p:tag name="KSO_WM_UNIT_FILL_FORE_SCHEMECOLOR_INDEX" val="5"/>
  <p:tag name="KSO_WM_UNIT_FILL_TYPE" val="1"/>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COMMONDATA" val="eyJoZGlkIjoiOTQxMjNhMDdmY2U5YmU2YTAzNjAzYmQxZmEwNjllMjgifQ=="/>
  <p:tag name="commondata" val="eyJoZGlkIjoiY2NlZWE4OWJkY2Q2MTM4ODk1NmQzZTU1ZmZkZmU1M2I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2415</Words>
  <Application>WPS 演示</Application>
  <PresentationFormat>宽屏</PresentationFormat>
  <Paragraphs>202</Paragraphs>
  <Slides>20</Slides>
  <Notes>19</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20</vt:i4>
      </vt:variant>
    </vt:vector>
  </HeadingPairs>
  <TitlesOfParts>
    <vt:vector size="34" baseType="lpstr">
      <vt:lpstr>Arial</vt:lpstr>
      <vt:lpstr>宋体</vt:lpstr>
      <vt:lpstr>Wingdings</vt:lpstr>
      <vt:lpstr>黑体</vt:lpstr>
      <vt:lpstr>华文楷体</vt:lpstr>
      <vt:lpstr>微软雅黑</vt:lpstr>
      <vt:lpstr>Times New Roman</vt:lpstr>
      <vt:lpstr>Calibri</vt:lpstr>
      <vt:lpstr>楷体</vt:lpstr>
      <vt:lpstr>江城圆体 400W</vt:lpstr>
      <vt:lpstr>等线</vt:lpstr>
      <vt:lpstr>Arial Unicode MS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陈伟玲</dc:creator>
  <cp:lastModifiedBy>Administrator</cp:lastModifiedBy>
  <cp:revision>281</cp:revision>
  <cp:lastPrinted>2024-05-08T05:39:00Z</cp:lastPrinted>
  <dcterms:created xsi:type="dcterms:W3CDTF">2020-02-05T11:17:00Z</dcterms:created>
  <dcterms:modified xsi:type="dcterms:W3CDTF">2024-08-22T15:44:40Z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09468E3F2ED4486B846F7CCB678F90CD_12</vt:lpwstr>
  </property>
  <property fmtid="{D5CDD505-2E9C-101B-9397-08002B2CF9AE}" pid="3" name="KSOProductBuildVer">
    <vt:lpwstr>2052-12.1.0.17147</vt:lpwstr>
  </property>
</Properties>
</file>