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458" r:id="rId1"/>
    <p:sldMasterId id="2147484495" r:id="rId2"/>
  </p:sldMasterIdLst>
  <p:notesMasterIdLst>
    <p:notesMasterId r:id="rId3"/>
  </p:notesMasterIdLst>
  <p:sldIdLst>
    <p:sldId id="627" r:id="rId4"/>
    <p:sldId id="632" r:id="rId5"/>
    <p:sldId id="637" r:id="rId6"/>
    <p:sldId id="642" r:id="rId7"/>
    <p:sldId id="649" r:id="rId9"/>
    <p:sldId id="652" r:id="rId10"/>
    <p:sldId id="655" r:id="rId11"/>
    <p:sldId id="659" r:id="rId12"/>
    <p:sldId id="666" r:id="rId14"/>
    <p:sldId id="669" r:id="rId15"/>
    <p:sldId id="672" r:id="rId16"/>
    <p:sldId id="676" r:id="rId17"/>
    <p:sldId id="683" r:id="rId19"/>
    <p:sldId id="686" r:id="rId20"/>
    <p:sldId id="689" r:id="rId21"/>
    <p:sldId id="693" r:id="rId22"/>
    <p:sldId id="700" r:id="rId24"/>
    <p:sldId id="703" r:id="rId25"/>
    <p:sldId id="706" r:id="rId26"/>
    <p:sldId id="710" r:id="rId27"/>
    <p:sldId id="717" r:id="rId29"/>
    <p:sldId id="720" r:id="rId30"/>
    <p:sldId id="724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6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image" Target="../media/image2.jpeg"/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tags" Target="../tags/tag14.xml"/><Relationship Id="rId8" Type="http://schemas.openxmlformats.org/officeDocument/2006/relationships/tags" Target="../tags/tag15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image" Target="../media/image3.png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image" Target="../media/image1.png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tags" Target="../tags/tag28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image" Target="../media/image2.jpeg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2.jpe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Relationship Id="rId11" Type="http://schemas.openxmlformats.org/officeDocument/2006/relationships/tags" Target="../tags/tag46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2.jpe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image" Target="../media/image2.jpeg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tags" Target="../tags/tag60.xml"/><Relationship Id="rId6" Type="http://schemas.openxmlformats.org/officeDocument/2006/relationships/tags" Target="../tags/tag61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image" Target="../media/image2.jpeg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3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tags" Target="../tags/tag75.xml"/><Relationship Id="rId9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1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10077" t="7437" r="25004"/>
          <a:stretch>
            <a:fillRect/>
          </a:stretch>
        </p:blipFill>
        <p:spPr>
          <a:xfrm>
            <a:off x="-5" y="0"/>
            <a:ext cx="12192011" cy="6858000"/>
          </a:xfrm>
          <a:prstGeom prst="rect"/>
        </p:spPr>
      </p:pic>
      <p:sp>
        <p:nvSpPr>
          <p:cNvPr id="1048666" name="标题"/>
          <p:cNvSpPr txBox="1">
            <a:spLocks noGrp="1"/>
          </p:cNvSpPr>
          <p:nvPr>
            <p:ph type="title" idx="4" hasCustomPrompt="1"/>
            <p:custDataLst>
              <p:tags r:id="rId3"/>
            </p:custDataLst>
          </p:nvPr>
        </p:nvSpPr>
        <p:spPr>
          <a:xfrm>
            <a:off x="1163955" y="2496185"/>
            <a:ext cx="7683500" cy="11322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66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163955" y="1983740"/>
            <a:ext cx="7683500" cy="512445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2800" i="0" kern="1200" kumimoji="0" lang="zh-CN" noProof="1" normalizeH="0" spc="30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670" name="署名"/>
          <p:cNvSpPr txBox="1">
            <a:spLocks noGrp="1"/>
          </p:cNvSpPr>
          <p:nvPr>
            <p:ph type="body" idx="2"/>
            <p:custDataLst>
              <p:tags r:id="rId5"/>
            </p:custDataLst>
          </p:nvPr>
        </p:nvSpPr>
        <p:spPr>
          <a:xfrm>
            <a:off x="1163955" y="4164965"/>
            <a:ext cx="768350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lt"/>
                <a:ea typeface="+mj-lt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cxnSp>
        <p:nvCxnSpPr>
          <p:cNvPr id="3145731" name="直接连接符 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7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9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330" y="1452880"/>
            <a:ext cx="10968990" cy="477647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18368" t="11353" r="20742" b="182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8" name="矩形 7"/>
          <p:cNvSpPr/>
          <p:nvPr>
            <p:custDataLst>
              <p:tags r:id="rId3"/>
            </p:custDataLst>
          </p:nvPr>
        </p:nvSpPr>
        <p:spPr>
          <a:xfrm>
            <a:off x="1562735" y="935990"/>
            <a:ext cx="10629265" cy="4907915"/>
          </a:xfrm>
          <a:prstGeom prst="rect"/>
          <a:gradFill>
            <a:gsLst>
              <a:gs pos="0">
                <a:schemeClr val="accent1">
                  <a:lumMod val="25000"/>
                  <a:alpha val="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2">
                  <a:lumMod val="25000"/>
                  <a:alpha val="0"/>
                </a:schemeClr>
              </a:gs>
            </a:gsLst>
            <a:lin ang="108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olidFill>
                <a:schemeClr val="lt1"/>
              </a:solidFill>
              <a:cs typeface="MiSans" panose="00000500000000000000" charset="-122"/>
              <a:sym typeface="+mn-ea"/>
            </a:endParaRPr>
          </a:p>
        </p:txBody>
      </p:sp>
      <p:sp>
        <p:nvSpPr>
          <p:cNvPr id="1048690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89610" y="4238625"/>
            <a:ext cx="4030345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3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0" strike="noStrike" u="none">
                <a:ln>
                  <a:gradFill>
                    <a:gsLst>
                      <a:gs pos="0">
                        <a:schemeClr val="accent1"/>
                      </a:gs>
                      <a:gs pos="8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ln>
                <a:noFill/>
                <a:effectLst>
                  <a:outerShdw algn="ctr" dir="5400000" rotWithShape="0">
                    <a:schemeClr val="tx1">
                      <a:alpha val="100000"/>
                    </a:schemeClr>
                  </a:outerShdw>
                </a:effectLst>
                <a:latin typeface="MiSans Heavy" panose="00000A00000000000000" charset="-122"/>
                <a:ea typeface="+mn-ea"/>
                <a:cs typeface="MiSans" panose="00000500000000000000" charset="-122"/>
                <a:sym typeface="+mn-ea"/>
              </a:defRPr>
            </a:lvl1pPr>
          </a:lstStyle>
          <a:p>
            <a:pPr lvl="0">
              <a:lnSpc>
                <a:spcPct val="130000"/>
              </a:lnSpc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1048692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681355" y="5132705"/>
            <a:ext cx="4038600" cy="87884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背景图案  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l="20363" t="53897" r="47073" b="-328"/>
          <a:stretch>
            <a:fillRect/>
          </a:stretch>
        </p:blipFill>
        <p:spPr>
          <a:xfrm>
            <a:off x="0" y="0"/>
            <a:ext cx="12192000" cy="69176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00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1336040" y="1631315"/>
            <a:ext cx="5967095" cy="347916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4800" i="0" kern="1200" kumimoji="0" lang="zh-CN" noProof="1" normalizeH="0" spc="0" strike="noStrike" u="none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>
              <a:lnSpc>
                <a:spcPct val="100000"/>
              </a:lnSpc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02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0995" y="1631315"/>
            <a:ext cx="3646805" cy="3479165"/>
          </a:xfrm>
          <a:prstGeom prst="rect"/>
          <a:noFill/>
          <a:ln>
            <a:noFill/>
          </a:ln>
        </p:spPr>
        <p:txBody>
          <a:bodyPr anchor="ctr" anchorCtr="0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1500" i="0" kern="1200" kumimoji="0" lang="en-US" noProof="1" normalizeH="0" spc="0" strike="noStrike" u="none">
                <a:ln w="22225">
                  <a:solidFill>
                    <a:schemeClr val="tx1">
                      <a:alpha val="70000"/>
                    </a:schemeClr>
                  </a:solidFill>
                </a:ln>
                <a:noFill/>
                <a:effectLst>
                  <a:innerShdw dir="16200000" dist="12700">
                    <a:schemeClr val="tx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lnSpc>
                <a:spcPct val="100000"/>
              </a:lnSpc>
            </a:pPr>
            <a:r>
              <a:rPr dirty="0" err="1">
                <a:sym typeface="+mn-ea"/>
              </a:rPr>
              <a:t>编号</a:t>
            </a:r>
            <a:endParaRPr dirty="0">
              <a:sym typeface="+mn-ea"/>
            </a:endParaRPr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1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0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11595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2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330" y="1452880"/>
            <a:ext cx="5176520" cy="479679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3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0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5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2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065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4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51683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cxnSp>
        <p:nvCxnSpPr>
          <p:cNvPr id="3145737" name="直接连接符 12"/>
          <p:cNvCxnSpPr>
            <a:cxnSpLocks/>
          </p:cNvCxnSpPr>
          <p:nvPr>
            <p:custDataLst>
              <p:tags r:id="rId5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6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7"/>
            </p:custDataLst>
          </p:nvPr>
        </p:nvSpPr>
        <p:spPr>
          <a:xfrm>
            <a:off x="608330" y="2047875"/>
            <a:ext cx="5342255" cy="420179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151683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39" name="直接连接符 6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2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774000"/>
            <a:ext cx="10969200" cy="54828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9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8" descr="图片1_upscayl_4x_realesrgan-x4plus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cxnSp>
        <p:nvCxnSpPr>
          <p:cNvPr id="3145741" name="直接连接符 7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588080"/>
            <a:ext cx="10969200" cy="583565"/>
          </a:xfrm>
          <a:prstGeom prst="rect"/>
          <a:noFill/>
        </p:spPr>
        <p:txBody>
          <a:bodyPr rtlCol="0" vert="horz" wrap="square">
            <a:normAutofit/>
          </a:bodyPr>
          <a:lstStyle>
            <a:defPPr>
              <a:defRPr lang="zh-CN"/>
            </a:defPPr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200" i="0" kern="1200" kumimoji="0" lang="zh-CN" noProof="1" normalizeH="0" spc="0" strike="noStrike" u="none">
                <a:solidFill>
                  <a:schemeClr val="tx1"/>
                </a:solidFill>
                <a:effectLst>
                  <a:innerShdw dir="16200000" dist="12700">
                    <a:schemeClr val="bg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2" name="副标题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08400" y="1294765"/>
            <a:ext cx="10969200" cy="46164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8" descr="背景图案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0213" t="8062" r="23686" b="11948"/>
          <a:stretch>
            <a:fillRect/>
          </a:stretch>
        </p:blipFill>
        <p:spPr>
          <a:xfrm flipH="1">
            <a:off x="0" y="635"/>
            <a:ext cx="12192000" cy="68573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0" name="标题"/>
          <p:cNvSpPr txBox="1">
            <a:spLocks noGrp="1"/>
          </p:cNvSpPr>
          <p:nvPr>
            <p:ph type="title" idx="3" hasCustomPrompt="1"/>
            <p:custDataLst>
              <p:tags r:id="rId3"/>
            </p:custDataLst>
          </p:nvPr>
        </p:nvSpPr>
        <p:spPr>
          <a:xfrm>
            <a:off x="1163955" y="1778000"/>
            <a:ext cx="7683500" cy="18503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5800" i="0" kern="1200" kumimoji="0" lang="zh-CN" noProof="1" normalizeH="0" spc="300" strike="noStrike" u="none">
                <a:solidFill>
                  <a:schemeClr val="tx1"/>
                </a:soli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72" name="署名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1182370" y="4164965"/>
            <a:ext cx="1770380" cy="427355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1" cap="none" dirty="0" sz="1600" i="0" kern="1200" kumimoji="0" lang="zh-CN" noProof="1" normalizeH="0" spc="0" strike="noStrike" u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effectLst>
                  <a:innerShdw dir="16200000" dist="12700">
                    <a:schemeClr val="lt1">
                      <a:alpha val="70000"/>
                    </a:schemeClr>
                  </a:innerShdw>
                </a:effectLst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cxnSp>
        <p:nvCxnSpPr>
          <p:cNvPr id="3145743" name="直接连接符 6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83005" y="3875405"/>
            <a:ext cx="4392000" cy="0"/>
          </a:xfrm>
          <a:prstGeom prst="line"/>
          <a:ln w="19050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6.xml"/><Relationship Id="rId13" Type="http://schemas.openxmlformats.org/officeDocument/2006/relationships/image" Target="../media/image2.jpeg"/><Relationship Id="rId14" Type="http://schemas.openxmlformats.org/officeDocument/2006/relationships/tags" Target="../tags/tag77.xml"/><Relationship Id="rId15" Type="http://schemas.openxmlformats.org/officeDocument/2006/relationships/tags" Target="../tags/tag78.xml"/><Relationship Id="rId16" Type="http://schemas.openxmlformats.org/officeDocument/2006/relationships/tags" Target="../tags/tag79.xml"/><Relationship Id="rId17" Type="http://schemas.openxmlformats.org/officeDocument/2006/relationships/tags" Target="../tags/tag80.xml"/><Relationship Id="rId18" Type="http://schemas.openxmlformats.org/officeDocument/2006/relationships/tags" Target="../tags/tag81.xml"/><Relationship Id="rId19" Type="http://schemas.openxmlformats.org/officeDocument/2006/relationships/tags" Target="../tags/tag82.xml"/><Relationship Id="rId20" Type="http://schemas.openxmlformats.org/officeDocument/2006/relationships/tags" Target="../tags/tag83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459" r:id="rId1"/>
    <p:sldLayoutId id="2147484460" r:id="rId2"/>
    <p:sldLayoutId id="2147484461" r:id="rId3"/>
    <p:sldLayoutId id="2147484462" r:id="rId4"/>
    <p:sldLayoutId id="2147484463" r:id="rId5"/>
    <p:sldLayoutId id="2147484464" r:id="rId6"/>
    <p:sldLayoutId id="2147484465" r:id="rId7"/>
    <p:sldLayoutId id="2147484466" r:id="rId8"/>
    <p:sldLayoutId id="2147484467" r:id="rId9"/>
    <p:sldLayoutId id="2147484468" r:id="rId10"/>
    <p:sldLayoutId id="214748446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图片1_upscayl_4x_realesrgan-x4plu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-6221"/>
            <a:ext cx="12192000" cy="6858000"/>
          </a:xfrm>
          <a:prstGeom prst="rect"/>
        </p:spPr>
      </p:pic>
      <p:cxnSp>
        <p:nvCxnSpPr>
          <p:cNvPr id="3145729" name="直接连接符 8"/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4266966" y="1249129"/>
            <a:ext cx="3773638" cy="0"/>
          </a:xfrm>
          <a:prstGeom prst="line"/>
          <a:ln>
            <a:gradFill flip="none" rotWithShape="1">
              <a:gsLst>
                <a:gs pos="917">
                  <a:srgbClr val="FFFFFF">
                    <a:alpha val="0"/>
                  </a:srgbClr>
                </a:gs>
                <a:gs pos="50000">
                  <a:srgbClr val="EB99FF">
                    <a:lumMod val="5000"/>
                    <a:lumOff val="9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4" name="日期占位符 10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97C79FE-DCC0-4620-A566-16CA7A0CE41F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15A922F-1294-4387-9CB3-FCC8465D972A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8"/>
            </p:custDataLst>
          </p:nvPr>
        </p:nvSpPr>
        <p:spPr>
          <a:xfrm>
            <a:off x="608399" y="1400961"/>
            <a:ext cx="10969199" cy="477600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2pPr algn="l" eaLnBrk="1" fontAlgn="auto" hangingPunct="1" indent="-228600" latinLnBrk="0" lvl="1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2pPr>
            <a:lvl3pPr algn="l" eaLnBrk="1" fontAlgn="auto" hangingPunct="1" indent="-228600" latinLnBrk="0" lvl="2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3pPr>
            <a:lvl4pPr algn="l" eaLnBrk="1" fontAlgn="auto" hangingPunct="1" indent="-228600" latinLnBrk="0" lvl="3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4pPr>
            <a:lvl5pPr algn="l" eaLnBrk="1" fontAlgn="auto" hangingPunct="1" indent="-228600" latinLnBrk="0" lvl="4" marR="0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dirty="0" sz="1600" i="0" kern="1200" kumimoji="0" noProof="1" normalizeH="0" spc="150" err="1" strike="noStrike" u="none">
                <a:solidFill>
                  <a:schemeClr val="tx1">
                    <a:lumMod val="8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5pPr>
          </a:lstStyle>
          <a:p>
            <a: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altLang="en-US" dirty="0" lang="zh-CN">
                <a:sym typeface="+mn-ea"/>
              </a:rPr>
              <a:t>第五级</a:t>
            </a:r>
            <a:endParaRPr altLang="en-US" dirty="0" lang="zh-CN">
              <a:sym typeface="+mn-ea"/>
            </a:endParaRPr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399" y="365126"/>
            <a:ext cx="10969199" cy="884004"/>
          </a:xfrm>
          <a:prstGeom prst="rect"/>
          <a:noFill/>
        </p:spPr>
        <p:txBody>
          <a:bodyPr anchor="ctr" bIns="45720" lIns="91440" rIns="91440" rtlCol="0" tIns="45720" vert="horz" wrap="square">
            <a:normAutofit/>
          </a:bodyPr>
          <a:p>
            <a:pPr algn="ctr"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bg1"/>
          </a:solidFill>
          <a:ln>
            <a:solidFill>
              <a:srgbClr val="DCD6C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496" r:id="rId1"/>
    <p:sldLayoutId id="2147484497" r:id="rId2"/>
    <p:sldLayoutId id="2147484498" r:id="rId3"/>
    <p:sldLayoutId id="2147484499" r:id="rId4"/>
    <p:sldLayoutId id="2147484500" r:id="rId5"/>
    <p:sldLayoutId id="2147484501" r:id="rId6"/>
    <p:sldLayoutId id="2147484502" r:id="rId7"/>
    <p:sldLayoutId id="2147484503" r:id="rId8"/>
    <p:sldLayoutId id="2147484504" r:id="rId9"/>
    <p:sldLayoutId id="2147484505" r:id="rId10"/>
    <p:sldLayoutId id="2147484506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1" cap="none" dirty="0" sz="3200" i="0" kern="1200" kumimoji="0" lang="zh-CN" normalizeH="0" spc="0" strike="noStrike" u="none" smtClean="0">
          <a:solidFill>
            <a:schemeClr val="tx1"/>
          </a:solidFill>
          <a:effectLst>
            <a:innerShdw dir="16200000" dist="12700">
              <a:schemeClr val="bg1">
                <a:alpha val="70000"/>
              </a:schemeClr>
            </a:innerShdw>
          </a:effectLst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dirty="0" sz="1800" i="0" kern="1200" kumimoji="0" lang="zh-CN" noProof="1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MiSans" panose="00000500000000000000" charset="-122"/>
          <a:sym typeface="+mn-ea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 smtClean="0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Tx/>
        <a:buSzTx/>
        <a:buFont typeface="Arial" panose="02080604020202020204" pitchFamily="34" charset="0"/>
        <a:buChar char="•"/>
        <a:tabLst>
          <a:tab algn="l" pos="1609725"/>
        </a:tabLst>
        <a:defRPr altLang="en-US" baseline="0" b="0" cap="none" dirty="0" sz="1600" i="0" kern="1200" kumimoji="0" lang="zh-CN" noProof="1" normalizeH="0" spc="150" strike="noStrike" u="none">
          <a:solidFill>
            <a:schemeClr val="tx1">
              <a:lumMod val="85000"/>
            </a:schemeClr>
          </a:solidFill>
          <a:latin typeface="+mn-ea"/>
          <a:ea typeface="+mn-ea"/>
          <a:cs typeface="MiSans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tags" Target="../tags/tag94.xml"/><Relationship Id="rId8" Type="http://schemas.openxmlformats.org/officeDocument/2006/relationships/tags" Target="../tags/tag95.xml"/><Relationship Id="rId9" Type="http://schemas.openxmlformats.org/officeDocument/2006/relationships/tags" Target="../tags/tag96.xml"/><Relationship Id="rId10" Type="http://schemas.openxmlformats.org/officeDocument/2006/relationships/tags" Target="../tags/tag97.xml"/><Relationship Id="rId11" Type="http://schemas.openxmlformats.org/officeDocument/2006/relationships/tags" Target="../tags/tag98.xml"/><Relationship Id="rId12" Type="http://schemas.openxmlformats.org/officeDocument/2006/relationships/tags" Target="../tags/tag99.xml"/><Relationship Id="rId13" Type="http://schemas.openxmlformats.org/officeDocument/2006/relationships/tags" Target="../tags/tag100.xml"/><Relationship Id="rId14" Type="http://schemas.openxmlformats.org/officeDocument/2006/relationships/tags" Target="../tags/tag101.xml"/><Relationship Id="rId15" Type="http://schemas.openxmlformats.org/officeDocument/2006/relationships/tags" Target="../tags/tag102.xml"/><Relationship Id="rId16" Type="http://schemas.openxmlformats.org/officeDocument/2006/relationships/tags" Target="../tags/tag103.xml"/><Relationship Id="rId17" Type="http://schemas.openxmlformats.org/officeDocument/2006/relationships/tags" Target="../tags/tag104.xml"/><Relationship Id="rId18" Type="http://schemas.openxmlformats.org/officeDocument/2006/relationships/tags" Target="../tags/tag105.xml"/><Relationship Id="rId19" Type="http://schemas.openxmlformats.org/officeDocument/2006/relationships/tags" Target="../tags/tag106.xml"/><Relationship Id="rId20" Type="http://schemas.openxmlformats.org/officeDocument/2006/relationships/tags" Target="../tags/tag107.xml"/><Relationship Id="rId21" Type="http://schemas.openxmlformats.org/officeDocument/2006/relationships/slideLayout" Target="../slideLayouts/slideLayout14.xml"/><Relationship Id="rId2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tags" Target="../tags/tag11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tags" Target="../tags/tag123.xml"/><Relationship Id="rId11" Type="http://schemas.openxmlformats.org/officeDocument/2006/relationships/tags" Target="../tags/tag124.xml"/><Relationship Id="rId12" Type="http://schemas.openxmlformats.org/officeDocument/2006/relationships/tags" Target="../tags/tag125.xml"/><Relationship Id="rId13" Type="http://schemas.openxmlformats.org/officeDocument/2006/relationships/tags" Target="../tags/tag126.xml"/><Relationship Id="rId14" Type="http://schemas.openxmlformats.org/officeDocument/2006/relationships/tags" Target="../tags/tag127.xml"/><Relationship Id="rId15" Type="http://schemas.openxmlformats.org/officeDocument/2006/relationships/tags" Target="../tags/tag128.xml"/><Relationship Id="rId16" Type="http://schemas.openxmlformats.org/officeDocument/2006/relationships/tags" Target="../tags/tag129.xml"/><Relationship Id="rId17" Type="http://schemas.openxmlformats.org/officeDocument/2006/relationships/tags" Target="../tags/tag130.xml"/><Relationship Id="rId18" Type="http://schemas.openxmlformats.org/officeDocument/2006/relationships/tags" Target="../tags/tag131.xml"/><Relationship Id="rId19" Type="http://schemas.openxmlformats.org/officeDocument/2006/relationships/tags" Target="../tags/tag132.xml"/><Relationship Id="rId20" Type="http://schemas.openxmlformats.org/officeDocument/2006/relationships/tags" Target="../tags/tag133.xml"/><Relationship Id="rId2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tags" Target="../tags/tag166.xml"/><Relationship Id="rId7" Type="http://schemas.openxmlformats.org/officeDocument/2006/relationships/tags" Target="../tags/tag167.xml"/><Relationship Id="rId8" Type="http://schemas.openxmlformats.org/officeDocument/2006/relationships/tags" Target="../tags/tag168.xml"/><Relationship Id="rId9" Type="http://schemas.openxmlformats.org/officeDocument/2006/relationships/tags" Target="../tags/tag169.xml"/><Relationship Id="rId10" Type="http://schemas.openxmlformats.org/officeDocument/2006/relationships/tags" Target="../tags/tag170.xml"/><Relationship Id="rId11" Type="http://schemas.openxmlformats.org/officeDocument/2006/relationships/tags" Target="../tags/tag171.xml"/><Relationship Id="rId12" Type="http://schemas.openxmlformats.org/officeDocument/2006/relationships/tags" Target="../tags/tag172.xml"/><Relationship Id="rId13" Type="http://schemas.openxmlformats.org/officeDocument/2006/relationships/tags" Target="../tags/tag173.xml"/><Relationship Id="rId14" Type="http://schemas.openxmlformats.org/officeDocument/2006/relationships/tags" Target="../tags/tag174.xml"/><Relationship Id="rId15" Type="http://schemas.openxmlformats.org/officeDocument/2006/relationships/tags" Target="../tags/tag175.xml"/><Relationship Id="rId16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6.xml"/><Relationship Id="rId2" Type="http://schemas.openxmlformats.org/officeDocument/2006/relationships/tags" Target="../tags/tag177.xml"/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tags" Target="../tags/tag181.xml"/><Relationship Id="rId7" Type="http://schemas.openxmlformats.org/officeDocument/2006/relationships/tags" Target="../tags/tag182.xml"/><Relationship Id="rId8" Type="http://schemas.openxmlformats.org/officeDocument/2006/relationships/tags" Target="../tags/tag183.xml"/><Relationship Id="rId9" Type="http://schemas.openxmlformats.org/officeDocument/2006/relationships/tags" Target="../tags/tag184.xml"/><Relationship Id="rId10" Type="http://schemas.openxmlformats.org/officeDocument/2006/relationships/tags" Target="../tags/tag185.xml"/><Relationship Id="rId11" Type="http://schemas.openxmlformats.org/officeDocument/2006/relationships/tags" Target="../tags/tag186.xml"/><Relationship Id="rId12" Type="http://schemas.openxmlformats.org/officeDocument/2006/relationships/tags" Target="../tags/tag187.xml"/><Relationship Id="rId13" Type="http://schemas.openxmlformats.org/officeDocument/2006/relationships/tags" Target="../tags/tag188.xml"/><Relationship Id="rId14" Type="http://schemas.openxmlformats.org/officeDocument/2006/relationships/tags" Target="../tags/tag189.xml"/><Relationship Id="rId15" Type="http://schemas.openxmlformats.org/officeDocument/2006/relationships/tags" Target="../tags/tag190.xml"/><Relationship Id="rId16" Type="http://schemas.openxmlformats.org/officeDocument/2006/relationships/tags" Target="../tags/tag191.xml"/><Relationship Id="rId17" Type="http://schemas.openxmlformats.org/officeDocument/2006/relationships/tags" Target="../tags/tag192.xml"/><Relationship Id="rId18" Type="http://schemas.openxmlformats.org/officeDocument/2006/relationships/tags" Target="../tags/tag193.xml"/><Relationship Id="rId19" Type="http://schemas.openxmlformats.org/officeDocument/2006/relationships/tags" Target="../tags/tag194.xml"/><Relationship Id="rId20" Type="http://schemas.openxmlformats.org/officeDocument/2006/relationships/tags" Target="../tags/tag195.xml"/><Relationship Id="rId21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6.xml"/><Relationship Id="rId2" Type="http://schemas.openxmlformats.org/officeDocument/2006/relationships/tags" Target="../tags/tag197.xml"/><Relationship Id="rId3" Type="http://schemas.openxmlformats.org/officeDocument/2006/relationships/tags" Target="../tags/tag198.xml"/><Relationship Id="rId4" Type="http://schemas.openxmlformats.org/officeDocument/2006/relationships/tags" Target="../tags/tag199.xml"/><Relationship Id="rId5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0.xml"/><Relationship Id="rId2" Type="http://schemas.openxmlformats.org/officeDocument/2006/relationships/tags" Target="../tags/tag201.xml"/><Relationship Id="rId3" Type="http://schemas.openxmlformats.org/officeDocument/2006/relationships/tags" Target="../tags/tag20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7.xml"/><Relationship Id="rId2" Type="http://schemas.openxmlformats.org/officeDocument/2006/relationships/tags" Target="../tags/tag228.xml"/><Relationship Id="rId3" Type="http://schemas.openxmlformats.org/officeDocument/2006/relationships/tags" Target="../tags/tag229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tags" Target="../tags/tag234.xml"/><Relationship Id="rId6" Type="http://schemas.openxmlformats.org/officeDocument/2006/relationships/tags" Target="../tags/tag235.xml"/><Relationship Id="rId7" Type="http://schemas.openxmlformats.org/officeDocument/2006/relationships/tags" Target="../tags/tag236.xml"/><Relationship Id="rId8" Type="http://schemas.openxmlformats.org/officeDocument/2006/relationships/tags" Target="../tags/tag237.xml"/><Relationship Id="rId9" Type="http://schemas.openxmlformats.org/officeDocument/2006/relationships/tags" Target="../tags/tag238.xml"/><Relationship Id="rId10" Type="http://schemas.openxmlformats.org/officeDocument/2006/relationships/tags" Target="../tags/tag239.xml"/><Relationship Id="rId11" Type="http://schemas.openxmlformats.org/officeDocument/2006/relationships/tags" Target="../tags/tag240.xml"/><Relationship Id="rId12" Type="http://schemas.openxmlformats.org/officeDocument/2006/relationships/tags" Target="../tags/tag241.xml"/><Relationship Id="rId13" Type="http://schemas.openxmlformats.org/officeDocument/2006/relationships/tags" Target="../tags/tag242.xml"/><Relationship Id="rId14" Type="http://schemas.openxmlformats.org/officeDocument/2006/relationships/tags" Target="../tags/tag243.xml"/><Relationship Id="rId15" Type="http://schemas.openxmlformats.org/officeDocument/2006/relationships/tags" Target="../tags/tag244.xml"/><Relationship Id="rId16" Type="http://schemas.openxmlformats.org/officeDocument/2006/relationships/tags" Target="../tags/tag245.xml"/><Relationship Id="rId17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7.xml"/><Relationship Id="rId2" Type="http://schemas.openxmlformats.org/officeDocument/2006/relationships/tags" Target="../tags/tag298.xml"/><Relationship Id="rId3" Type="http://schemas.openxmlformats.org/officeDocument/2006/relationships/tags" Target="../tags/tag299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3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>
          <a:xfrm>
            <a:off x="1163955" y="2496185"/>
            <a:ext cx="7683500" cy="1132205"/>
          </a:xfrm>
        </p:spPr>
        <p:txBody>
          <a:bodyPr>
            <a:normAutofit fontScale="90000"/>
          </a:bodyPr>
          <a:p>
            <a:r>
              <a:rPr altLang="en-US" dirty="0" lang="zh-CN"/>
              <a:t>电视购物行业工作总结与展望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>
          <a:xfrm>
            <a:off x="1163955" y="1983740"/>
            <a:ext cx="7683500" cy="512445"/>
          </a:xfrm>
        </p:spPr>
        <p:txBody>
          <a:bodyPr>
            <a:normAutofit fontScale="92857" lnSpcReduction="20000"/>
          </a:bodyPr>
          <a:p>
            <a:r>
              <a:rPr altLang="en-US" lang="zh-CN"/>
              <a:t>添加文档副标题</a:t>
            </a:r>
            <a:endParaRPr altLang="en-US" lang="zh-CN"/>
          </a:p>
        </p:txBody>
      </p:sp>
      <p:sp>
        <p:nvSpPr>
          <p:cNvPr id="1048652" name="文本占位符 5"/>
          <p:cNvSpPr>
            <a:spLocks noGrp="1"/>
          </p:cNvSpPr>
          <p:nvPr>
            <p:ph type="body" idx="2"/>
            <p:custDataLst>
              <p:tags r:id="rId3"/>
            </p:custDataLst>
          </p:nvPr>
        </p:nvSpPr>
        <p:spPr>
          <a:xfrm>
            <a:off x="1163955" y="4164965"/>
            <a:ext cx="768350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>
          <a:xfrm>
            <a:off x="689610" y="4238625"/>
            <a:ext cx="4030345" cy="878840"/>
          </a:xfrm>
        </p:spPr>
        <p:txBody>
          <a:bodyPr>
            <a:normAutofit fontScale="88636" lnSpcReduction="20000"/>
          </a:bodyPr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794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>
          <a:xfrm>
            <a:off x="681355" y="5132705"/>
            <a:ext cx="4038600" cy="878840"/>
          </a:xfrm>
        </p:spPr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cxnSp>
        <p:nvCxnSpPr>
          <p:cNvPr id="3145747" name="直接连接符 36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739691" y="1844664"/>
            <a:ext cx="549021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37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3462902" y="2562731"/>
            <a:ext cx="535368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3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264218" y="3259843"/>
            <a:ext cx="504761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6" name="序号"/>
          <p:cNvSpPr txBox="1"/>
          <p:nvPr>
            <p:custDataLst>
              <p:tags r:id="rId6"/>
            </p:custDataLst>
          </p:nvPr>
        </p:nvSpPr>
        <p:spPr>
          <a:xfrm>
            <a:off x="3294380" y="123825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01.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798" name="标题"/>
          <p:cNvSpPr txBox="1"/>
          <p:nvPr>
            <p:custDataLst>
              <p:tags r:id="rId7"/>
            </p:custDataLst>
          </p:nvPr>
        </p:nvSpPr>
        <p:spPr>
          <a:xfrm>
            <a:off x="4018280" y="1265555"/>
            <a:ext cx="715073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单击此处添加文本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0" name="序号"/>
          <p:cNvSpPr txBox="1"/>
          <p:nvPr>
            <p:custDataLst>
              <p:tags r:id="rId8"/>
            </p:custDataLst>
          </p:nvPr>
        </p:nvSpPr>
        <p:spPr>
          <a:xfrm>
            <a:off x="3785870" y="196088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02.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2" name="标题"/>
          <p:cNvSpPr txBox="1"/>
          <p:nvPr>
            <p:custDataLst>
              <p:tags r:id="rId9"/>
            </p:custDataLst>
          </p:nvPr>
        </p:nvSpPr>
        <p:spPr>
          <a:xfrm>
            <a:off x="4591050" y="1988185"/>
            <a:ext cx="657860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电视购物行业概述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04" name="序号"/>
          <p:cNvSpPr txBox="1"/>
          <p:nvPr>
            <p:custDataLst>
              <p:tags r:id="rId10"/>
            </p:custDataLst>
          </p:nvPr>
        </p:nvSpPr>
        <p:spPr>
          <a:xfrm>
            <a:off x="4368165" y="263969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03.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06" name="标题"/>
          <p:cNvSpPr txBox="1"/>
          <p:nvPr>
            <p:custDataLst>
              <p:tags r:id="rId11"/>
            </p:custDataLst>
          </p:nvPr>
        </p:nvSpPr>
        <p:spPr>
          <a:xfrm>
            <a:off x="5163185" y="2672080"/>
            <a:ext cx="600583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电视购物行业工作总结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cxnSp>
        <p:nvCxnSpPr>
          <p:cNvPr id="3145753" name="直接连接符 9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432601" y="4007474"/>
            <a:ext cx="5481320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1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55812" y="4725541"/>
            <a:ext cx="5337175" cy="0"/>
          </a:xfrm>
          <a:prstGeom prst="line"/>
          <a:ln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08" name="序号"/>
          <p:cNvSpPr txBox="1"/>
          <p:nvPr>
            <p:custDataLst>
              <p:tags r:id="rId14"/>
            </p:custDataLst>
          </p:nvPr>
        </p:nvSpPr>
        <p:spPr>
          <a:xfrm>
            <a:off x="4942840" y="336550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04.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0" name="标题"/>
          <p:cNvSpPr txBox="1"/>
          <p:nvPr>
            <p:custDataLst>
              <p:tags r:id="rId15"/>
            </p:custDataLst>
          </p:nvPr>
        </p:nvSpPr>
        <p:spPr>
          <a:xfrm>
            <a:off x="5666740" y="3392805"/>
            <a:ext cx="5502910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电视购物行业发展趋势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2" name="序号"/>
          <p:cNvSpPr txBox="1"/>
          <p:nvPr>
            <p:custDataLst>
              <p:tags r:id="rId16"/>
            </p:custDataLst>
          </p:nvPr>
        </p:nvSpPr>
        <p:spPr>
          <a:xfrm>
            <a:off x="5478780" y="4123690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05.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4" name="标题"/>
          <p:cNvSpPr txBox="1"/>
          <p:nvPr>
            <p:custDataLst>
              <p:tags r:id="rId17"/>
            </p:custDataLst>
          </p:nvPr>
        </p:nvSpPr>
        <p:spPr>
          <a:xfrm>
            <a:off x="6283960" y="4150995"/>
            <a:ext cx="488632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电视购物行业未来展望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16" name="序号"/>
          <p:cNvSpPr txBox="1"/>
          <p:nvPr>
            <p:custDataLst>
              <p:tags r:id="rId18"/>
            </p:custDataLst>
          </p:nvPr>
        </p:nvSpPr>
        <p:spPr>
          <a:xfrm>
            <a:off x="6061075" y="4802505"/>
            <a:ext cx="625475" cy="481965"/>
          </a:xfrm>
          <a:prstGeom prst="rect"/>
          <a:noFill/>
        </p:spPr>
        <p:txBody>
          <a:bodyPr anchor="b" anchorCtr="0" bIns="0" lIns="0" rIns="0" rtlCol="0" tIns="0" wrap="square">
            <a:normAutofit fontScale="78571" lnSpcReduction="20000"/>
          </a:bodyPr>
          <a:p>
            <a:pPr algn="l">
              <a:lnSpc>
                <a:spcPct val="130000"/>
              </a:lnSpc>
              <a:buClrTx/>
              <a:buSzTx/>
              <a:buFontTx/>
            </a:pPr>
            <a:r>
              <a:rPr altLang="zh-CN" dirty="0" sz="2800" lang="en-US">
                <a:ln>
                  <a:solidFill>
                    <a:schemeClr val="accent1"/>
                  </a:solidFill>
                </a:ln>
                <a:noFill/>
                <a:latin typeface="MiSans Heavy" panose="00000A00000000000000" charset="-122"/>
                <a:cs typeface="MiSans" panose="00000500000000000000" charset="-122"/>
              </a:rPr>
              <a:t>06.</a:t>
            </a:r>
            <a:endParaRPr altLang="zh-CN" dirty="0" sz="2800" lang="en-US">
              <a:ln>
                <a:solidFill>
                  <a:schemeClr val="accent1"/>
                </a:solidFill>
              </a:ln>
              <a:noFill/>
              <a:latin typeface="MiSans Heavy" panose="00000A00000000000000" charset="-122"/>
              <a:cs typeface="MiSans" panose="00000500000000000000" charset="-122"/>
            </a:endParaRPr>
          </a:p>
        </p:txBody>
      </p:sp>
      <p:sp>
        <p:nvSpPr>
          <p:cNvPr id="1048818" name="标题"/>
          <p:cNvSpPr txBox="1"/>
          <p:nvPr>
            <p:custDataLst>
              <p:tags r:id="rId19"/>
            </p:custDataLst>
          </p:nvPr>
        </p:nvSpPr>
        <p:spPr>
          <a:xfrm>
            <a:off x="6856095" y="4834890"/>
            <a:ext cx="4313555" cy="439420"/>
          </a:xfrm>
          <a:prstGeom prst="rect"/>
          <a:noFill/>
        </p:spPr>
        <p:txBody>
          <a:bodyPr anchor="b" anchorCtr="0" bIns="0" lIns="0" rIns="0" rtlCol="0" tIns="0" wrap="square">
            <a:normAutofit fontScale="95833" lnSpcReduction="10000"/>
          </a:bodyPr>
          <a:p>
            <a:r>
              <a:rPr altLang="en-US" dirty="0" sz="2400" lang="zh-CN">
                <a:effectLst/>
                <a:latin typeface="+mj-ea"/>
                <a:ea typeface="+mj-ea"/>
                <a:cs typeface="MiSans" panose="00000500000000000000" charset="-122"/>
              </a:rPr>
              <a:t>结论与建议</a:t>
            </a:r>
            <a:endParaRPr altLang="en-US" dirty="0" sz="2400" lang="zh-CN">
              <a:effectLst/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添加章节标题</a:t>
            </a:r>
            <a:endParaRPr altLang="en-US" lang="zh-CN"/>
          </a:p>
        </p:txBody>
      </p:sp>
      <p:sp>
        <p:nvSpPr>
          <p:cNvPr id="104885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01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电视购物行业概述</a:t>
            </a:r>
            <a:endParaRPr altLang="en-US" lang="zh-CN"/>
          </a:p>
        </p:txBody>
      </p:sp>
      <p:sp>
        <p:nvSpPr>
          <p:cNvPr id="1048894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02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定义与发展历程</a:t>
            </a:r>
            <a:endParaRPr altLang="en-US" lang="zh-CN"/>
          </a:p>
        </p:txBody>
      </p:sp>
      <p:sp>
        <p:nvSpPr>
          <p:cNvPr id="10489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2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4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0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电视购物行业的定义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电视购物行业的市场规模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2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4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0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2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89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电视购物行业的未来发展趋势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89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电视购物行业的发展历程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主要参与者与市场格局</a:t>
            </a:r>
            <a:endParaRPr altLang="en-US" lang="zh-CN"/>
          </a:p>
        </p:txBody>
      </p:sp>
      <p:sp>
        <p:nvSpPr>
          <p:cNvPr id="1049032" name="对角圆角矩形 52"/>
          <p:cNvSpPr/>
          <p:nvPr>
            <p:custDataLst>
              <p:tags r:id="rId1"/>
            </p:custDataLst>
          </p:nvPr>
        </p:nvSpPr>
        <p:spPr>
          <a:xfrm>
            <a:off x="608330" y="2656970"/>
            <a:ext cx="10968989" cy="92346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53"/>
          <p:cNvSpPr/>
          <p:nvPr>
            <p:custDataLst>
              <p:tags r:id="rId2"/>
            </p:custDataLst>
          </p:nvPr>
        </p:nvSpPr>
        <p:spPr>
          <a:xfrm>
            <a:off x="608330" y="2488578"/>
            <a:ext cx="679386" cy="63629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54"/>
          <p:cNvSpPr/>
          <p:nvPr>
            <p:custDataLst>
              <p:tags r:id="rId3"/>
            </p:custDataLst>
          </p:nvPr>
        </p:nvSpPr>
        <p:spPr>
          <a:xfrm>
            <a:off x="1287617" y="2489213"/>
            <a:ext cx="100468" cy="167446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56"/>
          <p:cNvSpPr txBox="1"/>
          <p:nvPr>
            <p:custDataLst>
              <p:tags r:id="rId4"/>
            </p:custDataLst>
          </p:nvPr>
        </p:nvSpPr>
        <p:spPr>
          <a:xfrm>
            <a:off x="1331462" y="2702086"/>
            <a:ext cx="9899452" cy="825056"/>
          </a:xfrm>
          <a:prstGeom prst="rect"/>
          <a:noFill/>
        </p:spPr>
        <p:txBody>
          <a:bodyPr anchor="ctr" anchorCtr="0" bIns="107950" rtlCol="0" tIns="0" wrap="square">
            <a:normAutofit fontScale="958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主要参与者：电视台、广告公司、供应商、消费者等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5"/>
          <p:cNvSpPr/>
          <p:nvPr>
            <p:custDataLst>
              <p:tags r:id="rId5"/>
            </p:custDataLst>
          </p:nvPr>
        </p:nvSpPr>
        <p:spPr>
          <a:xfrm>
            <a:off x="608330" y="4270991"/>
            <a:ext cx="10968989" cy="923469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对角圆角矩形 6"/>
          <p:cNvSpPr/>
          <p:nvPr>
            <p:custDataLst>
              <p:tags r:id="rId6"/>
            </p:custDataLst>
          </p:nvPr>
        </p:nvSpPr>
        <p:spPr>
          <a:xfrm>
            <a:off x="608330" y="4102599"/>
            <a:ext cx="679386" cy="63629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直角三角形 7"/>
          <p:cNvSpPr/>
          <p:nvPr>
            <p:custDataLst>
              <p:tags r:id="rId7"/>
            </p:custDataLst>
          </p:nvPr>
        </p:nvSpPr>
        <p:spPr>
          <a:xfrm>
            <a:off x="1287617" y="4103870"/>
            <a:ext cx="100468" cy="167446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文本框 8"/>
          <p:cNvSpPr txBox="1"/>
          <p:nvPr>
            <p:custDataLst>
              <p:tags r:id="rId8"/>
            </p:custDataLst>
          </p:nvPr>
        </p:nvSpPr>
        <p:spPr>
          <a:xfrm>
            <a:off x="1331462" y="4325004"/>
            <a:ext cx="9899452" cy="825056"/>
          </a:xfrm>
          <a:prstGeom prst="rect"/>
          <a:noFill/>
        </p:spPr>
        <p:txBody>
          <a:bodyPr anchor="ctr" anchorCtr="0" bIns="107950" rtlCol="0" tIns="0" wrap="square">
            <a:normAutofit fontScale="95833"/>
          </a:bodyPr>
          <a:p>
            <a:pPr>
              <a:lnSpc>
                <a:spcPct val="150000"/>
              </a:lnSpc>
            </a:pPr>
            <a:r>
              <a:rPr altLang="en-US" dirty="0" sz="24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市场格局：全国性、地方性、专业性电视购物频道等</a:t>
            </a:r>
            <a:endParaRPr altLang="en-US" dirty="0" sz="24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082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6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8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电视购物行业在各地区的分布情况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0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2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4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96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电视购物行业的规模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8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0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2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4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电视购物行业的增长趋势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08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0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12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电视购物行业与其他行业的比较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电视购物行业工作总结</a:t>
            </a:r>
            <a:endParaRPr altLang="en-US" lang="zh-CN"/>
          </a:p>
        </p:txBody>
      </p:sp>
      <p:sp>
        <p:nvSpPr>
          <p:cNvPr id="1049148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03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工作内容与成果</a:t>
            </a:r>
            <a:endParaRPr altLang="en-US" lang="zh-CN"/>
          </a:p>
        </p:txBody>
      </p:sp>
      <p:sp>
        <p:nvSpPr>
          <p:cNvPr id="1049212" name="任意多边形: 形状 2"/>
          <p:cNvSpPr/>
          <p:nvPr>
            <p:custDataLst>
              <p:tags r:id="rId1"/>
            </p:custDataLst>
          </p:nvPr>
        </p:nvSpPr>
        <p:spPr>
          <a:xfrm rot="10800000">
            <a:off x="255270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14" name="矩形 4"/>
          <p:cNvSpPr/>
          <p:nvPr>
            <p:custDataLst>
              <p:tags r:id="rId2"/>
            </p:custDataLst>
          </p:nvPr>
        </p:nvSpPr>
        <p:spPr>
          <a:xfrm>
            <a:off x="2463165" y="4337050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6" name="文本框 5"/>
          <p:cNvSpPr txBox="1"/>
          <p:nvPr>
            <p:custDataLst>
              <p:tags r:id="rId3"/>
            </p:custDataLst>
          </p:nvPr>
        </p:nvSpPr>
        <p:spPr>
          <a:xfrm>
            <a:off x="276161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销售数据分析与优化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18" name="任意多边形: 形状 56"/>
          <p:cNvSpPr/>
          <p:nvPr>
            <p:custDataLst>
              <p:tags r:id="rId4"/>
            </p:custDataLst>
          </p:nvPr>
        </p:nvSpPr>
        <p:spPr>
          <a:xfrm rot="10800000">
            <a:off x="6263640" y="397700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0" name="矩形 57"/>
          <p:cNvSpPr/>
          <p:nvPr>
            <p:custDataLst>
              <p:tags r:id="rId5"/>
            </p:custDataLst>
          </p:nvPr>
        </p:nvSpPr>
        <p:spPr>
          <a:xfrm>
            <a:off x="6174105" y="4337050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2" name="文本框 58"/>
          <p:cNvSpPr txBox="1"/>
          <p:nvPr>
            <p:custDataLst>
              <p:tags r:id="rId6"/>
            </p:custDataLst>
          </p:nvPr>
        </p:nvSpPr>
        <p:spPr>
          <a:xfrm>
            <a:off x="6472555" y="4293235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客户服务与售后支持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24" name="任意多边形: 形状 64"/>
          <p:cNvSpPr/>
          <p:nvPr>
            <p:custDataLst>
              <p:tags r:id="rId7"/>
            </p:custDataLst>
          </p:nvPr>
        </p:nvSpPr>
        <p:spPr>
          <a:xfrm rot="10800000">
            <a:off x="69723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26" name="矩形 65"/>
          <p:cNvSpPr/>
          <p:nvPr>
            <p:custDataLst>
              <p:tags r:id="rId8"/>
            </p:custDataLst>
          </p:nvPr>
        </p:nvSpPr>
        <p:spPr>
          <a:xfrm>
            <a:off x="608330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28" name="文本框 66"/>
          <p:cNvSpPr txBox="1"/>
          <p:nvPr>
            <p:custDataLst>
              <p:tags r:id="rId9"/>
            </p:custDataLst>
          </p:nvPr>
        </p:nvSpPr>
        <p:spPr>
          <a:xfrm>
            <a:off x="906780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电视购物节目的策划与制作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0" name="任意多边形: 形状 68"/>
          <p:cNvSpPr/>
          <p:nvPr>
            <p:custDataLst>
              <p:tags r:id="rId10"/>
            </p:custDataLst>
          </p:nvPr>
        </p:nvSpPr>
        <p:spPr>
          <a:xfrm rot="10800000">
            <a:off x="440817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232" name="矩形 69"/>
          <p:cNvSpPr/>
          <p:nvPr>
            <p:custDataLst>
              <p:tags r:id="rId11"/>
            </p:custDataLst>
          </p:nvPr>
        </p:nvSpPr>
        <p:spPr>
          <a:xfrm>
            <a:off x="4318635" y="1833245"/>
            <a:ext cx="178862" cy="18023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34" name="文本框 70"/>
          <p:cNvSpPr txBox="1"/>
          <p:nvPr>
            <p:custDataLst>
              <p:tags r:id="rId12"/>
            </p:custDataLst>
          </p:nvPr>
        </p:nvSpPr>
        <p:spPr>
          <a:xfrm>
            <a:off x="461708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商品选择与采购</a:t>
            </a:r>
            <a:endParaRPr altLang="en-US" dirty="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36" name="任意多边形: 形状 72"/>
          <p:cNvSpPr/>
          <p:nvPr>
            <p:custDataLst>
              <p:tags r:id="rId13"/>
            </p:custDataLst>
          </p:nvPr>
        </p:nvSpPr>
        <p:spPr>
          <a:xfrm rot="10800000">
            <a:off x="8119110" y="1473835"/>
            <a:ext cx="3458273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238" name="文本框 74"/>
          <p:cNvSpPr txBox="1"/>
          <p:nvPr>
            <p:custDataLst>
              <p:tags r:id="rId14"/>
            </p:custDataLst>
          </p:nvPr>
        </p:nvSpPr>
        <p:spPr>
          <a:xfrm>
            <a:off x="8328025" y="1789430"/>
            <a:ext cx="3040084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节目播出与推广</a:t>
            </a:r>
            <a:endParaRPr altLang="en-US" dirty="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240" name="矩形 73"/>
          <p:cNvSpPr/>
          <p:nvPr>
            <p:custDataLst>
              <p:tags r:id="rId15"/>
            </p:custDataLst>
          </p:nvPr>
        </p:nvSpPr>
        <p:spPr>
          <a:xfrm>
            <a:off x="8029575" y="1833245"/>
            <a:ext cx="178862" cy="18023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成功案例与经验教训</a:t>
            </a:r>
            <a:endParaRPr altLang="en-US" lang="zh-CN"/>
          </a:p>
        </p:txBody>
      </p:sp>
      <p:sp>
        <p:nvSpPr>
          <p:cNvPr id="104927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718" y="1587015"/>
            <a:ext cx="855601" cy="2489617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49865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18"/>
          <p:cNvSpPr/>
          <p:nvPr>
            <p:custDataLst>
              <p:tags r:id="rId3"/>
            </p:custDataLst>
          </p:nvPr>
        </p:nvSpPr>
        <p:spPr>
          <a:xfrm>
            <a:off x="6439191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任意多边形 19"/>
          <p:cNvSpPr/>
          <p:nvPr>
            <p:custDataLst>
              <p:tags r:id="rId4"/>
            </p:custDataLst>
          </p:nvPr>
        </p:nvSpPr>
        <p:spPr>
          <a:xfrm flipV="1">
            <a:off x="6311667" y="1761320"/>
            <a:ext cx="2489617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40" y="1587656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169" y="4360503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任意多边形 4"/>
          <p:cNvSpPr/>
          <p:nvPr>
            <p:custDataLst>
              <p:tags r:id="rId7"/>
            </p:custDataLst>
          </p:nvPr>
        </p:nvSpPr>
        <p:spPr>
          <a:xfrm>
            <a:off x="736495" y="2400862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61320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495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成功案例：介绍电视购物行业的成功案例，如销售额、用户增长等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191" y="3110255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未来展望：基于成功案例和经验教训，对电视购物行业的未来发展进行展望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9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103" y="1600473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1891" y="4373320"/>
            <a:ext cx="813368" cy="2234029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11"/>
          <p:cNvSpPr/>
          <p:nvPr>
            <p:custDataLst>
              <p:tags r:id="rId13"/>
            </p:custDataLst>
          </p:nvPr>
        </p:nvSpPr>
        <p:spPr>
          <a:xfrm>
            <a:off x="3661217" y="2413038"/>
            <a:ext cx="2234029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任意多边形 12"/>
          <p:cNvSpPr/>
          <p:nvPr>
            <p:custDataLst>
              <p:tags r:id="rId14"/>
            </p:custDataLst>
          </p:nvPr>
        </p:nvSpPr>
        <p:spPr>
          <a:xfrm flipV="1">
            <a:off x="3533693" y="1774777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050" y="1625465"/>
            <a:ext cx="855601" cy="2488160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7838" y="4397030"/>
            <a:ext cx="813368" cy="2235485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8" name="任意多边形 25"/>
          <p:cNvSpPr/>
          <p:nvPr>
            <p:custDataLst>
              <p:tags r:id="rId17"/>
            </p:custDataLst>
          </p:nvPr>
        </p:nvSpPr>
        <p:spPr>
          <a:xfrm>
            <a:off x="9216523" y="2438030"/>
            <a:ext cx="2235485" cy="3371432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0" name="任意多边形 26"/>
          <p:cNvSpPr/>
          <p:nvPr>
            <p:custDataLst>
              <p:tags r:id="rId18"/>
            </p:custDataLst>
          </p:nvPr>
        </p:nvSpPr>
        <p:spPr>
          <a:xfrm flipV="1">
            <a:off x="9089640" y="1799769"/>
            <a:ext cx="2488160" cy="1196385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164" y="3147423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行业趋势：分析当前电视购物行业的趋势，如智能化、社交化等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217" y="3122431"/>
            <a:ext cx="2234029" cy="2012826"/>
          </a:xfrm>
          <a:prstGeom prst="rect"/>
          <a:noFill/>
          <a:ln>
            <a:noFill/>
          </a:ln>
        </p:spPr>
        <p:txBody>
          <a:bodyPr wrap="square">
            <a:normAutofit fontScale="80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经验教训：总结电视购物行业在发展过程中遇到的问题和教训，如产品质量、售后服务等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面临的挑战与解决方案</a:t>
            </a:r>
            <a:endParaRPr altLang="en-US" lang="zh-CN"/>
          </a:p>
        </p:txBody>
      </p:sp>
      <p:sp>
        <p:nvSpPr>
          <p:cNvPr id="1049350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面临的挑战：市场竞争激烈、消费者信任度下降、法律法规限制等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解决方案：提高产品质量和服务水平、加强品牌营销和推广、遵守法律法规和行业规范等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4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具体措施：加强供应链管理、提高物流配送效率、优化售后服务等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6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未来展望：加强技术创新和研发、拓展新的销售渠道和模式、提高消费者满意度等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电视购物行业发展趋势</a:t>
            </a:r>
            <a:endParaRPr altLang="en-US" lang="zh-CN"/>
          </a:p>
        </p:txBody>
      </p:sp>
      <p:sp>
        <p:nvSpPr>
          <p:cNvPr id="104939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04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技术创新与应用</a:t>
            </a:r>
            <a:endParaRPr altLang="en-US" lang="zh-CN"/>
          </a:p>
        </p:txBody>
      </p:sp>
      <p:sp>
        <p:nvSpPr>
          <p:cNvPr id="1049456" name="矩形 31"/>
          <p:cNvSpPr/>
          <p:nvPr>
            <p:custDataLst>
              <p:tags r:id="rId1"/>
            </p:custDataLst>
          </p:nvPr>
        </p:nvSpPr>
        <p:spPr>
          <a:xfrm>
            <a:off x="2664804" y="1452880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虚拟现实技术：增强观众沉浸感，提升购物体验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矩形 4"/>
          <p:cNvSpPr/>
          <p:nvPr>
            <p:custDataLst>
              <p:tags r:id="rId2"/>
            </p:custDataLst>
          </p:nvPr>
        </p:nvSpPr>
        <p:spPr>
          <a:xfrm>
            <a:off x="2664804" y="2692567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人工智能技术：实现个性化推荐，提高销售转化率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0" name="矩形 5"/>
          <p:cNvSpPr/>
          <p:nvPr>
            <p:custDataLst>
              <p:tags r:id="rId3"/>
            </p:custDataLst>
          </p:nvPr>
        </p:nvSpPr>
        <p:spPr>
          <a:xfrm>
            <a:off x="2664804" y="3932254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大数据分析：精准定位消费者需求，优化产品组合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2" name="矩形 7"/>
          <p:cNvSpPr/>
          <p:nvPr>
            <p:custDataLst>
              <p:tags r:id="rId4"/>
            </p:custDataLst>
          </p:nvPr>
        </p:nvSpPr>
        <p:spPr>
          <a:xfrm>
            <a:off x="2664804" y="5171941"/>
            <a:ext cx="6857049" cy="1057410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社交媒体融合：拓展传播渠道，吸引更多潜在客户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消费者行为变化与需求趋势</a:t>
            </a:r>
            <a:endParaRPr altLang="en-US" lang="zh-CN"/>
          </a:p>
        </p:txBody>
      </p:sp>
      <p:sp>
        <p:nvSpPr>
          <p:cNvPr id="1049498" name="正文"/>
          <p:cNvSpPr txBox="1"/>
          <p:nvPr>
            <p:custDataLst>
              <p:tags r:id="rId1"/>
            </p:custDataLst>
          </p:nvPr>
        </p:nvSpPr>
        <p:spPr>
          <a:xfrm>
            <a:off x="2408334" y="1452880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消费者行为变化：从被动接受到主动选择，更加注重品质和个性化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0" name="正文"/>
          <p:cNvSpPr txBox="1"/>
          <p:nvPr>
            <p:custDataLst>
              <p:tags r:id="rId2"/>
            </p:custDataLst>
          </p:nvPr>
        </p:nvSpPr>
        <p:spPr>
          <a:xfrm>
            <a:off x="2408334" y="2720311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需求趋势：多元化、个性化、便捷化，对购物体验和服务质量要求更高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2" name="正文"/>
          <p:cNvSpPr txBox="1"/>
          <p:nvPr>
            <p:custDataLst>
              <p:tags r:id="rId3"/>
            </p:custDataLst>
          </p:nvPr>
        </p:nvSpPr>
        <p:spPr>
          <a:xfrm>
            <a:off x="2408334" y="3987743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电视购物行业发展趋势：适应消费者需求变化，加强品牌建设和服务创新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正文"/>
          <p:cNvSpPr txBox="1"/>
          <p:nvPr>
            <p:custDataLst>
              <p:tags r:id="rId4"/>
            </p:custDataLst>
          </p:nvPr>
        </p:nvSpPr>
        <p:spPr>
          <a:xfrm>
            <a:off x="2408334" y="5255174"/>
            <a:ext cx="7368981" cy="974176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未来展望：借助互联网和大数据技术，实现精准营销和个性化服务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竞争格局与市场机会</a:t>
            </a:r>
            <a:endParaRPr altLang="en-US" lang="zh-CN"/>
          </a:p>
        </p:txBody>
      </p:sp>
      <p:sp>
        <p:nvSpPr>
          <p:cNvPr id="104954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4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未来趋势：未来，电视购物行业将更加注重用户体验和产品质量，同时将不断拓展新的销售渠道和模式。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竞争格局：电视购物行业的竞争日益激烈，各大平台都在争夺市场份额。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市场机会：随着消费者对购物体验的需求不断提高，电视购物行业仍有很大的发展空间。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 fontScale="78889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挑战与机遇：虽然竞争激烈，但电视购物行业仍有很多机遇，需要不断创新和改进来适应市场需求。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电视购物行业未来展望</a:t>
            </a:r>
            <a:endParaRPr altLang="en-US" lang="zh-CN"/>
          </a:p>
        </p:txBody>
      </p:sp>
      <p:sp>
        <p:nvSpPr>
          <p:cNvPr id="1049606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05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行业发展趋势预测</a:t>
            </a:r>
            <a:endParaRPr altLang="en-US" lang="zh-CN"/>
          </a:p>
        </p:txBody>
      </p:sp>
      <p:sp>
        <p:nvSpPr>
          <p:cNvPr id="1049670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2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4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76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智能化和数字化趋势加速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78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0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2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4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市场规模持续扩大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88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0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2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消费者群体年轻化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4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6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698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00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跨界合作与创新成为新常态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未来工作重点与方向</a:t>
            </a:r>
            <a:endParaRPr altLang="en-US" lang="zh-CN"/>
          </a:p>
        </p:txBody>
      </p:sp>
      <p:sp>
        <p:nvSpPr>
          <p:cNvPr id="10497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39616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8" name="矩形 65"/>
          <p:cNvSpPr/>
          <p:nvPr>
            <p:custDataLst>
              <p:tags r:id="rId2"/>
            </p:custDataLst>
          </p:nvPr>
        </p:nvSpPr>
        <p:spPr>
          <a:xfrm>
            <a:off x="1226179" y="1814222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0" name="文本框 66"/>
          <p:cNvSpPr txBox="1"/>
          <p:nvPr>
            <p:custDataLst>
              <p:tags r:id="rId3"/>
            </p:custDataLst>
          </p:nvPr>
        </p:nvSpPr>
        <p:spPr>
          <a:xfrm>
            <a:off x="1605365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提升产品质量与用户体验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6743" y="1452880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4" name="矩形 69"/>
          <p:cNvSpPr/>
          <p:nvPr>
            <p:custDataLst>
              <p:tags r:id="rId5"/>
            </p:custDataLst>
          </p:nvPr>
        </p:nvSpPr>
        <p:spPr>
          <a:xfrm>
            <a:off x="6392669" y="1814222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6" name="文本框 70"/>
          <p:cNvSpPr txBox="1"/>
          <p:nvPr>
            <p:custDataLst>
              <p:tags r:id="rId6"/>
            </p:custDataLst>
          </p:nvPr>
        </p:nvSpPr>
        <p:spPr>
          <a:xfrm>
            <a:off x="6772492" y="1715442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加强技术创新与研发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39616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50" name="文本框 74"/>
          <p:cNvSpPr txBox="1"/>
          <p:nvPr>
            <p:custDataLst>
              <p:tags r:id="rId8"/>
            </p:custDataLst>
          </p:nvPr>
        </p:nvSpPr>
        <p:spPr>
          <a:xfrm>
            <a:off x="160536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拓展市场份额与渠道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2" name="矩形 73"/>
          <p:cNvSpPr/>
          <p:nvPr>
            <p:custDataLst>
              <p:tags r:id="rId9"/>
            </p:custDataLst>
          </p:nvPr>
        </p:nvSpPr>
        <p:spPr>
          <a:xfrm>
            <a:off x="1226179" y="4351264"/>
            <a:ext cx="216778" cy="21677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4737" y="3989922"/>
            <a:ext cx="4395209" cy="2239611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6" name="矩形 84"/>
          <p:cNvSpPr/>
          <p:nvPr>
            <p:custDataLst>
              <p:tags r:id="rId11"/>
            </p:custDataLst>
          </p:nvPr>
        </p:nvSpPr>
        <p:spPr>
          <a:xfrm>
            <a:off x="6451299" y="4351264"/>
            <a:ext cx="216778" cy="21677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8" name="文本框 85"/>
          <p:cNvSpPr txBox="1"/>
          <p:nvPr>
            <p:custDataLst>
              <p:tags r:id="rId12"/>
            </p:custDataLst>
          </p:nvPr>
        </p:nvSpPr>
        <p:spPr>
          <a:xfrm>
            <a:off x="6830485" y="4251847"/>
            <a:ext cx="3863721" cy="126653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推动行业规范与标准制定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可持续发展策略与路径</a:t>
            </a:r>
            <a:endParaRPr altLang="en-US" lang="zh-CN"/>
          </a:p>
        </p:txBody>
      </p:sp>
      <p:sp>
        <p:nvSpPr>
          <p:cNvPr id="104979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06536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9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5082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绿色环保理念：在电视购物行业中推广绿色环保理念，减少对环境的负面影响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98" name="矩形 42"/>
          <p:cNvSpPr/>
          <p:nvPr>
            <p:custDataLst>
              <p:tags r:id="rId3"/>
            </p:custDataLst>
          </p:nvPr>
        </p:nvSpPr>
        <p:spPr>
          <a:xfrm>
            <a:off x="1482832" y="2811361"/>
            <a:ext cx="1729282" cy="12246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0369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47331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创新技术应用：利用先进技术提高电视购物行业的效率和可持续性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04" name="矩形 43"/>
          <p:cNvSpPr/>
          <p:nvPr>
            <p:custDataLst>
              <p:tags r:id="rId6"/>
            </p:custDataLst>
          </p:nvPr>
        </p:nvSpPr>
        <p:spPr>
          <a:xfrm>
            <a:off x="3979993" y="2811361"/>
            <a:ext cx="1729282" cy="12246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0207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449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多元化发展：拓展电视购物行业的业务范围，增加收入来源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0" name="矩形 44"/>
          <p:cNvSpPr/>
          <p:nvPr>
            <p:custDataLst>
              <p:tags r:id="rId9"/>
            </p:custDataLst>
          </p:nvPr>
        </p:nvSpPr>
        <p:spPr>
          <a:xfrm>
            <a:off x="6475853" y="2811361"/>
            <a:ext cx="1729282" cy="12246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96718" y="1452880"/>
            <a:ext cx="1281747" cy="1283973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41002" y="3188537"/>
            <a:ext cx="1993646" cy="3040715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社会责任担当：积极履行社会责任，关注社会公益事业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矩形 45"/>
          <p:cNvSpPr/>
          <p:nvPr>
            <p:custDataLst>
              <p:tags r:id="rId12"/>
            </p:custDataLst>
          </p:nvPr>
        </p:nvSpPr>
        <p:spPr>
          <a:xfrm>
            <a:off x="8973014" y="2811361"/>
            <a:ext cx="1729282" cy="12246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1336040" y="1631315"/>
            <a:ext cx="5967095" cy="3479165"/>
          </a:xfrm>
        </p:spPr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49852" name="文本占位符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0995" y="1631315"/>
            <a:ext cx="3646805" cy="3479165"/>
          </a:xfrm>
        </p:spPr>
        <p:txBody>
          <a:bodyPr/>
          <a:p>
            <a:r>
              <a:rPr altLang="en-US" dirty="0" lang="zh-CN"/>
              <a:t>06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49916" name="对角圆角矩形 15"/>
          <p:cNvSpPr/>
          <p:nvPr>
            <p:custDataLst>
              <p:tags r:id="rId1"/>
            </p:custDataLst>
          </p:nvPr>
        </p:nvSpPr>
        <p:spPr>
          <a:xfrm>
            <a:off x="1482735" y="4166107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18" name="对角圆角矩形 16"/>
          <p:cNvSpPr/>
          <p:nvPr>
            <p:custDataLst>
              <p:tags r:id="rId2"/>
            </p:custDataLst>
          </p:nvPr>
        </p:nvSpPr>
        <p:spPr>
          <a:xfrm>
            <a:off x="1482735" y="4024975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0" name="直角三角形 17"/>
          <p:cNvSpPr/>
          <p:nvPr>
            <p:custDataLst>
              <p:tags r:id="rId3"/>
            </p:custDataLst>
          </p:nvPr>
        </p:nvSpPr>
        <p:spPr>
          <a:xfrm>
            <a:off x="2044025" y="4025622"/>
            <a:ext cx="84549" cy="14091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2" name="文本框 27"/>
          <p:cNvSpPr txBox="1"/>
          <p:nvPr>
            <p:custDataLst>
              <p:tags r:id="rId4"/>
            </p:custDataLst>
          </p:nvPr>
        </p:nvSpPr>
        <p:spPr>
          <a:xfrm>
            <a:off x="2080279" y="4177112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未来发展的机遇与挑战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4" name="对角圆角矩形 52"/>
          <p:cNvSpPr/>
          <p:nvPr>
            <p:custDataLst>
              <p:tags r:id="rId5"/>
            </p:custDataLst>
          </p:nvPr>
        </p:nvSpPr>
        <p:spPr>
          <a:xfrm>
            <a:off x="1482735" y="1594659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6" name="对角圆角矩形 53"/>
          <p:cNvSpPr/>
          <p:nvPr>
            <p:custDataLst>
              <p:tags r:id="rId6"/>
            </p:custDataLst>
          </p:nvPr>
        </p:nvSpPr>
        <p:spPr>
          <a:xfrm>
            <a:off x="1482735" y="1452880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28" name="直角三角形 54"/>
          <p:cNvSpPr/>
          <p:nvPr>
            <p:custDataLst>
              <p:tags r:id="rId7"/>
            </p:custDataLst>
          </p:nvPr>
        </p:nvSpPr>
        <p:spPr>
          <a:xfrm>
            <a:off x="2044025" y="1453527"/>
            <a:ext cx="84549" cy="14091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0" name="文本框 56"/>
          <p:cNvSpPr txBox="1"/>
          <p:nvPr>
            <p:custDataLst>
              <p:tags r:id="rId8"/>
            </p:custDataLst>
          </p:nvPr>
        </p:nvSpPr>
        <p:spPr>
          <a:xfrm>
            <a:off x="2080279" y="159789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电视购物行业现状及发展趋势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对角圆角矩形 5"/>
          <p:cNvSpPr/>
          <p:nvPr>
            <p:custDataLst>
              <p:tags r:id="rId9"/>
            </p:custDataLst>
          </p:nvPr>
        </p:nvSpPr>
        <p:spPr>
          <a:xfrm>
            <a:off x="1482735" y="2880383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4" name="对角圆角矩形 6"/>
          <p:cNvSpPr/>
          <p:nvPr>
            <p:custDataLst>
              <p:tags r:id="rId10"/>
            </p:custDataLst>
          </p:nvPr>
        </p:nvSpPr>
        <p:spPr>
          <a:xfrm>
            <a:off x="1482735" y="2738604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6" name="直角三角形 7"/>
          <p:cNvSpPr/>
          <p:nvPr>
            <p:custDataLst>
              <p:tags r:id="rId11"/>
            </p:custDataLst>
          </p:nvPr>
        </p:nvSpPr>
        <p:spPr>
          <a:xfrm>
            <a:off x="2044025" y="2739899"/>
            <a:ext cx="84549" cy="14091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38" name="文本框 8"/>
          <p:cNvSpPr txBox="1"/>
          <p:nvPr>
            <p:custDataLst>
              <p:tags r:id="rId12"/>
            </p:custDataLst>
          </p:nvPr>
        </p:nvSpPr>
        <p:spPr>
          <a:xfrm>
            <a:off x="2080279" y="2891389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行业存在的问题及挑战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对角圆角矩形 9"/>
          <p:cNvSpPr/>
          <p:nvPr>
            <p:custDataLst>
              <p:tags r:id="rId13"/>
            </p:custDataLst>
          </p:nvPr>
        </p:nvSpPr>
        <p:spPr>
          <a:xfrm>
            <a:off x="1482735" y="5452478"/>
            <a:ext cx="9220330" cy="777140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2" name="对角圆角矩形 10"/>
          <p:cNvSpPr/>
          <p:nvPr>
            <p:custDataLst>
              <p:tags r:id="rId14"/>
            </p:custDataLst>
          </p:nvPr>
        </p:nvSpPr>
        <p:spPr>
          <a:xfrm>
            <a:off x="1482735" y="5310699"/>
            <a:ext cx="561165" cy="535473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4" name="直角三角形 11"/>
          <p:cNvSpPr/>
          <p:nvPr>
            <p:custDataLst>
              <p:tags r:id="rId15"/>
            </p:custDataLst>
          </p:nvPr>
        </p:nvSpPr>
        <p:spPr>
          <a:xfrm>
            <a:off x="2044025" y="5311346"/>
            <a:ext cx="84549" cy="14091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46" name="文本框 12"/>
          <p:cNvSpPr txBox="1"/>
          <p:nvPr>
            <p:custDataLst>
              <p:tags r:id="rId16"/>
            </p:custDataLst>
          </p:nvPr>
        </p:nvSpPr>
        <p:spPr>
          <a:xfrm>
            <a:off x="2080279" y="5462836"/>
            <a:ext cx="8330834" cy="763754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结论与建议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p>
            <a:r>
              <a:rPr altLang="en-US" lang="zh-CN"/>
              <a:t>政策建议与措施</a:t>
            </a:r>
            <a:endParaRPr altLang="en-US" lang="zh-CN"/>
          </a:p>
        </p:txBody>
      </p:sp>
      <p:sp>
        <p:nvSpPr>
          <p:cNvPr id="1049982" name="五边形 30"/>
          <p:cNvSpPr/>
          <p:nvPr>
            <p:custDataLst>
              <p:tags r:id="rId1"/>
            </p:custDataLst>
          </p:nvPr>
        </p:nvSpPr>
        <p:spPr>
          <a:xfrm>
            <a:off x="608330" y="3264333"/>
            <a:ext cx="2907263" cy="1181764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4" name="燕尾形 36"/>
          <p:cNvSpPr/>
          <p:nvPr>
            <p:custDataLst>
              <p:tags r:id="rId2"/>
            </p:custDataLst>
          </p:nvPr>
        </p:nvSpPr>
        <p:spPr>
          <a:xfrm>
            <a:off x="3220372" y="3264333"/>
            <a:ext cx="2907263" cy="1181764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6" name="燕尾形 37"/>
          <p:cNvSpPr/>
          <p:nvPr>
            <p:custDataLst>
              <p:tags r:id="rId3"/>
            </p:custDataLst>
          </p:nvPr>
        </p:nvSpPr>
        <p:spPr>
          <a:xfrm>
            <a:off x="8444456" y="3264333"/>
            <a:ext cx="2907263" cy="1181764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88" name="燕尾形 38"/>
          <p:cNvSpPr/>
          <p:nvPr>
            <p:custDataLst>
              <p:tags r:id="rId4"/>
            </p:custDataLst>
          </p:nvPr>
        </p:nvSpPr>
        <p:spPr>
          <a:xfrm>
            <a:off x="5832414" y="3264333"/>
            <a:ext cx="2907263" cy="1181764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90" name="文本框 3"/>
          <p:cNvSpPr txBox="1"/>
          <p:nvPr>
            <p:custDataLst>
              <p:tags r:id="rId5"/>
            </p:custDataLst>
          </p:nvPr>
        </p:nvSpPr>
        <p:spPr>
          <a:xfrm>
            <a:off x="3159565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加强监管力度，打击虚假宣传和欺诈行为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2" name="文本框 6"/>
          <p:cNvSpPr txBox="1"/>
          <p:nvPr>
            <p:custDataLst>
              <p:tags r:id="rId6"/>
            </p:custDataLst>
          </p:nvPr>
        </p:nvSpPr>
        <p:spPr>
          <a:xfrm>
            <a:off x="608330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完善相关法律法规，规范电视购物行业秩序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4" name="文本框 7"/>
          <p:cNvSpPr txBox="1"/>
          <p:nvPr>
            <p:custDataLst>
              <p:tags r:id="rId7"/>
            </p:custDataLst>
          </p:nvPr>
        </p:nvSpPr>
        <p:spPr>
          <a:xfrm>
            <a:off x="5830652" y="1611097"/>
            <a:ext cx="3135508" cy="1414415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推动行业自律，提高电视购物从业者素质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96" name="文本框 8"/>
          <p:cNvSpPr txBox="1"/>
          <p:nvPr>
            <p:custDataLst>
              <p:tags r:id="rId8"/>
            </p:custDataLst>
          </p:nvPr>
        </p:nvSpPr>
        <p:spPr>
          <a:xfrm>
            <a:off x="8441812" y="4698136"/>
            <a:ext cx="3135508" cy="1373878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鼓励创新发展，推动电视购物行业转型升级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1"/>
          <p:cNvSpPr>
            <a:spLocks noGrp="1"/>
          </p:cNvSpPr>
          <p:nvPr>
            <p:ph type="title" idx="3"/>
            <p:custDataLst>
              <p:tags r:id="rId1"/>
            </p:custDataLst>
          </p:nvPr>
        </p:nvSpPr>
        <p:spPr>
          <a:xfrm>
            <a:off x="1163955" y="1778000"/>
            <a:ext cx="7683500" cy="1850390"/>
          </a:xfrm>
        </p:spPr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032" name="文本占位符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1182370" y="4164965"/>
            <a:ext cx="1770380" cy="427355"/>
          </a:xfrm>
        </p:spPr>
        <p:txBody>
          <a:bodyPr/>
          <a:p>
            <a:r>
              <a:rPr altLang="en-US" lang="zh-CN"/>
              <a:t>汇报人：xxx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*i*2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UNIT_CONTENT_GROUP_TYPE" val="titlestyle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</p:tagLst>
</file>

<file path=ppt/tags/tag17.xml><?xml version="1.0" encoding="utf-8"?>
<p:tagLst xmlns:p="http://schemas.openxmlformats.org/presentationml/2006/main">
  <p:tag name="KSO_WM_BEAUTIFY_FLAG" val="#wm#"/>
  <p:tag name="KSO_WM_UNIT_FILL_FORE_SCHEMECOLOR_INDEX_1_BRIGHTNESS" val="0"/>
  <p:tag name="KSO_WM_UNIT_FILL_FORE_SCHEMECOLOR_INDEX_1" val="7"/>
  <p:tag name="KSO_WM_UNIT_FILL_FORE_SCHEMECOLOR_INDEX_1_POS" val="0"/>
  <p:tag name="KSO_WM_UNIT_FILL_FORE_SCHEMECOLOR_INDEX_1_TRANS" val="1"/>
  <p:tag name="KSO_WM_UNIT_FILL_FORE_SCHEMECOLOR_INDEX_2_BRIGHTNESS" val="0"/>
  <p:tag name="KSO_WM_UNIT_FILL_FORE_SCHEMECOLOR_INDEX_2" val="7"/>
  <p:tag name="KSO_WM_UNIT_FILL_FORE_SCHEMECOLOR_INDEX_2_POS" val="0.5"/>
  <p:tag name="KSO_WM_UNIT_FILL_FORE_SCHEMECOLOR_INDEX_2_TRANS" val="0"/>
  <p:tag name="KSO_WM_UNIT_FILL_FORE_SCHEMECOLOR_INDEX_3_BRIGHTNESS" val="0"/>
  <p:tag name="KSO_WM_UNIT_FILL_FORE_SCHEMECOLOR_INDEX_3" val="7"/>
  <p:tag name="KSO_WM_UNIT_FILL_FORE_SCHEMECOLOR_INDEX_3_POS" val="1"/>
  <p:tag name="KSO_WM_UNIT_FILL_FORE_SCHEMECOLOR_INDEX_3_TRANS" val="1"/>
  <p:tag name="KSO_WM_UNIT_FILL_GRADIENT_TYPE" val="0"/>
  <p:tag name="KSO_WM_UNIT_FILL_GRADIENT_ANGLE" val="180"/>
  <p:tag name="KSO_WM_UNIT_FILL_GRADIENT_DIRECTION" val="4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UNIT_CONTENT_GROUP_TYPE" val="titlestyl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1"/>
  <p:tag name="KSO_WM_UNIT_ID" val="_6*i*1"/>
  <p:tag name="KSO_WM_UNIT_LAYERLEVEL" val="1"/>
  <p:tag name="KSO_WM_TAG_VERSION" val="3.0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7*i*2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UNIT_PRESET_TEXT" val="单击此处编辑母版文本样式 第二级 第三级 第四级 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CONTENT_GROUP_TYPE" val="contentchip"/>
</p:tagLst>
</file>

<file path=ppt/tags/tag7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2"/>
  <p:tag name="KSO_WM_UNIT_ID" val="_11*i*2"/>
  <p:tag name="KSO_WM_UNIT_LAYERLEVEL" val="1"/>
  <p:tag name="KSO_WM_TAG_VERSION" val="3.0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14"/>
  <p:tag name="KSO_WM_UNIT_LINE_FORE_SCHEMECOLOR_INDEX_1_POS" val="0.00917"/>
  <p:tag name="KSO_WM_UNIT_LINE_FORE_SCHEMECOLOR_INDEX_1_TRANS" val="1"/>
  <p:tag name="KSO_WM_UNIT_LINE_FORE_SCHEMECOLOR_INDEX_2_BRIGHTNESS" val="0.95"/>
  <p:tag name="KSO_WM_UNIT_LINE_FORE_SCHEMECOLOR_INDEX_2" val="5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14"/>
  <p:tag name="KSO_WM_UNIT_LINE_FORE_SCHEMECOLOR_INDEX_3_POS" val="1"/>
  <p:tag name="KSO_WM_UNIT_LINE_FORE_SCHEMECOLOR_INDEX_3_TRANS" val="1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titlestyle"/>
  <p:tag name="KSO_WM_UNIT_TYPE" val="i"/>
  <p:tag name="KSO_WM_UNIT_INDEX" val="2"/>
  <p:tag name="KSO_WM_UNIT_ID" val="_0*i*2"/>
  <p:tag name="KSO_WM_UNIT_LAYERLEVEL" val="1"/>
  <p:tag name="KSO_WM_TAG_VERSION" val="3.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第二级 第三级 第四级 第五级"/>
  <p:tag name="KSO_WM_UNIT_NOCLEAR" val="0"/>
  <p:tag name="KSO_WM_UNIT_TYPE" val="f"/>
  <p:tag name="KSO_WM_UNIT_INDEX" val="1"/>
  <p:tag name="KSO_WM_TEMPLATE_CATEGORY" val="custom"/>
  <p:tag name="KSO_WM_TEMPLATE_INDEX" val="2023023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231"/>
</p:tagLst>
</file>

<file path=ppt/tags/tag8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1"/>
  <p:tag name="KSO_WM_SPECIAL_SOURCE" val="bdnull"/>
  <p:tag name="KSO_WM_TEMPLATE_THUMBS_INDEX" val="1、9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1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RESET_TEXT" val="单击添加文档标题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1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.6"/>
  <p:tag name="KSO_WM_UNIT_TEXT_FILL_FORE_SCHEMECOLOR_INDEX_1" val="6"/>
  <p:tag name="KSO_WM_UNIT_TEXT_FILL_FORE_SCHEMECOLOR_INDEX_1_POS" val="0"/>
  <p:tag name="KSO_WM_UNIT_TEXT_FILL_FORE_SCHEMECOLOR_INDEX_1_TRANS" val="0"/>
  <p:tag name="KSO_WM_UNIT_TEXT_FILL_FORE_SCHEMECOLOR_INDEX_2_BRIGHTNESS" val="0.6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0"/>
  <p:tag name="KSO_WM_UNIT_TEXT_FILL_GRADIENT_DIRECTION" val="3"/>
  <p:tag name="KSO_WM_UNIT_TEXT_FILL_TYPE" val="3"/>
  <p:tag name="KSO_WM_UNIT_TEXT_SHADOW_SCHEMECOLOR_INDEX_BRIGHTNESS" val="0"/>
  <p:tag name="KSO_WM_UNIT_TEXT_SHADOW_SCHEMECOLOR_INDEX" val="14"/>
  <p:tag name="KSO_WM_UNIT_PRESET_TEXT" val="添加文档副标题"/>
</p:tagLst>
</file>

<file path=ppt/tags/tag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1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87.xml><?xml version="1.0" encoding="utf-8"?>
<p:tagLst xmlns:p="http://schemas.openxmlformats.org/presentationml/2006/main">
  <p:tag name="KSO_WM_SLIDE_ID" val="custom20230231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1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47.6&quot;,&quot;top&quot;:&quot;90.3&quot;,&quot;width&quot;:&quot;684.4&quot;,&quot;height&quot;:&quot;359.65&quot;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1_6*b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ORE_SCHEMECOLOR_INDEX_1_BRIGHTNESS" val="0.6"/>
  <p:tag name="KSO_WM_UNIT_TEXT_FORE_SCHEMECOLOR_INDEX_1" val="6"/>
  <p:tag name="KSO_WM_UNIT_TEXT_FORE_SCHEMECOLOR_INDEX_1_POS" val="0"/>
  <p:tag name="KSO_WM_UNIT_TEXT_FORE_SCHEMECOLOR_INDEX_1_TRANS" val="0"/>
  <p:tag name="KSO_WM_UNIT_TEXT_FORE_SCHEMECOLOR_INDEX_2_BRIGHTNESS" val="0.6"/>
  <p:tag name="KSO_WM_UNIT_TEXT_FORE_SCHEMECOLOR_INDEX_2" val="6"/>
  <p:tag name="KSO_WM_UNIT_TEXT_FORE_SCHEMECOLOR_INDEX_2_POS" val="0.8"/>
  <p:tag name="KSO_WM_UNIT_TEXT_FORE_SCHEMECOLOR_INDEX_2_TRANS" val="1"/>
  <p:tag name="KSO_WM_UNIT_TEXT_LINE_GRADIENT_TYPE" val="0"/>
  <p:tag name="KSO_WM_UNIT_TEXT_LINE_GRADIENT_ANGLE" val="90"/>
  <p:tag name="KSO_WM_UNIT_TEXT_LINE_GRADIENT_DIRECTION" val="1"/>
  <p:tag name="KSO_WM_UNIT_TEXT_LINE_FILL_TYPE" val="5"/>
  <p:tag name="KSO_WM_DIAGRAM_GROUP_CODE" val="l1-1"/>
  <p:tag name="KSO_WM_UNIT_PRESET_TEXT" val="CONTENTS"/>
</p:tagLst>
</file>

<file path=ppt/tags/tag8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6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DIAGRAM_GROUP_CODE" val="l1-1"/>
  <p:tag name="KSO_WM_UNIT_PRESET_TEXT" val="目录"/>
</p:tagLst>
</file>

<file path=ppt/tags/tag9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30231_6*l_h_i*1_2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1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30231_6*l_h_i*1_3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2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30231_6*l_h_i*1_4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31_6*l_h_i*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2"/>
  <p:tag name="KSO_WM_UNIT_TYPE" val="l_h_a"/>
  <p:tag name="KSO_WM_UNIT_ID" val="custom20230231_6*l_h_a*1_1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31_6*l_h_i*1_2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20"/>
  <p:tag name="KSO_WM_UNIT_TYPE" val="l_h_a"/>
  <p:tag name="KSO_WM_UNIT_ID" val="custom20230231_6*l_h_a*1_2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231_6*l_h_i*1_3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8"/>
  <p:tag name="KSO_WM_UNIT_TYPE" val="l_h_a"/>
  <p:tag name="KSO_WM_UNIT_ID" val="custom20230231_6*l_h_a*1_3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99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30231_6*l_h_i*1_5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1"/>
  <p:tag name="KSO_WM_UNIT_LINE_FORE_SCHEMECOLOR_INDEX_2_TRANS" val="0"/>
  <p:tag name="KSO_WM_UNIT_LINE_GRADIENT_TYPE" val="0"/>
  <p:tag name="KSO_WM_UNIT_LINE_GRADIENT_ANGLE" val="0"/>
  <p:tag name="KSO_WM_UNIT_LINE_GRADIENT_DIRECTION" val="3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30231_6*l_h_i*1_6_1"/>
  <p:tag name="KSO_WM_TEMPLATE_CATEGORY" val="custom"/>
  <p:tag name="KSO_WM_TEMPLATE_INDEX" val="20230231"/>
  <p:tag name="KSO_WM_UNIT_LAYERLEVEL" val="1_1_1"/>
  <p:tag name="KSO_WM_TAG_VERSION" val="3.0"/>
  <p:tag name="KSO_WM_DIAGRAM_VERSION" val="3"/>
  <p:tag name="KSO_WM_DIAGRAM_COLOR_TRICK" val="1"/>
  <p:tag name="KSO_WM_DIAGRAM_COLOR_TEXT_CAN_REMOVE" val="n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231_6*l_h_i*1_4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6"/>
  <p:tag name="KSO_WM_UNIT_TYPE" val="l_h_a"/>
  <p:tag name="KSO_WM_UNIT_ID" val="custom20230231_6*l_h_a*1_4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231_6*l_h_i*1_5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4"/>
  <p:tag name="KSO_WM_UNIT_TYPE" val="l_h_a"/>
  <p:tag name="KSO_WM_UNIT_ID" val="custom20230231_6*l_h_a*1_5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231_6*l_h_i*1_6_2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ORE_SCHEMECOLOR_INDEX_BRIGHTNESS" val="0.8"/>
  <p:tag name="KSO_WM_UNIT_TEXT_FORE_SCHEMECOLOR_INDEX" val="6"/>
  <p:tag name="KSO_WM_UNIT_TEXT_LINE_FILL_TYPE" val="2"/>
  <p:tag name="KSO_WM_DIAGRAM_GROUP_CODE" val="l1-1"/>
  <p:tag name="KSO_WM_DIAGRAM_VERSION" val="3"/>
  <p:tag name="KSO_WM_DIAGRAM_COLOR_TRICK" val="1"/>
  <p:tag name="KSO_WM_DIAGRAM_COLOR_TEXT_CAN_REMOVE" val="n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31"/>
  <p:tag name="KSO_WM_UNIT_LAYERLEVEL" val="1_1_1"/>
  <p:tag name="KSO_WM_TAG_VERSION" val="3.0"/>
  <p:tag name="KSO_WM_BEAUTIFY_FLAG" val="#wm#"/>
  <p:tag name="KSO_WM_UNIT_TEXT_FILL_FORE_SCHEMECOLOR_INDEX_BRIGHTNESS" val="0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231_6*l_h_a*1_6_1"/>
  <p:tag name="KSO_WM_DIAGRAM_VERSION" val="3"/>
  <p:tag name="KSO_WM_UNIT_PRESET_TEXT" val="单击此处添加文本"/>
  <p:tag name="KSO_WM_DIAGRAM_COLOR_TRICK" val="1"/>
  <p:tag name="KSO_WM_DIAGRAM_COLOR_TEXT_CAN_REMOVE" val="n"/>
</p:tagLst>
</file>

<file path=ppt/tags/tag107.xml><?xml version="1.0" encoding="utf-8"?>
<p:tagLst xmlns:p="http://schemas.openxmlformats.org/presentationml/2006/main">
  <p:tag name="KSO_WM_SLIDE_ID" val="custom20230231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3.0"/>
  <p:tag name="KSO_WM_BEAUTIFY_FLAG" val="#wm#"/>
  <p:tag name="KSO_WM_TEMPLATE_CATEGORY" val="custom"/>
  <p:tag name="KSO_WM_TEMPLATE_INDEX" val="20230231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0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1"/>
</p:tagLst>
</file>

<file path=ppt/tags/tag11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1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2"/>
</p:tagLst>
</file>

<file path=ppt/tags/tag113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1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1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1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1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1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1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1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1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VALUE" val="36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15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3"/>
</p:tagLst>
</file>

<file path=ppt/tags/tag160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4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4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4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70_4*l_h_i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70_4*l_h_i*1_5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70_4*l_h_f*1_5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4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4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4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4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4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4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4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4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4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0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4"/>
</p:tagLst>
</file>

<file path=ppt/tags/tag20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2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5"/>
</p:tagLst>
</file>

<file path=ppt/tags/tag229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7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</p:tagLst>
</file>

<file path=ppt/tags/tag27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31_7*e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TEXT_FILL_FORE_SCHEMECOLOR_INDEX_1_BRIGHTNESS" val="0"/>
  <p:tag name="KSO_WM_UNIT_TEXT_FILL_FORE_SCHEMECOLOR_INDEX_1" val="14"/>
  <p:tag name="KSO_WM_UNIT_TEXT_FILL_FORE_SCHEMECOLOR_INDEX_1_POS" val="0"/>
  <p:tag name="KSO_WM_UNIT_TEXT_FILL_FORE_SCHEMECOLOR_INDEX_1_TRANS" val="0"/>
  <p:tag name="KSO_WM_UNIT_TEXT_FILL_FORE_SCHEMECOLOR_INDEX_2_BRIGHTNESS" val="0.8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90"/>
  <p:tag name="KSO_WM_UNIT_TEXT_FILL_GRADIENT_DIRECTION" val="1"/>
  <p:tag name="KSO_WM_UNIT_TEXT_FILL_TYPE" val="3"/>
  <p:tag name="KSO_WM_UNIT_TEXT_SHADOW_SCHEMECOLOR_INDEX_BRIGHTNESS" val="0"/>
  <p:tag name="KSO_WM_UNIT_TEXT_SHADOW_SCHEMECOLOR_INDEX" val="14"/>
  <p:tag name="KSO_WM_UNIT_CONTENT_GROUP_TYPE" val="contentchip"/>
  <p:tag name="KSO_WM_UNIT_PRESET_TEXT" val="06"/>
</p:tagLst>
</file>

<file path=ppt/tags/tag272.xml><?xml version="1.0" encoding="utf-8"?>
<p:tagLst xmlns:p="http://schemas.openxmlformats.org/presentationml/2006/main">
  <p:tag name="KSO_WM_SLIDE_ID" val="custom2023023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231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7.6&quot;,&quot;top&quot;:&quot;90.3&quot;,&quot;width&quot;:&quot;813.35&quot;,&quot;height&quot;:&quot;359.65&quot;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1_9*a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CONTENT_GROUP_TYPE" val="contentchip"/>
  <p:tag name="KSO_WM_UNIT_PRESET_TEXT" val="感谢您的观看"/>
</p:tagLst>
</file>

<file path=ppt/tags/tag29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31_9*f*1"/>
  <p:tag name="KSO_WM_TEMPLATE_CATEGORY" val="custom"/>
  <p:tag name="KSO_WM_TEMPLATE_INDEX" val="20230231"/>
  <p:tag name="KSO_WM_UNIT_LAYERLEVEL" val="1"/>
  <p:tag name="KSO_WM_TAG_VERSION" val="3.0"/>
  <p:tag name="KSO_WM_BEAUTIFY_FLAG" val="#wm#"/>
  <p:tag name="KSO_WM_UNIT_PLACING_PICTURE_USER_VIEWPORT" val="{&quot;height&quot;:673,&quot;width&quot;:2652}"/>
  <p:tag name="KSO_WM_UNIT_PRESET_TEXT" val="汇报人：WPS"/>
</p:tagLst>
</file>

<file path=ppt/tags/tag299.xml><?xml version="1.0" encoding="utf-8"?>
<p:tagLst xmlns:p="http://schemas.openxmlformats.org/presentationml/2006/main">
  <p:tag name="KSO_WM_SLIDE_ID" val="custom2023023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3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47.6&quot;,&quot;top&quot;:&quot;90.3&quot;,&quot;width&quot;:&quot;684.4&quot;,&quot;height&quot;:&quot;359.6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1">
      <a:dk1>
        <a:srgbClr val="000000"/>
      </a:dk1>
      <a:lt1>
        <a:srgbClr val="FFFFFF"/>
      </a:lt1>
      <a:dk2>
        <a:srgbClr val="0D1053"/>
      </a:dk2>
      <a:lt2>
        <a:srgbClr val="F8F8FE"/>
      </a:lt2>
      <a:accent1>
        <a:srgbClr val="EB99FF"/>
      </a:accent1>
      <a:accent2>
        <a:srgbClr val="99C2FF"/>
      </a:accent2>
      <a:accent3>
        <a:srgbClr val="BDBFF4"/>
      </a:accent3>
      <a:accent4>
        <a:srgbClr val="CEF3FE"/>
      </a:accent4>
      <a:accent5>
        <a:srgbClr val="D3FCD0"/>
      </a:accent5>
      <a:accent6>
        <a:srgbClr val="F7FECE"/>
      </a:accent6>
      <a:hlink>
        <a:srgbClr val="0563C1"/>
      </a:hlink>
      <a:folHlink>
        <a:srgbClr val="954F72"/>
      </a:folHlink>
    </a:clrScheme>
    <a:fontScheme name="自定义 11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anchor="ctr" rtlCol="0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2023-12-17T20:23:48Z</dcterms:created>
  <dcterms:modified xsi:type="dcterms:W3CDTF">2023-12-17T20:23:48Z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036a335b795b4e789e60eeb03abc7782_21</vt:lpwstr>
  </property>
</Properties>
</file>