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451" r:id="rId3"/>
    <p:sldId id="426" r:id="rId5"/>
    <p:sldId id="427" r:id="rId6"/>
    <p:sldId id="428" r:id="rId7"/>
    <p:sldId id="429" r:id="rId8"/>
    <p:sldId id="452" r:id="rId9"/>
    <p:sldId id="439" r:id="rId10"/>
    <p:sldId id="430" r:id="rId11"/>
    <p:sldId id="431" r:id="rId12"/>
    <p:sldId id="432" r:id="rId13"/>
    <p:sldId id="433" r:id="rId14"/>
    <p:sldId id="434" r:id="rId15"/>
    <p:sldId id="435" r:id="rId16"/>
    <p:sldId id="440" r:id="rId17"/>
    <p:sldId id="441" r:id="rId18"/>
    <p:sldId id="436" r:id="rId19"/>
    <p:sldId id="437" r:id="rId20"/>
    <p:sldId id="438" r:id="rId21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AE6"/>
    <a:srgbClr val="C25810"/>
    <a:srgbClr val="F18A23"/>
    <a:srgbClr val="A64C0E"/>
    <a:srgbClr val="F2F2F2"/>
    <a:srgbClr val="F29232"/>
    <a:srgbClr val="C55A11"/>
    <a:srgbClr val="F39B47"/>
    <a:srgbClr val="014E6A"/>
    <a:srgbClr val="178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2" autoAdjust="0"/>
    <p:restoredTop sz="88218" autoAdjust="0"/>
  </p:normalViewPr>
  <p:slideViewPr>
    <p:cSldViewPr snapToGrid="0" showGuides="1">
      <p:cViewPr varScale="1">
        <p:scale>
          <a:sx n="142" d="100"/>
          <a:sy n="142" d="100"/>
        </p:scale>
        <p:origin x="3150" y="120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62" d="100"/>
          <a:sy n="162" d="100"/>
        </p:scale>
        <p:origin x="2982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0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473465" y="144637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8356122" y="159615"/>
            <a:ext cx="3593810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8396378" y="159615"/>
            <a:ext cx="3553554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9.xml"/><Relationship Id="rId10" Type="http://schemas.openxmlformats.org/officeDocument/2006/relationships/image" Target="../media/image7.sv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288925" y="3009900"/>
            <a:ext cx="11666855" cy="10064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第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　</a:t>
            </a:r>
            <a:r>
              <a:rPr lang="zh-CN" altLang="en-US" sz="4800" b="1" dirty="0">
                <a:solidFill>
                  <a:schemeClr val="bg1"/>
                </a:solidFill>
              </a:rPr>
              <a:t>数据传输有新意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925" y="1971675"/>
            <a:ext cx="116662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第二单元　直播网络我来建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890" y="328295"/>
            <a:ext cx="4010025" cy="593090"/>
          </a:xfrm>
          <a:prstGeom prst="rect">
            <a:avLst/>
          </a:prstGeom>
        </p:spPr>
      </p:pic>
      <p:sp>
        <p:nvSpPr>
          <p:cNvPr id="9" name="副标题 2"/>
          <p:cNvSpPr txBox="1"/>
          <p:nvPr/>
        </p:nvSpPr>
        <p:spPr>
          <a:xfrm>
            <a:off x="444500" y="533400"/>
            <a:ext cx="5104130" cy="50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　七年级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lang="en-US" altLang="zh-CN" b="0" dirty="0">
                <a:solidFill>
                  <a:prstClr val="whit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  学习目标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857616" y="1986964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857616" y="3051459"/>
            <a:ext cx="609600" cy="457200"/>
          </a:xfrm>
          <a:prstGeom prst="rect">
            <a:avLst/>
          </a:prstGeom>
          <a:gradFill rotWithShape="1">
            <a:gsLst>
              <a:gs pos="0">
                <a:srgbClr val="573A7A"/>
              </a:gs>
              <a:gs pos="50000">
                <a:srgbClr val="A971ED"/>
              </a:gs>
              <a:gs pos="100000">
                <a:srgbClr val="573A7A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65448E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857616" y="4115954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3671882" y="1982499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知道端口的作用。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176718" y="1582887"/>
            <a:ext cx="0" cy="396000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8" name="文本框 7"/>
          <p:cNvSpPr txBox="1"/>
          <p:nvPr/>
        </p:nvSpPr>
        <p:spPr>
          <a:xfrm>
            <a:off x="1334455" y="1912993"/>
            <a:ext cx="830997" cy="223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学习目标</a:t>
            </a:r>
            <a:endParaRPr kumimoji="0" lang="zh-CN" altLang="en-US" sz="28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3671882" y="3046994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知道可靠传输和不可靠传输的特点及应用场景。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3671882" y="3929055"/>
            <a:ext cx="74325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了解研究者在解决网络数据传输问题的过程中，采用的创新思想和技术手段。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66995" y="4635500"/>
            <a:ext cx="6096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站关注：信息老师圈，免费获取资料网盘，有课件、试卷、教案、软件。。。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课堂导入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1940331" y="2622453"/>
            <a:ext cx="3691542" cy="261517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indent="608330" algn="l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有同学根据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TCP/IP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的分层结构，绘制了右图所示的模型。谈一谈你对这张图的看法，并回顾传输层的主要作用。 </a:t>
            </a:r>
            <a:endParaRPr kumimoji="1" 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400510" y="1827899"/>
            <a:ext cx="4231363" cy="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5" name="文本框 4"/>
          <p:cNvSpPr txBox="1"/>
          <p:nvPr/>
        </p:nvSpPr>
        <p:spPr>
          <a:xfrm>
            <a:off x="1442072" y="1242522"/>
            <a:ext cx="480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问题情境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5964" y="2425087"/>
            <a:ext cx="3691541" cy="30099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38219" y="1789430"/>
            <a:ext cx="8805658" cy="3279140"/>
            <a:chOff x="2340324" y="1789430"/>
            <a:chExt cx="8805658" cy="3279140"/>
          </a:xfrm>
        </p:grpSpPr>
        <p:grpSp>
          <p:nvGrpSpPr>
            <p:cNvPr id="3" name="组合 2"/>
            <p:cNvGrpSpPr/>
            <p:nvPr/>
          </p:nvGrpSpPr>
          <p:grpSpPr>
            <a:xfrm>
              <a:off x="2340324" y="1789430"/>
              <a:ext cx="3279140" cy="3279140"/>
              <a:chOff x="2340324" y="1789430"/>
              <a:chExt cx="3279140" cy="3279140"/>
            </a:xfrm>
          </p:grpSpPr>
          <p:sp>
            <p:nvSpPr>
              <p:cNvPr id="14" name="椭圆 13"/>
              <p:cNvSpPr/>
              <p:nvPr>
                <p:custDataLst>
                  <p:tags r:id="rId1"/>
                </p:custDataLst>
              </p:nvPr>
            </p:nvSpPr>
            <p:spPr>
              <a:xfrm>
                <a:off x="2340324" y="1789430"/>
                <a:ext cx="3279140" cy="3279140"/>
              </a:xfrm>
              <a:prstGeom prst="ellipse">
                <a:avLst/>
              </a:prstGeom>
              <a:noFill/>
              <a:ln>
                <a:gradFill>
                  <a:gsLst>
                    <a:gs pos="17000">
                      <a:srgbClr val="376FFF">
                        <a:alpha val="0"/>
                      </a:srgbClr>
                    </a:gs>
                    <a:gs pos="0">
                      <a:srgbClr val="376FFF">
                        <a:lumMod val="60000"/>
                        <a:lumOff val="40000"/>
                      </a:srgbClr>
                    </a:gs>
                  </a:gsLst>
                  <a:lin ang="10800000" scaled="1"/>
                </a:gradFill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rgbClr val="FFFFFF"/>
                    </a:solidFill>
                  </a:defRPr>
                </a:defPPr>
                <a:lvl1pPr marL="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9144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2pPr>
                <a:lvl3pPr marL="18288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3pPr>
                <a:lvl4pPr marL="27432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4pPr>
                <a:lvl5pPr marL="36576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5pPr>
                <a:lvl6pPr marL="45720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6pPr>
                <a:lvl7pPr marL="54864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7pPr>
                <a:lvl8pPr marL="64008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8pPr>
                <a:lvl9pPr marL="7315200" algn="l" defTabSz="1828800" rtl="0" eaLnBrk="1" latinLnBrk="0" hangingPunct="1">
                  <a:defRPr sz="36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9pPr>
              </a:lstStyle>
              <a:p>
                <a:pPr marL="0" marR="0" lvl="0" indent="0" algn="ctr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5" name="椭圆 14"/>
              <p:cNvSpPr/>
              <p:nvPr>
                <p:custDataLst>
                  <p:tags r:id="rId2"/>
                </p:custDataLst>
              </p:nvPr>
            </p:nvSpPr>
            <p:spPr>
              <a:xfrm>
                <a:off x="5462548" y="4005947"/>
                <a:ext cx="81280" cy="81280"/>
              </a:xfrm>
              <a:prstGeom prst="ellipse">
                <a:avLst/>
              </a:prstGeom>
              <a:solidFill>
                <a:srgbClr val="0080CD"/>
              </a:solidFill>
              <a:ln>
                <a:noFill/>
              </a:ln>
              <a:effectLst/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3"/>
                </p:custDataLst>
              </p:nvPr>
            </p:nvSpPr>
            <p:spPr>
              <a:xfrm>
                <a:off x="5440792" y="2708637"/>
                <a:ext cx="81280" cy="81280"/>
              </a:xfrm>
              <a:prstGeom prst="ellipse">
                <a:avLst/>
              </a:prstGeom>
              <a:solidFill>
                <a:srgbClr val="0080CD"/>
              </a:solidFill>
              <a:ln>
                <a:noFill/>
              </a:ln>
              <a:effectLst/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江城圆体 400W" panose="020B05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4"/>
                </p:custDataLst>
              </p:nvPr>
            </p:nvSpPr>
            <p:spPr>
              <a:xfrm>
                <a:off x="2489549" y="1938655"/>
                <a:ext cx="2980690" cy="2980690"/>
              </a:xfrm>
              <a:prstGeom prst="ellipse">
                <a:avLst/>
              </a:prstGeom>
              <a:solidFill>
                <a:srgbClr val="FFFBEA">
                  <a:alpha val="10000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8" name="椭圆 17"/>
              <p:cNvSpPr/>
              <p:nvPr>
                <p:custDataLst>
                  <p:tags r:id="rId5"/>
                </p:custDataLst>
              </p:nvPr>
            </p:nvSpPr>
            <p:spPr>
              <a:xfrm>
                <a:off x="2633059" y="2082165"/>
                <a:ext cx="2693035" cy="2693035"/>
              </a:xfrm>
              <a:prstGeom prst="ellipse">
                <a:avLst/>
              </a:prstGeom>
              <a:solidFill>
                <a:srgbClr val="D3E8C6">
                  <a:alpha val="14902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9" name="椭圆 18"/>
              <p:cNvSpPr/>
              <p:nvPr>
                <p:custDataLst>
                  <p:tags r:id="rId6"/>
                </p:custDataLst>
              </p:nvPr>
            </p:nvSpPr>
            <p:spPr>
              <a:xfrm>
                <a:off x="2796254" y="2245360"/>
                <a:ext cx="2367280" cy="2367280"/>
              </a:xfrm>
              <a:prstGeom prst="ellipse">
                <a:avLst/>
              </a:prstGeom>
              <a:solidFill>
                <a:srgbClr val="22AA83">
                  <a:alpha val="20000"/>
                </a:srgbClr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20" name="椭圆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2955639" y="2404745"/>
                <a:ext cx="2047875" cy="2047875"/>
              </a:xfrm>
              <a:prstGeom prst="ellipse">
                <a:avLst/>
              </a:prstGeom>
              <a:solidFill>
                <a:srgbClr val="22AA83"/>
              </a:solidFill>
              <a:ln>
                <a:noFill/>
              </a:ln>
            </p:spPr>
            <p:style>
              <a:lnRef idx="2">
                <a:srgbClr val="376FFF">
                  <a:shade val="50000"/>
                </a:srgbClr>
              </a:lnRef>
              <a:fillRef idx="1">
                <a:srgbClr val="376FFF"/>
              </a:fillRef>
              <a:effectRef idx="0">
                <a:srgbClr val="376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  <a:sym typeface="微软雅黑" panose="020B0503020204020204" charset="-122"/>
                </a:endParaRPr>
              </a:p>
            </p:txBody>
          </p:sp>
          <p:pic>
            <p:nvPicPr>
              <p:cNvPr id="22" name="图片 24" descr="3b32313538303430353b5b664e60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524760" y="2663825"/>
                <a:ext cx="856615" cy="856615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279094" y="3640389"/>
                <a:ext cx="137023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学习内容</a:t>
                </a:r>
                <a:endPara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432280" y="2475876"/>
              <a:ext cx="4713702" cy="543401"/>
              <a:chOff x="984007" y="2185182"/>
              <a:chExt cx="4713702" cy="54340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996173" y="2188583"/>
                <a:ext cx="4701536" cy="540000"/>
                <a:chOff x="1635964" y="1686127"/>
                <a:chExt cx="5237887" cy="601602"/>
              </a:xfrm>
            </p:grpSpPr>
            <p:sp>
              <p:nvSpPr>
                <p:cNvPr id="12" name="圆角矩形 18"/>
                <p:cNvSpPr/>
                <p:nvPr/>
              </p:nvSpPr>
              <p:spPr>
                <a:xfrm>
                  <a:off x="1852333" y="1729911"/>
                  <a:ext cx="5021518" cy="528105"/>
                </a:xfrm>
                <a:prstGeom prst="roundRect">
                  <a:avLst/>
                </a:prstGeom>
                <a:solidFill>
                  <a:srgbClr val="01431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01621F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" name="文本框 10"/>
              <p:cNvSpPr txBox="1"/>
              <p:nvPr/>
            </p:nvSpPr>
            <p:spPr>
              <a:xfrm>
                <a:off x="984007" y="2185182"/>
                <a:ext cx="47137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一　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传输层的主要功能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444445" y="3735947"/>
              <a:ext cx="4701537" cy="540000"/>
              <a:chOff x="996172" y="3505024"/>
              <a:chExt cx="4701537" cy="540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96172" y="3505024"/>
                <a:ext cx="4701537" cy="540000"/>
                <a:chOff x="1635964" y="1686127"/>
                <a:chExt cx="5237889" cy="601602"/>
              </a:xfrm>
            </p:grpSpPr>
            <p:sp>
              <p:nvSpPr>
                <p:cNvPr id="8" name="圆角矩形 28"/>
                <p:cNvSpPr/>
                <p:nvPr/>
              </p:nvSpPr>
              <p:spPr>
                <a:xfrm>
                  <a:off x="1852333" y="1729911"/>
                  <a:ext cx="5021520" cy="528105"/>
                </a:xfrm>
                <a:prstGeom prst="roundRect">
                  <a:avLst/>
                </a:prstGeom>
                <a:solidFill>
                  <a:srgbClr val="014E6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 rot="18614181">
                  <a:off x="1635965" y="1686126"/>
                  <a:ext cx="601602" cy="601603"/>
                </a:xfrm>
                <a:prstGeom prst="rect">
                  <a:avLst/>
                </a:prstGeom>
                <a:solidFill>
                  <a:srgbClr val="1784AD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" name="文本框 6"/>
              <p:cNvSpPr txBox="1"/>
              <p:nvPr/>
            </p:nvSpPr>
            <p:spPr>
              <a:xfrm>
                <a:off x="1010610" y="3517454"/>
                <a:ext cx="46870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二     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TCP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与可靠传输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副标题 2"/>
          <p:cNvSpPr txBox="1"/>
          <p:nvPr/>
        </p:nvSpPr>
        <p:spPr>
          <a:xfrm>
            <a:off x="97947" y="277946"/>
            <a:ext cx="4283428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  学习内容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1021772" y="2143540"/>
            <a:ext cx="10148455" cy="25293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indent="608330" algn="l">
              <a:lnSpc>
                <a:spcPts val="3600"/>
              </a:lnSpc>
            </a:pP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600"/>
              </a:lnSpc>
              <a:buAutoNum type="arabicPeriod"/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通过端口区分互联网应用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600"/>
              </a:lnSpc>
              <a:buAutoNum type="arabicPeriod"/>
            </a:pP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600"/>
              </a:lnSpc>
              <a:buAutoNum type="arabicPeriod"/>
            </a:pP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ts val="3600"/>
              </a:lnSpc>
              <a:buAutoNum type="arabicPeriod"/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提供两种数据传输方式</a:t>
            </a:r>
            <a:endParaRPr kumimoji="1" 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1021772" y="2143540"/>
            <a:ext cx="10148455" cy="14318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indent="608330" algn="l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网络层已经可以传输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数据包了，但计算机常常会同时运行多个互联网应用，对这些应用而言，只有一部分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数据包是自己需要的。这时，可以依靠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端口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进行区分。</a:t>
            </a:r>
            <a:endParaRPr kumimoji="1" 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 descr="图片包含 桌子, 室内, 女人, 蛋糕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663" y="3575381"/>
            <a:ext cx="4821382" cy="24528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占位符 3"/>
          <p:cNvSpPr txBox="1"/>
          <p:nvPr/>
        </p:nvSpPr>
        <p:spPr>
          <a:xfrm>
            <a:off x="2677024" y="2676419"/>
            <a:ext cx="6738256" cy="18826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通过端口区分互联网应用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端口：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65535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https://www.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gov</a:t>
            </a:r>
            <a:r>
              <a:rPr lang="en-GB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.cn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GB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https://www. gov.cn:443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左右箭头 15"/>
          <p:cNvSpPr/>
          <p:nvPr/>
        </p:nvSpPr>
        <p:spPr>
          <a:xfrm>
            <a:off x="5603654" y="4274287"/>
            <a:ext cx="294932" cy="22894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7347" y="2713693"/>
            <a:ext cx="4331283" cy="238220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文本占位符 3"/>
          <p:cNvSpPr txBox="1"/>
          <p:nvPr/>
        </p:nvSpPr>
        <p:spPr>
          <a:xfrm>
            <a:off x="8545790" y="2129207"/>
            <a:ext cx="1494397" cy="5727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传输文件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57"/>
          <p:cNvSpPr txBox="1"/>
          <p:nvPr/>
        </p:nvSpPr>
        <p:spPr>
          <a:xfrm>
            <a:off x="8595558" y="5276578"/>
            <a:ext cx="1394859" cy="461665"/>
          </a:xfrm>
          <a:prstGeom prst="rect">
            <a:avLst/>
          </a:prstGeom>
          <a:solidFill>
            <a:srgbClr val="F8CBAD"/>
          </a:solidFill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3200" b="1">
                <a:solidFill>
                  <a:srgbClr val="3857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ctr"/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TC</a:t>
            </a:r>
            <a:r>
              <a:rPr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endParaRPr sz="2400" b="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142374" y="2481433"/>
            <a:ext cx="5749243" cy="29560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indent="608330" algn="l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传输计算机文件时，非常重视传输的准确性，如果传输过程中某个数据包出现了问题，则必须重发，因为一个包出问题，会导致传输的其他数据也没法正常使用。面对这样的需求时，应采用可靠方式传输数据，对应的协议是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TCP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1" 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816332" y="2705922"/>
            <a:ext cx="5987759" cy="29560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indent="608330" algn="l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视频直播时，需要快速传输数据，如果传输过程中某个数据包出现了问题，也不需要重发，因为直播内容已经变了，重发没有意义。面对这样的需求时，可以采用不可靠方式传输数据，对应的协议是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UDP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1" 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占位符 3"/>
          <p:cNvSpPr txBox="1"/>
          <p:nvPr/>
        </p:nvSpPr>
        <p:spPr>
          <a:xfrm>
            <a:off x="8480208" y="2311697"/>
            <a:ext cx="1537602" cy="5018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视频直播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57"/>
          <p:cNvSpPr txBox="1"/>
          <p:nvPr/>
        </p:nvSpPr>
        <p:spPr>
          <a:xfrm>
            <a:off x="8661168" y="5369919"/>
            <a:ext cx="1394859" cy="461665"/>
          </a:xfrm>
          <a:prstGeom prst="rect">
            <a:avLst/>
          </a:prstGeom>
          <a:solidFill>
            <a:srgbClr val="F8CBAD"/>
          </a:solidFill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3200" b="1">
                <a:solidFill>
                  <a:srgbClr val="3857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ctr"/>
            <a:r>
              <a:rPr lang="en-US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UD</a:t>
            </a:r>
            <a:r>
              <a:rPr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endParaRPr sz="2400" b="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7382" y="2956854"/>
            <a:ext cx="3383255" cy="2269727"/>
          </a:xfrm>
          <a:prstGeom prst="rect">
            <a:avLst/>
          </a:prstGeom>
        </p:spPr>
      </p:pic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  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" name="图片 3" descr="图片包含 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212" y="2597208"/>
            <a:ext cx="4231129" cy="33540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840014" y="2274609"/>
            <a:ext cx="10511972" cy="57218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algn="l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哪一边可用来代表可靠传输？哪一边代表的传输方式更适合视频直播？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图片包含 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43" y="2930036"/>
            <a:ext cx="5148686" cy="24551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1926" y="3757001"/>
            <a:ext cx="5078762" cy="2455110"/>
          </a:xfrm>
          <a:prstGeom prst="rect">
            <a:avLst/>
          </a:prstGeom>
        </p:spPr>
      </p:pic>
      <p:sp>
        <p:nvSpPr>
          <p:cNvPr id="11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10212" y="1195997"/>
            <a:ext cx="4571574" cy="855182"/>
            <a:chOff x="2796635" y="1416337"/>
            <a:chExt cx="4571574" cy="8551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359346" y="2083950"/>
              <a:ext cx="4008863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3359347" y="1416337"/>
              <a:ext cx="4008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一、传输层的主要功能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359276" y="2055343"/>
            <a:ext cx="10046974" cy="1435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握手机制用于确保通信双方已经建好了通信连接，这是实现可靠传输的前提。因此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TCP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被称为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面向连接的协议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，而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UDP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不需要这个过程，是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面向无连接的协议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3571" y="3577208"/>
            <a:ext cx="4604856" cy="2617593"/>
          </a:xfrm>
          <a:prstGeom prst="rect">
            <a:avLst/>
          </a:prstGeom>
        </p:spPr>
      </p:pic>
      <p:sp>
        <p:nvSpPr>
          <p:cNvPr id="19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852896" y="1265635"/>
            <a:ext cx="4486205" cy="787826"/>
            <a:chOff x="2796635" y="1483693"/>
            <a:chExt cx="4228213" cy="787826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359346" y="2083950"/>
              <a:ext cx="339071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119025" y="1483693"/>
              <a:ext cx="39058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TCP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与可靠传输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53768" y="2278112"/>
            <a:ext cx="11272214" cy="246442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ts val="36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实验目的　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TCP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的“三次握手”过程 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实验条件　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可联网的计算机 、抓包软件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实验步骤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．启动抓包软件。 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2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．浏览网站，然后分析抓取的数据包，进而分析出“三次握手”过程。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学习内容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52896" y="1265635"/>
            <a:ext cx="4486205" cy="787826"/>
            <a:chOff x="2796635" y="1483693"/>
            <a:chExt cx="4228213" cy="78782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359346" y="2083950"/>
              <a:ext cx="339071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3119025" y="1483693"/>
              <a:ext cx="39058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TCP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与可靠传输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　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290708" y="2193984"/>
            <a:ext cx="9871842" cy="98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利用配套资源中的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网络嗅探器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软件进行实验时，应选定“三次握手”选项。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1641" y="3269772"/>
            <a:ext cx="6668718" cy="29370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852896" y="1265635"/>
            <a:ext cx="4486205" cy="787826"/>
            <a:chOff x="2796635" y="1483693"/>
            <a:chExt cx="4228213" cy="787826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359346" y="2083950"/>
              <a:ext cx="339071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119025" y="1483693"/>
              <a:ext cx="39058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TCP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与可靠传输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　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52896" y="1265635"/>
            <a:ext cx="4486205" cy="787826"/>
            <a:chOff x="2796635" y="1483693"/>
            <a:chExt cx="4228213" cy="78782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359346" y="2083950"/>
              <a:ext cx="339071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3119025" y="1483693"/>
              <a:ext cx="39058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TCP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与可靠传输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331108" y="2197098"/>
            <a:ext cx="9871842" cy="269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使用配套资源中的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网络嗅探器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软件进行实验时，可获得类似下面的信息。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/>
            <a:endParaRPr lang="en-US" altLang="zh-CN" sz="1600" b="0" i="0" u="none" strike="noStrike" baseline="0" dirty="0">
              <a:solidFill>
                <a:srgbClr val="00AEE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 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166.111.4.100 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的三次握手过程： </a:t>
            </a:r>
            <a:endParaRPr lang="zh-CN" altLang="en-US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．源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10.50.16.181:61140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目标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166.111.4.100:443  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标识：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SYN </a:t>
            </a:r>
            <a:endParaRPr lang="zh-CN" altLang="en-US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．源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166.111.4.100:443  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目标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10.50.16.181:61140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标识：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SYN ACK </a:t>
            </a:r>
            <a:endParaRPr lang="zh-CN" altLang="en-US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．源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10.50.16.181:61140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目标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166.111.4.100:443</a:t>
            </a:r>
            <a:r>
              <a:rPr lang="zh-CN" altLang="en-US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  标识：</a:t>
            </a:r>
            <a:r>
              <a:rPr lang="en-US" altLang="zh-CN" sz="1600" b="0" i="0" u="none" strike="noStrike" baseline="0" dirty="0">
                <a:solidFill>
                  <a:srgbClr val="00A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ACK </a:t>
            </a:r>
            <a:endParaRPr lang="en-US" altLang="zh-CN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　学习内容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11837" y="2141820"/>
            <a:ext cx="9871842" cy="3738652"/>
            <a:chOff x="1255081" y="2258910"/>
            <a:chExt cx="9871842" cy="3738652"/>
          </a:xfrm>
        </p:grpSpPr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255081" y="2258910"/>
              <a:ext cx="9871842" cy="37386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96969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indent="608330">
                <a:lnSpc>
                  <a:spcPts val="36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实验结论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08330">
                <a:lnSpc>
                  <a:spcPts val="3600"/>
                </a:lnSpc>
              </a:pPr>
              <a:r>
                <a:rPr lang="zh-CN" altLang="en-US" sz="2400" dirty="0">
                  <a:latin typeface="楷体" panose="02010609060101010101" pitchFamily="49" charset="-122"/>
                  <a:ea typeface="楷体" panose="02010609060101010101" pitchFamily="49" charset="-122"/>
                </a:rPr>
                <a:t>选择一个握手过程的数据包进行分析可知：</a:t>
              </a:r>
              <a:endPara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08330"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．本次握手过程请求是由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    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通过           端口发起的，目标是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       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             端口，带有             标记。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indent="608330"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 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通过              端口，对                             的          端口进行了响应，响应中带有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标记。</a:t>
              </a:r>
              <a:endPara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indent="608330">
                <a:lnSpc>
                  <a:spcPts val="36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．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通过　　　  端口向                       的                 </a:t>
              </a:r>
              <a:r>
                <a:rPr lang="en-US" altLang="zh-CN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端口发送了带有                    标记的数据包，表示“三次握手”过程结束。</a:t>
              </a:r>
              <a:endPara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5417034" y="3556701"/>
              <a:ext cx="249725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532300" y="3556701"/>
              <a:ext cx="81980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252366" y="4055942"/>
              <a:ext cx="271692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216284" y="4050687"/>
              <a:ext cx="10016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701981" y="4049637"/>
              <a:ext cx="10016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421583" y="4472152"/>
              <a:ext cx="220086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248870" y="4486869"/>
              <a:ext cx="10016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498080" y="4486869"/>
              <a:ext cx="224501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015307" y="4472152"/>
              <a:ext cx="105208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5248870" y="4971395"/>
              <a:ext cx="10016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2421583" y="5399164"/>
              <a:ext cx="196753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031310" y="5399164"/>
              <a:ext cx="10016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939985" y="5399164"/>
              <a:ext cx="184456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9013671" y="5399164"/>
              <a:ext cx="147355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2796804" y="5898407"/>
              <a:ext cx="165313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3852896" y="1265635"/>
            <a:ext cx="4486205" cy="787826"/>
            <a:chOff x="2796635" y="1483693"/>
            <a:chExt cx="4228213" cy="787826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359346" y="2083950"/>
              <a:ext cx="3390719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119025" y="1483693"/>
              <a:ext cx="39058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en-US" altLang="zh-CN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TCP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与可靠传输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60704" y="1529109"/>
            <a:ext cx="9985248" cy="2448416"/>
            <a:chOff x="987552" y="2243328"/>
            <a:chExt cx="9985248" cy="2448416"/>
          </a:xfrm>
        </p:grpSpPr>
        <p:sp>
          <p:nvSpPr>
            <p:cNvPr id="2" name="剪去单角的矩形 3"/>
            <p:cNvSpPr/>
            <p:nvPr/>
          </p:nvSpPr>
          <p:spPr>
            <a:xfrm>
              <a:off x="987552" y="2243328"/>
              <a:ext cx="9985248" cy="2448416"/>
            </a:xfrm>
            <a:prstGeom prst="snip1Rect">
              <a:avLst/>
            </a:prstGeom>
            <a:solidFill>
              <a:srgbClr val="54D5D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     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539208" y="2348415"/>
              <a:ext cx="9290957" cy="2238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240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在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TCP/IP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的传输层中，使用端口来区分不同的应用。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TCP/IP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的传输层提供可靠和不可靠两种传输方式。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UDP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采用不可靠方式传输数据。 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．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TCP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采用握手机制等手段实现可靠传输。 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4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　课堂总结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112234" y="2210861"/>
            <a:ext cx="9510943" cy="183677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滑动窗口机制是保证可靠传输的另一个重要方法。简单来说，这种机制会给数据包标上序号，并记录数据包的状态，如果某个包出了问题就重传；如果网络堵塞，滑动窗口机制就会降低发送频率，缓解拥堵情况。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608330">
              <a:lnSpc>
                <a:spcPts val="36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参阅相关资料，总结自己对滑动窗口机制的认识。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</a:t>
            </a:r>
            <a:r>
              <a:rPr lang="zh-CN" altLang="en-US" b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拓展与提升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28677_3*n_h_i*1_1_1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228677_3*n_h_h_i*1_2_3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28677_3*n_h_h_i*1_2_1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28677_3*n_h_i*1_1_2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28677_3*n_h_i*1_1_3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28677_3*n_h_i*1_1_4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28677_3*n_h_i*1_1_5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commondata" val="eyJoZGlkIjoiY2NlZWE4OWJkY2Q2MTM4ODk1NmQzZTU1ZmZkZmU1M2I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2005</Words>
  <Application>WPS 演示</Application>
  <PresentationFormat>宽屏</PresentationFormat>
  <Paragraphs>148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Calibri</vt:lpstr>
      <vt:lpstr>楷体</vt:lpstr>
      <vt:lpstr>江城圆体 400W</vt:lpstr>
      <vt:lpstr>Arial Unicode MS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Administrator</cp:lastModifiedBy>
  <cp:revision>232</cp:revision>
  <cp:lastPrinted>2024-05-08T05:41:00Z</cp:lastPrinted>
  <dcterms:created xsi:type="dcterms:W3CDTF">2020-02-05T11:17:00Z</dcterms:created>
  <dcterms:modified xsi:type="dcterms:W3CDTF">2024-08-22T15:44:38Z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B1A4D0489F1348ADBBFFE0C27A222F65_12</vt:lpwstr>
  </property>
  <property fmtid="{D5CDD505-2E9C-101B-9397-08002B2CF9AE}" pid="3" name="KSOProductBuildVer">
    <vt:lpwstr>2052-12.1.0.17147</vt:lpwstr>
  </property>
</Properties>
</file>