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9413" r:id="rId1"/>
    <p:sldMasterId id="2147509450" r:id="rId2"/>
  </p:sldMasterIdLst>
  <p:notesMasterIdLst>
    <p:notesMasterId r:id="rId3"/>
  </p:notesMasterIdLst>
  <p:sldIdLst>
    <p:sldId id="11675" r:id="rId4"/>
    <p:sldId id="11678" r:id="rId5"/>
    <p:sldId id="11681" r:id="rId6"/>
    <p:sldId id="11684" r:id="rId7"/>
    <p:sldId id="11687" r:id="rId8"/>
    <p:sldId id="11690" r:id="rId9"/>
    <p:sldId id="11693" r:id="rId10"/>
    <p:sldId id="11696" r:id="rId11"/>
    <p:sldId id="11699" r:id="rId12"/>
    <p:sldId id="11702" r:id="rId13"/>
    <p:sldId id="11705" r:id="rId14"/>
    <p:sldId id="11708" r:id="rId15"/>
    <p:sldId id="11711" r:id="rId16"/>
    <p:sldId id="11714" r:id="rId17"/>
    <p:sldId id="11717" r:id="rId18"/>
    <p:sldId id="11720" r:id="rId19"/>
    <p:sldId id="11723" r:id="rId20"/>
    <p:sldId id="11726" r:id="rId21"/>
    <p:sldId id="11729" r:id="rId22"/>
    <p:sldId id="11732" r:id="rId23"/>
    <p:sldId id="11735" r:id="rId24"/>
    <p:sldId id="11738" r:id="rId25"/>
    <p:sldId id="11741" r:id="rId26"/>
    <p:sldId id="11744" r:id="rId27"/>
    <p:sldId id="11747" r:id="rId28"/>
    <p:sldId id="11750" r:id="rId29"/>
    <p:sldId id="11753" r:id="rId30"/>
    <p:sldId id="11756" r:id="rId31"/>
    <p:sldId id="11759" r:id="rId32"/>
    <p:sldId id="1176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414" r:id="rId1"/>
    <p:sldLayoutId id="2147509415" r:id="rId2"/>
    <p:sldLayoutId id="2147509416" r:id="rId3"/>
    <p:sldLayoutId id="2147509417" r:id="rId4"/>
    <p:sldLayoutId id="2147509418" r:id="rId5"/>
    <p:sldLayoutId id="2147509419" r:id="rId6"/>
    <p:sldLayoutId id="2147509420" r:id="rId7"/>
    <p:sldLayoutId id="2147509421" r:id="rId8"/>
    <p:sldLayoutId id="2147509422" r:id="rId9"/>
    <p:sldLayoutId id="2147509423" r:id="rId10"/>
    <p:sldLayoutId id="214750942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9451" r:id="rId1"/>
    <p:sldLayoutId id="2147509452" r:id="rId2"/>
    <p:sldLayoutId id="2147509453" r:id="rId3"/>
    <p:sldLayoutId id="2147509454" r:id="rId4"/>
    <p:sldLayoutId id="2147509455" r:id="rId5"/>
    <p:sldLayoutId id="2147509456" r:id="rId6"/>
    <p:sldLayoutId id="2147509457" r:id="rId7"/>
    <p:sldLayoutId id="2147509458" r:id="rId8"/>
    <p:sldLayoutId id="2147509459" r:id="rId9"/>
    <p:sldLayoutId id="2147509460" r:id="rId10"/>
    <p:sldLayoutId id="214750946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20" Type="http://schemas.openxmlformats.org/officeDocument/2006/relationships/tags" Target="../tags/tag211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tags" Target="../tags/tag334.xml"/><Relationship Id="rId22" Type="http://schemas.openxmlformats.org/officeDocument/2006/relationships/tags" Target="../tags/tag335.xml"/><Relationship Id="rId23" Type="http://schemas.openxmlformats.org/officeDocument/2006/relationships/tags" Target="../tags/tag336.xml"/><Relationship Id="rId24" Type="http://schemas.openxmlformats.org/officeDocument/2006/relationships/tags" Target="../tags/tag337.xml"/><Relationship Id="rId25" Type="http://schemas.openxmlformats.org/officeDocument/2006/relationships/tags" Target="../tags/tag338.xml"/><Relationship Id="rId26" Type="http://schemas.openxmlformats.org/officeDocument/2006/relationships/tags" Target="../tags/tag339.xml"/><Relationship Id="rId27" Type="http://schemas.openxmlformats.org/officeDocument/2006/relationships/tags" Target="../tags/tag340.xml"/><Relationship Id="rId28" Type="http://schemas.openxmlformats.org/officeDocument/2006/relationships/tags" Target="../tags/tag341.xml"/><Relationship Id="rId29" Type="http://schemas.openxmlformats.org/officeDocument/2006/relationships/tags" Target="../tags/tag34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初中文化教育的创新策略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初中文化教育现状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创新策略的必要性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创新策略的制定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实施创新策略的途径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实施创新策略的保障措施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实施创新策略的预期效果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初中文化教育现状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当前教育体制的问题</a:t>
            </a:r>
            <a:endParaRPr altLang="en-US" lang="zh-CN"/>
          </a:p>
        </p:txBody>
      </p:sp>
      <p:sp>
        <p:nvSpPr>
          <p:cNvPr id="10489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教育资源不均衡：城乡之间、地区之间的教育资源分配不均，影响教育质量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缺乏创新：传统教育模式限制了学生的创新思维和创造力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过度应试：过分强调考试成绩，导致学生缺乏实际应用能力和综合素质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缺乏个性化教育：无法满足不同学生的个性化需求和发展潜力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传统教育方式的局限性</a:t>
            </a:r>
            <a:endParaRPr altLang="en-US" lang="zh-CN"/>
          </a:p>
        </p:txBody>
      </p:sp>
      <p:sp>
        <p:nvSpPr>
          <p:cNvPr id="1049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缺乏个性化教学：传统教育方式难以满足学生的个性化需求，缺乏因材施教。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知识更新滞后：传统教育方式的知识更新速度较慢，难以跟上时代发展的步伐。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忽视实践能力：传统教育方式过于注重理论知识的传授，忽视学生实践能力的培养。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缺乏创新精神：传统教育方式过于强调知识的记忆和重复，缺乏对学生创新精神的培养。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学生对文化课的兴趣缺失</a:t>
            </a:r>
            <a:endParaRPr altLang="en-US" lang="zh-CN"/>
          </a:p>
        </p:txBody>
      </p:sp>
      <p:sp>
        <p:nvSpPr>
          <p:cNvPr id="10490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影响：学生缺乏学习动力，成绩不理想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原因：课程内容枯燥乏味，缺乏趣味性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措施：增加课程内容趣味性，采用多样化的教学方式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案例：成功的教学实践，提高学生文化课兴趣的实例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创新策略的必要性</a:t>
            </a:r>
            <a:endParaRPr altLang="en-US" dirty="0" lang="zh-CN"/>
          </a:p>
        </p:txBody>
      </p:sp>
      <p:sp>
        <p:nvSpPr>
          <p:cNvPr id="1049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适应社会发展的需要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创新策略是教育改革的重要方向，能够适应社会发展的需要。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传统教育模式已经无法满足现代社会的需求，需要创新策略来提高教育质量。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创新策略能够培养学生的创新思维和创造力，为未来的社会发展做出贡献。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创新策略能够促进教育的可持续发展，提高教育行业的整体水平。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培养创新型人才的需求</a:t>
            </a:r>
            <a:endParaRPr altLang="en-US" lang="zh-CN"/>
          </a:p>
        </p:txBody>
      </p:sp>
      <p:sp>
        <p:nvSpPr>
          <p:cNvPr id="10492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创新型人才的培养有助于提高国家竞争力，推动经济社会发展，实现中华民族伟大复兴。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初中阶段是学生个性发展和价值观形成的关键时期，采取创新策略能够更好地激发学生的创造力和想象力，培养具备创新意识和创新能力的人才。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创新是推动社会进步的重要力量，培养创新型人才是时代发展的必然要求。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传统教育模式难以满足当前社会对创新型人才的需求，需要采取创新策略来培养具备创新精神和实践能力的人才。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提高教育质量的必然选择</a:t>
            </a:r>
            <a:endParaRPr altLang="en-US" lang="zh-CN"/>
          </a:p>
        </p:txBody>
      </p:sp>
      <p:sp>
        <p:nvSpPr>
          <p:cNvPr id="104928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传统教育模式存在局限性，难以满足现代社会对人才的需求。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创新策略能够激发学生的学习热情和创造力，培养更多具有创新精神的人才。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创新策略能够促进教育公平，让更多的学生受益于优质教育资源。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提高教育质量是国家和民族长远发展的必然选择，创新策略是实现这一目标的关键途径。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创新策略的制定</a:t>
            </a:r>
            <a:endParaRPr altLang="en-US" dirty="0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创新教育理念</a:t>
            </a:r>
            <a:endParaRPr altLang="en-US" lang="zh-CN"/>
          </a:p>
        </p:txBody>
      </p:sp>
      <p:sp>
        <p:nvSpPr>
          <p:cNvPr id="10493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强调学生的主体地位，培养学生的创新意识和实践能力。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注重跨学科融合，拓宽学生的知识面和视野。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关注学生的个性发展，因材施教，发挥学生的特长和优势。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提倡启发式教学，引导学生主动思考和探索问题。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创新教育方式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推行翻转课堂，激发学生自主学习兴趣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引入数字化教育资源，提高教学质量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开展项目式学习，培养学生创新实践能力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创设多元评价体系，鼓励学生个性化发展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创新教育内容</a:t>
            </a:r>
            <a:endParaRPr altLang="en-US" lang="zh-CN"/>
          </a:p>
        </p:txBody>
      </p:sp>
      <p:sp>
        <p:nvSpPr>
          <p:cNvPr id="10495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创新课程设置：增加跨学科课程，引入创客教育、STEM教育等新型课程，培养学生的综合素质。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创新教育理念：注重培养学生的创新思维和创造力，鼓励学生自主探究、发现和解决问题。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创新教学方式：采用项目式学习、翻转课堂等新型教学方式，引导学生主动参与、合作学习，提高学习效果。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创新评价机制：建立多元评价体系，注重过程评价和表现评价，鼓励学生发挥特长、展示个性。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实施创新策略的途径</a:t>
            </a:r>
            <a:endParaRPr altLang="en-US" dirty="0" lang="zh-CN"/>
          </a:p>
        </p:txBody>
      </p:sp>
      <p:sp>
        <p:nvSpPr>
          <p:cNvPr id="10495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利用信息技术手段</a:t>
            </a:r>
            <a:endParaRPr altLang="en-US" lang="zh-CN"/>
          </a:p>
        </p:txBody>
      </p:sp>
      <p:sp>
        <p:nvSpPr>
          <p:cNvPr id="10496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引入在线教育平台，提供个性化学习资源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利用大数据分析，精准评估学生学习进度和需求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借助虚拟现实技术，模拟真实场景辅助教学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开展在线协作学习，促进学生交流与合作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加强实践教学环节</a:t>
            </a:r>
            <a:endParaRPr altLang="en-US" lang="zh-CN"/>
          </a:p>
        </p:txBody>
      </p:sp>
      <p:sp>
        <p:nvSpPr>
          <p:cNvPr id="10496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组织社会实践活动，增强学生的社会责任感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鼓励学生参与科技创新项目，培养创新精神和实践能力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开展实验课程，提高学生的实践操作能力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加强校企合作，为学生提供实习机会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开展多元化评价方式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评价主体：鼓励学生参与评价，同时引入第三方评价机构，提高评价的客观性和公正性。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评价反馈：及时向学生提供评价反馈，帮助学生了解自己的不足之处，促进其改进和提高。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评价内容：关注学生的综合素质，包括知识、技能、态度等方面。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评价方式：采用多种评价方式，如考试、作品评定、口头表达、自我评价等。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促进教师专业发展</a:t>
            </a:r>
            <a:endParaRPr altLang="en-US" lang="zh-CN"/>
          </a:p>
        </p:txBody>
      </p:sp>
      <p:sp>
        <p:nvSpPr>
          <p:cNvPr id="10497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开展教师培训，提高教师的创新意识和创新能力。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鼓励教师参加学术交流活动，拓宽教师的学术视野。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建立教师创新奖励机制，激发教师的创新热情。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引导教师关注学科前沿动态，提升教师的专业素养。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实施创新策略的保障措施</a:t>
            </a:r>
            <a:endParaRPr altLang="en-US" dirty="0" lang="zh-CN"/>
          </a:p>
        </p:txBody>
      </p:sp>
      <p:sp>
        <p:nvSpPr>
          <p:cNvPr id="1049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8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制定相关政策，鼓励初中文化教育创新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加大对初中文化教育创新的投入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建立创新激励机制，激发创新活力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完善政策执行机制，确保政策落地见效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完善教育资源建设</a:t>
            </a:r>
            <a:endParaRPr altLang="en-US" lang="zh-CN"/>
          </a:p>
        </p:txBody>
      </p:sp>
      <p:sp>
        <p:nvSpPr>
          <p:cNvPr id="10499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增加教育投入，提高教育经费使用效益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加强教师队伍建设，提高教师素质和教学水平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优化教育资源配置，实现教育公平和均衡发展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推进数字化教育，提高教育信息化水平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建立创新激励机制</a:t>
            </a:r>
            <a:endParaRPr altLang="en-US" lang="zh-CN"/>
          </a:p>
        </p:txBody>
      </p:sp>
      <p:sp>
        <p:nvSpPr>
          <p:cNvPr id="10500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设立创新奖励，鼓励师生积极参与创新活动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加强创新教育，培养师生的创新意识、创新思维和创新能力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营造创新氛围，鼓励师生敢于尝试、勇于创新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建立创新成果评价机制，对优秀成果给予肯定和奖励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加强家校合作与沟通</a:t>
            </a:r>
            <a:endParaRPr altLang="en-US" lang="zh-CN"/>
          </a:p>
        </p:txBody>
      </p:sp>
      <p:sp>
        <p:nvSpPr>
          <p:cNvPr id="10500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建立定期沟通机制，及时了解学生需求和问题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组织家长培训，提高家长的教育意识和能力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鼓励家长参与学校管理，共同制定教育计划和政策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建立家校合作平台，促进信息共享和资源整合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实施创新策略的预期效果</a:t>
            </a:r>
            <a:endParaRPr altLang="en-US" dirty="0" lang="zh-CN"/>
          </a:p>
        </p:txBody>
      </p:sp>
      <p:sp>
        <p:nvSpPr>
          <p:cNvPr id="10501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提高学生的学习兴趣与能力</a:t>
            </a:r>
            <a:endParaRPr altLang="en-US" lang="zh-CN"/>
          </a:p>
        </p:txBody>
      </p:sp>
      <p:sp>
        <p:nvSpPr>
          <p:cNvPr id="105019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创新教学方法，增强课堂互动，提高学生的学习兴趣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激发学生对知识的探索欲望，培养自主学习能力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引导学生发现自己的潜能，培养创新思维和实践能力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建立多元化的评价体系，全面提升学生的综合素质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提升教师的专业素养与创新能力</a:t>
            </a:r>
            <a:endParaRPr altLang="en-US" lang="zh-CN"/>
          </a:p>
        </p:txBody>
      </p:sp>
      <p:sp>
        <p:nvSpPr>
          <p:cNvPr id="10502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促进教师不断学习和更新知识，提高教学质量和效果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激发教师的创新意识和创造力，培养更多的创新型人才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提升教师的专业素养和教学能力，增强教师的职业竞争力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推动教师参与教育改革和实践，为学校发展做出更大的贡献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增强学校的办学特色与竞争力</a:t>
            </a:r>
            <a:endParaRPr altLang="en-US" lang="zh-CN"/>
          </a:p>
        </p:txBody>
      </p:sp>
      <p:sp>
        <p:nvSpPr>
          <p:cNvPr id="10502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提升教学质量：创新策略有助于提高教师的教学水平和学生的学习效果。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培养创新人才：通过创新策略的实施，学校可以更好地培养学生的创新思维和实践能力。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增强学校品牌形象：实施创新策略有助于提升学校的知名度和美誉度，吸引更多优质生源和师资。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提高学校竞争力：通过创新策略的实施，学校可以更好地适应教育市场的变化，提高自身的竞争力。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促进教育的整体发展与进步</a:t>
            </a:r>
            <a:endParaRPr altLang="en-US" lang="zh-CN"/>
          </a:p>
        </p:txBody>
      </p:sp>
      <p:sp>
        <p:nvSpPr>
          <p:cNvPr id="10503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提高教育质量：通过创新策略，改善教学方法和手段，提高学生的学习效果和兴趣。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培养创新人才：鼓励学生发挥创造力，培养具有创新思维和实践能力的人才。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促进教育公平：通过创新策略，使教育资源更加均衡分配，缩小城乡、地区之间的教育差距。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增强国际竞争力：通过培养具有国际视野和创新能力的优秀人才，提高国家在国际舞台上的竞争力。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0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0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0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6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5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2023-12-31T16:09:38Z</dcterms:created>
  <dcterms:modified xsi:type="dcterms:W3CDTF">2023-12-31T16:09:38Z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a8bc4b0e438246408bbc8492fa81b2f4_21</vt:lpwstr>
  </property>
</Properties>
</file>