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724" r:id="rId1"/>
    <p:sldMasterId id="2147504761" r:id="rId2"/>
  </p:sldMasterIdLst>
  <p:notesMasterIdLst>
    <p:notesMasterId r:id="rId3"/>
  </p:notesMasterIdLst>
  <p:sldIdLst>
    <p:sldId id="10098" r:id="rId4"/>
    <p:sldId id="10101" r:id="rId5"/>
    <p:sldId id="10104" r:id="rId6"/>
    <p:sldId id="10107" r:id="rId7"/>
    <p:sldId id="10113" r:id="rId9"/>
    <p:sldId id="10116" r:id="rId10"/>
    <p:sldId id="10119" r:id="rId11"/>
    <p:sldId id="10122" r:id="rId12"/>
    <p:sldId id="10128" r:id="rId14"/>
    <p:sldId id="10131" r:id="rId15"/>
    <p:sldId id="10134" r:id="rId16"/>
    <p:sldId id="10137" r:id="rId17"/>
    <p:sldId id="10143" r:id="rId19"/>
    <p:sldId id="10146" r:id="rId20"/>
    <p:sldId id="10149" r:id="rId21"/>
    <p:sldId id="10152" r:id="rId22"/>
    <p:sldId id="10158" r:id="rId24"/>
    <p:sldId id="10161" r:id="rId25"/>
    <p:sldId id="10164" r:id="rId26"/>
    <p:sldId id="10167" r:id="rId27"/>
    <p:sldId id="10173" r:id="rId29"/>
    <p:sldId id="10176" r:id="rId30"/>
    <p:sldId id="10179" r:id="rId31"/>
    <p:sldId id="10182" r:id="rId32"/>
    <p:sldId id="10188" r:id="rId34"/>
    <p:sldId id="10191" r:id="rId35"/>
    <p:sldId id="10194" r:id="rId36"/>
    <p:sldId id="1019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725" r:id="rId1"/>
    <p:sldLayoutId id="2147504726" r:id="rId2"/>
    <p:sldLayoutId id="2147504727" r:id="rId3"/>
    <p:sldLayoutId id="2147504728" r:id="rId4"/>
    <p:sldLayoutId id="2147504729" r:id="rId5"/>
    <p:sldLayoutId id="2147504730" r:id="rId6"/>
    <p:sldLayoutId id="2147504731" r:id="rId7"/>
    <p:sldLayoutId id="2147504732" r:id="rId8"/>
    <p:sldLayoutId id="2147504733" r:id="rId9"/>
    <p:sldLayoutId id="2147504734" r:id="rId10"/>
    <p:sldLayoutId id="21475047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762" r:id="rId1"/>
    <p:sldLayoutId id="2147504763" r:id="rId2"/>
    <p:sldLayoutId id="2147504764" r:id="rId3"/>
    <p:sldLayoutId id="2147504765" r:id="rId4"/>
    <p:sldLayoutId id="2147504766" r:id="rId5"/>
    <p:sldLayoutId id="2147504767" r:id="rId6"/>
    <p:sldLayoutId id="2147504768" r:id="rId7"/>
    <p:sldLayoutId id="2147504769" r:id="rId8"/>
    <p:sldLayoutId id="2147504770" r:id="rId9"/>
    <p:sldLayoutId id="2147504771" r:id="rId10"/>
    <p:sldLayoutId id="21475047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tags" Target="../tags/tag177.xml"/><Relationship Id="rId16" Type="http://schemas.openxmlformats.org/officeDocument/2006/relationships/tags" Target="../tags/tag178.xml"/><Relationship Id="rId17" Type="http://schemas.openxmlformats.org/officeDocument/2006/relationships/tags" Target="../tags/tag179.xml"/><Relationship Id="rId18" Type="http://schemas.openxmlformats.org/officeDocument/2006/relationships/tags" Target="../tags/tag180.xml"/><Relationship Id="rId19" Type="http://schemas.openxmlformats.org/officeDocument/2006/relationships/tags" Target="../tags/tag181.xml"/><Relationship Id="rId20" Type="http://schemas.openxmlformats.org/officeDocument/2006/relationships/tags" Target="../tags/tag182.xml"/><Relationship Id="rId21" Type="http://schemas.openxmlformats.org/officeDocument/2006/relationships/tags" Target="../tags/tag183.xml"/><Relationship Id="rId22" Type="http://schemas.openxmlformats.org/officeDocument/2006/relationships/tags" Target="../tags/tag184.xml"/><Relationship Id="rId23" Type="http://schemas.openxmlformats.org/officeDocument/2006/relationships/tags" Target="../tags/tag185.xml"/><Relationship Id="rId24" Type="http://schemas.openxmlformats.org/officeDocument/2006/relationships/tags" Target="../tags/tag186.xml"/><Relationship Id="rId25" Type="http://schemas.openxmlformats.org/officeDocument/2006/relationships/tags" Target="../tags/tag187.xml"/><Relationship Id="rId26" Type="http://schemas.openxmlformats.org/officeDocument/2006/relationships/tags" Target="../tags/tag188.xml"/><Relationship Id="rId27" Type="http://schemas.openxmlformats.org/officeDocument/2006/relationships/tags" Target="../tags/tag189.xml"/><Relationship Id="rId28" Type="http://schemas.openxmlformats.org/officeDocument/2006/relationships/tags" Target="../tags/tag190.xml"/><Relationship Id="rId29" Type="http://schemas.openxmlformats.org/officeDocument/2006/relationships/tags" Target="../tags/tag191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tags" Target="../tags/tag266.xml"/><Relationship Id="rId31" Type="http://schemas.openxmlformats.org/officeDocument/2006/relationships/tags" Target="../tags/tag267.xml"/><Relationship Id="rId32" Type="http://schemas.openxmlformats.org/officeDocument/2006/relationships/tags" Target="../tags/tag268.xml"/><Relationship Id="rId33" Type="http://schemas.openxmlformats.org/officeDocument/2006/relationships/tags" Target="../tags/tag269.xml"/><Relationship Id="rId34" Type="http://schemas.openxmlformats.org/officeDocument/2006/relationships/tags" Target="../tags/tag270.xml"/><Relationship Id="rId35" Type="http://schemas.openxmlformats.org/officeDocument/2006/relationships/tags" Target="../tags/tag271.xml"/><Relationship Id="rId36" Type="http://schemas.openxmlformats.org/officeDocument/2006/relationships/tags" Target="../tags/tag272.xml"/><Relationship Id="rId37" Type="http://schemas.openxmlformats.org/officeDocument/2006/relationships/tags" Target="../tags/tag273.xml"/><Relationship Id="rId38" Type="http://schemas.openxmlformats.org/officeDocument/2006/relationships/tags" Target="../tags/tag274.xml"/><Relationship Id="rId39" Type="http://schemas.openxmlformats.org/officeDocument/2006/relationships/tags" Target="../tags/tag275.xml"/><Relationship Id="rId40" Type="http://schemas.openxmlformats.org/officeDocument/2006/relationships/tags" Target="../tags/tag276.xml"/><Relationship Id="rId4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tags" Target="../tags/tag403.xml"/><Relationship Id="rId18" Type="http://schemas.openxmlformats.org/officeDocument/2006/relationships/tags" Target="../tags/tag404.xml"/><Relationship Id="rId19" Type="http://schemas.openxmlformats.org/officeDocument/2006/relationships/tags" Target="../tags/tag405.xml"/><Relationship Id="rId20" Type="http://schemas.openxmlformats.org/officeDocument/2006/relationships/tags" Target="../tags/tag406.xml"/><Relationship Id="rId21" Type="http://schemas.openxmlformats.org/officeDocument/2006/relationships/tags" Target="../tags/tag407.xml"/><Relationship Id="rId22" Type="http://schemas.openxmlformats.org/officeDocument/2006/relationships/tags" Target="../tags/tag408.xml"/><Relationship Id="rId23" Type="http://schemas.openxmlformats.org/officeDocument/2006/relationships/tags" Target="../tags/tag409.xml"/><Relationship Id="rId24" Type="http://schemas.openxmlformats.org/officeDocument/2006/relationships/tags" Target="../tags/tag410.xml"/><Relationship Id="rId25" Type="http://schemas.openxmlformats.org/officeDocument/2006/relationships/tags" Target="../tags/tag411.xml"/><Relationship Id="rId26" Type="http://schemas.openxmlformats.org/officeDocument/2006/relationships/tags" Target="../tags/tag412.xml"/><Relationship Id="rId27" Type="http://schemas.openxmlformats.org/officeDocument/2006/relationships/tags" Target="../tags/tag413.xml"/><Relationship Id="rId28" Type="http://schemas.openxmlformats.org/officeDocument/2006/relationships/tags" Target="../tags/tag414.xml"/><Relationship Id="rId29" Type="http://schemas.openxmlformats.org/officeDocument/2006/relationships/tags" Target="../tags/tag415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tags" Target="../tags/tag425.xml"/><Relationship Id="rId8" Type="http://schemas.openxmlformats.org/officeDocument/2006/relationships/tags" Target="../tags/tag426.xml"/><Relationship Id="rId9" Type="http://schemas.openxmlformats.org/officeDocument/2006/relationships/tags" Target="../tags/tag427.xml"/><Relationship Id="rId10" Type="http://schemas.openxmlformats.org/officeDocument/2006/relationships/tags" Target="../tags/tag428.xml"/><Relationship Id="rId11" Type="http://schemas.openxmlformats.org/officeDocument/2006/relationships/tags" Target="../tags/tag429.xml"/><Relationship Id="rId12" Type="http://schemas.openxmlformats.org/officeDocument/2006/relationships/tags" Target="../tags/tag43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tags" Target="../tags/tag435.xml"/><Relationship Id="rId6" Type="http://schemas.openxmlformats.org/officeDocument/2006/relationships/tags" Target="../tags/tag436.xml"/><Relationship Id="rId7" Type="http://schemas.openxmlformats.org/officeDocument/2006/relationships/tags" Target="../tags/tag437.xml"/><Relationship Id="rId8" Type="http://schemas.openxmlformats.org/officeDocument/2006/relationships/tags" Target="../tags/tag438.xml"/><Relationship Id="rId9" Type="http://schemas.openxmlformats.org/officeDocument/2006/relationships/tags" Target="../tags/tag439.xml"/><Relationship Id="rId10" Type="http://schemas.openxmlformats.org/officeDocument/2006/relationships/tags" Target="../tags/tag440.xml"/><Relationship Id="rId11" Type="http://schemas.openxmlformats.org/officeDocument/2006/relationships/tags" Target="../tags/tag441.xml"/><Relationship Id="rId12" Type="http://schemas.openxmlformats.org/officeDocument/2006/relationships/tags" Target="../tags/tag442.xml"/><Relationship Id="rId13" Type="http://schemas.openxmlformats.org/officeDocument/2006/relationships/tags" Target="../tags/tag443.xml"/><Relationship Id="rId14" Type="http://schemas.openxmlformats.org/officeDocument/2006/relationships/tags" Target="../tags/tag444.xml"/><Relationship Id="rId15" Type="http://schemas.openxmlformats.org/officeDocument/2006/relationships/tags" Target="../tags/tag445.xml"/><Relationship Id="rId16" Type="http://schemas.openxmlformats.org/officeDocument/2006/relationships/tags" Target="../tags/tag446.xml"/><Relationship Id="rId17" Type="http://schemas.openxmlformats.org/officeDocument/2006/relationships/tags" Target="../tags/tag447.xml"/><Relationship Id="rId18" Type="http://schemas.openxmlformats.org/officeDocument/2006/relationships/tags" Target="../tags/tag448.xml"/><Relationship Id="rId19" Type="http://schemas.openxmlformats.org/officeDocument/2006/relationships/tags" Target="../tags/tag449.xml"/><Relationship Id="rId20" Type="http://schemas.openxmlformats.org/officeDocument/2006/relationships/tags" Target="../tags/tag450.xml"/><Relationship Id="rId21" Type="http://schemas.openxmlformats.org/officeDocument/2006/relationships/tags" Target="../tags/tag451.xml"/><Relationship Id="rId22" Type="http://schemas.openxmlformats.org/officeDocument/2006/relationships/tags" Target="../tags/tag452.xml"/><Relationship Id="rId23" Type="http://schemas.openxmlformats.org/officeDocument/2006/relationships/tags" Target="../tags/tag453.xml"/><Relationship Id="rId24" Type="http://schemas.openxmlformats.org/officeDocument/2006/relationships/tags" Target="../tags/tag454.xml"/><Relationship Id="rId25" Type="http://schemas.openxmlformats.org/officeDocument/2006/relationships/tags" Target="../tags/tag455.xml"/><Relationship Id="rId26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56.xml"/><Relationship Id="rId2" Type="http://schemas.openxmlformats.org/officeDocument/2006/relationships/tags" Target="../tags/tag457.xml"/><Relationship Id="rId3" Type="http://schemas.openxmlformats.org/officeDocument/2006/relationships/tags" Target="../tags/tag458.xml"/><Relationship Id="rId4" Type="http://schemas.openxmlformats.org/officeDocument/2006/relationships/tags" Target="../tags/tag459.xml"/><Relationship Id="rId5" Type="http://schemas.openxmlformats.org/officeDocument/2006/relationships/tags" Target="../tags/tag460.xml"/><Relationship Id="rId6" Type="http://schemas.openxmlformats.org/officeDocument/2006/relationships/tags" Target="../tags/tag461.xml"/><Relationship Id="rId7" Type="http://schemas.openxmlformats.org/officeDocument/2006/relationships/tags" Target="../tags/tag462.xml"/><Relationship Id="rId8" Type="http://schemas.openxmlformats.org/officeDocument/2006/relationships/tags" Target="../tags/tag463.xml"/><Relationship Id="rId9" Type="http://schemas.openxmlformats.org/officeDocument/2006/relationships/tags" Target="../tags/tag464.xml"/><Relationship Id="rId10" Type="http://schemas.openxmlformats.org/officeDocument/2006/relationships/tags" Target="../tags/tag465.xml"/><Relationship Id="rId11" Type="http://schemas.openxmlformats.org/officeDocument/2006/relationships/tags" Target="../tags/tag466.xml"/><Relationship Id="rId12" Type="http://schemas.openxmlformats.org/officeDocument/2006/relationships/tags" Target="../tags/tag46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68.xml"/><Relationship Id="rId2" Type="http://schemas.openxmlformats.org/officeDocument/2006/relationships/tags" Target="../tags/tag469.xml"/><Relationship Id="rId3" Type="http://schemas.openxmlformats.org/officeDocument/2006/relationships/tags" Target="../tags/tag4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新能源行业的成就与展望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新能源行业的现状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新能源行业的成就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新能源行业的展望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新能源行业的社会影响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新能源行业的政策支持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新能源行业的现状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新能源行业的定义和发展历程</a:t>
            </a:r>
            <a:endParaRPr altLang="en-US" lang="zh-CN"/>
          </a:p>
        </p:txBody>
      </p:sp>
      <p:sp>
        <p:nvSpPr>
          <p:cNvPr id="1049148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的未来展望：随着全球对环境保护和可持续发展的日益重视，新能源行业将继续保持快速的发展。未来，新能源行业将更加注重技术创新和产业升级，推动全球能源结构的转型和升级。同时，随着新能源汽车、智能电网等新型能源技术的推广应用，新能源行业也将迎来更加广阔的市场前景和发展空间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52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6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的现状：目前，新能源行业已经成为全球经济发展的重要领域之一。各国政府纷纷出台政策，鼓励和支持新能源行业的发展。同时，随着技术的不断进步和成本的降低，新能源行业的市场规模也在不断扩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56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新能源行业的定义：新能源行业是指利用可再生能源、清洁能源和高效能源技术，开发、生产和利用各种新型能源的行业。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60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6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的发展历程：随着全球对环境保护和可持续发展的日益重视，新能源行业经历了快速的发展。从早期的太阳能、风能等可再生能源的开发利用，到后来的电动汽车、智能电网等新型能源技术的推广应用，新能源行业不断取得突破和进步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新能源行业的市场规模和增长趋势</a:t>
            </a:r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市场规模：全球范围内，新能源行业市场规模不断扩大，包括太阳能、风能、水能等细分领域。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增长趋势：随着技术的不断进步和政策支持的加强，新能源行业将继续保持快速增长趋势。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地区分布：中国、美国、欧洲等国家和地区是新能源行业的主要市场，其中中国在太阳能和风能领域具有较大优势。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产业链结构：新能源行业的产业链包括原材料、设备制造、生产运营和销售等环节，其中设备制造和生产运营是产业链的核心环节。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87500" lnSpcReduction="10000"/>
          </a:bodyPr>
          <a:p>
            <a:r>
              <a:rPr altLang="en-US" lang="zh-CN"/>
              <a:t>太阳能：太阳能光伏发电、太阳能热水器等</a:t>
            </a:r>
            <a:endParaRPr altLang="en-US" lang="zh-CN"/>
          </a:p>
          <a:p>
            <a:r>
              <a:rPr altLang="en-US" lang="zh-CN"/>
              <a:t>风能：风力发电、风力泵等</a:t>
            </a:r>
            <a:endParaRPr altLang="en-US" lang="zh-CN"/>
          </a:p>
          <a:p>
            <a:r>
              <a:rPr altLang="en-US" lang="zh-CN"/>
              <a:t>水能：水力发电、潮汐能等</a:t>
            </a:r>
            <a:endParaRPr altLang="en-US" lang="zh-CN"/>
          </a:p>
          <a:p>
            <a:r>
              <a:rPr altLang="en-US" lang="zh-CN"/>
              <a:t>生物质能：生物质发电、生物质燃料等</a:t>
            </a:r>
            <a:endParaRPr altLang="en-US" lang="zh-CN"/>
          </a:p>
          <a:p>
            <a:r>
              <a:rPr altLang="en-US" lang="zh-CN"/>
              <a:t>地热能：地热发电、地热供暖等</a:t>
            </a:r>
            <a:endParaRPr altLang="en-US" lang="zh-CN"/>
          </a:p>
          <a:p>
            <a:r>
              <a:rPr altLang="en-US" lang="zh-CN"/>
              <a:t>核能：核能发电、核能供暖等</a:t>
            </a:r>
            <a:endParaRPr altLang="en-US" lang="zh-CN"/>
          </a:p>
          <a:p>
            <a:r>
              <a:rPr altLang="en-US" lang="zh-CN"/>
              <a:t>氢能：氢能燃料电池、氢能交通工具等  以上是新能源行业的主要类型和应用领域，随着技术的不断进步和应用领域的不断拓展，新能源行业将会在未来发挥更加重要的作用。</a:t>
            </a:r>
            <a:endParaRPr altLang="en-US" lang="zh-CN"/>
          </a:p>
          <a:p>
            <a:pPr lvl="1"/>
            <a:r>
              <a:rPr altLang="en-US" lang="zh-CN"/>
              <a:t>以上是新能源行业的主要类型和应用领域，随着技术的不断进步和应用领域的不断拓展，新能源行业将会在未来发挥更加重要的作用。</a:t>
            </a:r>
            <a:endParaRPr altLang="en-US" lang="zh-CN"/>
          </a:p>
        </p:txBody>
      </p:sp>
      <p:sp>
        <p:nvSpPr>
          <p:cNvPr id="10492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新能源行业的主要类型和应用领域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3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新能源行业的成就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新能源技术的突破和创新</a:t>
            </a:r>
            <a:endParaRPr altLang="en-US" lang="zh-CN"/>
          </a:p>
        </p:txBody>
      </p:sp>
      <p:sp>
        <p:nvSpPr>
          <p:cNvPr id="10494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太阳能技术的突破：高效、低成本、可持续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新能源汽车技术的创新：电动汽车、混合动力汽车、氢燃料电池汽车等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储能技术的突破：电池储能、超级电容器储能、飞轮储能等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风能技术的创新：大型化、智能化、海上风电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新能源产业的快速发展和普及</a:t>
            </a:r>
            <a:endParaRPr altLang="en-US" lang="zh-CN"/>
          </a:p>
        </p:txBody>
      </p:sp>
      <p:sp>
        <p:nvSpPr>
          <p:cNvPr id="10495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新能源产业成为经济增长的新动力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新能源应用领域不断拓展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新能源技术不断创新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新能源产业规模迅速扩大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新能源行业对环境保护和可持续发展的贡献</a:t>
            </a:r>
            <a:endParaRPr altLang="en-US" lang="zh-CN"/>
          </a:p>
        </p:txBody>
      </p:sp>
      <p:sp>
        <p:nvSpPr>
          <p:cNvPr id="104962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减少化石燃料消耗，降低温室气体排放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提高能源利用效率，促进能源转型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推动清洁能源技术研发，促进可持续发展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培养绿色发展理念，提升社会环保意识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新能源行业的展望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新能源行业未来的发展趋势和前景</a:t>
            </a:r>
            <a:endParaRPr altLang="en-US" lang="zh-CN"/>
          </a:p>
        </p:txBody>
      </p:sp>
      <p:sp>
        <p:nvSpPr>
          <p:cNvPr id="10498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新能源汽车市场将持续扩大，充电设施不断完善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新能源技术不断创新，提高能源利用效率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新能源行业与互联网、大数据等融合发展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全球范围内推动绿色低碳发展，新能源行业迎来更大机遇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新能源行业面临的挑战和机遇</a:t>
            </a:r>
            <a:endParaRPr altLang="en-US" lang="zh-CN"/>
          </a:p>
        </p:txBody>
      </p:sp>
      <p:sp>
        <p:nvSpPr>
          <p:cNvPr id="1049898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0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04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技术研发：提高技术水平，降低成本，提高效率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06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0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914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916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92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922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928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93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934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940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94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946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政策支持：政府加大对新能源行业的支持力度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52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54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市场竞争：加强品牌建设，提高产品质量和服务水平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56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58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人才培养：加强人才培养和引进，提高行业整体素质  新能源行业的机遇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60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新能源行业的机遇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62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市场需求：随着环保意识的提高，市场需求不断增长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64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66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政策支持：政府加大对新能源行业的扶持力度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68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70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技术创新：推动新能源技术的不断发展和创新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72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74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产业链合作：加强产业链上下游合作，实现共赢发展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76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新能源行业的发展方向和重点领域</a:t>
            </a:r>
            <a:endParaRPr altLang="en-US" lang="zh-CN"/>
          </a:p>
        </p:txBody>
      </p:sp>
      <p:sp>
        <p:nvSpPr>
          <p:cNvPr id="1050030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36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清洁能源：太阳能、风能、水能等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38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4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046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48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05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54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6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8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60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06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66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8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0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72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4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07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078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0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新能源汽车：电动汽车、混合动力汽车等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84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86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智能电网：实现能源的优化配置和高效利用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88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90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83750" lnSpcReduction="2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储能技术：提高能源利用效率和稳定性  新能源行业的重点领域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92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新能源行业的重点领域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94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太阳能光伏发电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96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98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风力发电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00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02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新能源汽车及充电设施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04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06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智能电网及储能技术</a:t>
            </a:r>
            <a:endParaRPr altLang="en-US" baseline="0" b="1" cap="none" dirty="0" sz="14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08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新能源行业的社会影响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新能源行业对就业和经济的带动作用</a:t>
            </a:r>
            <a:endParaRPr altLang="en-US" lang="zh-CN"/>
          </a:p>
        </p:txBody>
      </p:sp>
      <p:sp>
        <p:nvSpPr>
          <p:cNvPr id="10502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新能源行业的发展还带动了地方经济的增长，提高了地方政府的财政收入和税收水平。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新能源行业的发展带动了相关产业链的发展，包括设备制造、技术研发、运营维护等，提供了大量的就业机会。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新能源行业的兴起也促进了传统行业的转型升级，推动了经济的可持续发展。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新能源行业的发展还促进了环保意识的提高，推动了绿色经济的发展。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新能源行业对环境和可持续发展的影响</a:t>
            </a:r>
            <a:endParaRPr altLang="en-US" lang="zh-CN"/>
          </a:p>
        </p:txBody>
      </p:sp>
      <p:sp>
        <p:nvSpPr>
          <p:cNvPr id="10503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促进可再生能源的发展，提高能源利用效率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减少化石能源消耗，降低环境污染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推动绿色低碳出行，改善城市交通环境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促进环保意识的提高，推动可持续发展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新能源行业的社会责任和担当</a:t>
            </a:r>
            <a:endParaRPr altLang="en-US" lang="zh-CN"/>
          </a:p>
        </p:txBody>
      </p:sp>
      <p:sp>
        <p:nvSpPr>
          <p:cNvPr id="105043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减少碳排放，保护环境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3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推动可持续发展，促进经济增长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提高能源安全，保障国家安全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4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创造就业机会，提升社会福祉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50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新能源行业的政策支持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政府对新能源行业的政策扶持和推动措施</a:t>
            </a:r>
            <a:endParaRPr altLang="en-US" lang="zh-CN"/>
          </a:p>
        </p:txBody>
      </p:sp>
      <p:sp>
        <p:nvSpPr>
          <p:cNvPr id="10506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推动新能源技术创新和产业升级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制定新能源发展规划和政策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加大财政投入，提供税收优惠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加强国际合作，共同应对全球气候变化挑战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政府对新能源行业的监管和管理机制</a:t>
            </a:r>
            <a:endParaRPr altLang="en-US" lang="zh-CN"/>
          </a:p>
        </p:txBody>
      </p:sp>
      <p:sp>
        <p:nvSpPr>
          <p:cNvPr id="10507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财政支持：政府为新能源行业提供了财政支持，包括补贴、税收优惠等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行业标准：政府制定了新能源行业的标准，规范了行业的发展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政策法规：政府出台了一系列政策法规，为新能源行业的发展提供了法律保障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监管机构：建立了专门的监管机构，对新能源行业进行监管和管理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政府对新能源行业的未来规划和目标</a:t>
            </a:r>
            <a:endParaRPr altLang="en-US" lang="zh-CN"/>
          </a:p>
        </p:txBody>
      </p:sp>
      <p:sp>
        <p:nvSpPr>
          <p:cNvPr id="10507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3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推动新能源产业高质量发展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推动新能源产业技术创新和产业升级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促进新能源与乡村振兴融合发展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加快新能源基础设施建设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87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新能源行业的未来创新和发展方向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9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新能源技术的创新和发展方向</a:t>
            </a:r>
            <a:endParaRPr altLang="en-US" lang="zh-CN"/>
          </a:p>
        </p:txBody>
      </p:sp>
      <p:sp>
        <p:nvSpPr>
          <p:cNvPr id="10509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9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新能源技术的研究和应用：介绍新能源技术的研究现状和应用领域，包括太阳能、风能、水能、地热能等。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新能源技术的创新：介绍新能源技术的创新方向和未来发展趋势，包括高效能电池、智能电网、储能技术等。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新能源技术的发展方向：介绍新能源技术的发展方向和未来趋势，包括可再生能源、清洁能源、低碳经济等。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新能源技术的挑战和机遇：介绍新能源技术面临的挑战和机遇，包括技术瓶颈、政策支持、市场需求等。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6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新能源产业的未来发展模式和路径</a:t>
            </a:r>
            <a:endParaRPr altLang="en-US" lang="zh-CN"/>
          </a:p>
        </p:txBody>
      </p:sp>
      <p:sp>
        <p:nvSpPr>
          <p:cNvPr id="105107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287228" y="1997349"/>
            <a:ext cx="710962" cy="206753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7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305643" y="4301173"/>
            <a:ext cx="675868" cy="185636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74" name="任意多边形 4"/>
          <p:cNvSpPr/>
          <p:nvPr>
            <p:custDataLst>
              <p:tags r:id="rId3"/>
            </p:custDataLst>
          </p:nvPr>
        </p:nvSpPr>
        <p:spPr>
          <a:xfrm>
            <a:off x="715082" y="2673002"/>
            <a:ext cx="185636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76" name="任意多边形 5"/>
          <p:cNvSpPr/>
          <p:nvPr>
            <p:custDataLst>
              <p:tags r:id="rId4"/>
            </p:custDataLst>
          </p:nvPr>
        </p:nvSpPr>
        <p:spPr>
          <a:xfrm flipV="1">
            <a:off x="608400" y="2142132"/>
            <a:ext cx="2067538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5082" y="3262293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新能源技术研发创新：加大投入，推动技术突破，提高能源利用效率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80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5737393" y="1996714"/>
            <a:ext cx="710962" cy="2068749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82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5755174" y="4301173"/>
            <a:ext cx="675868" cy="185636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84" name="任意多边形 18"/>
          <p:cNvSpPr/>
          <p:nvPr>
            <p:custDataLst>
              <p:tags r:id="rId8"/>
            </p:custDataLst>
          </p:nvPr>
        </p:nvSpPr>
        <p:spPr>
          <a:xfrm>
            <a:off x="5164612" y="2673002"/>
            <a:ext cx="185636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86" name="任意多边形 19"/>
          <p:cNvSpPr/>
          <p:nvPr>
            <p:custDataLst>
              <p:tags r:id="rId9"/>
            </p:custDataLst>
          </p:nvPr>
        </p:nvSpPr>
        <p:spPr>
          <a:xfrm flipV="1">
            <a:off x="5058565" y="2142132"/>
            <a:ext cx="2068749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164612" y="3262293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产业链协同发展：加强产业链上下游合作，形成完整的产业链，降低成本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90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7963111" y="2028465"/>
            <a:ext cx="710962" cy="206753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2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7981526" y="4331654"/>
            <a:ext cx="675868" cy="185757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4" name="任意多边形 25"/>
          <p:cNvSpPr/>
          <p:nvPr>
            <p:custDataLst>
              <p:tags r:id="rId13"/>
            </p:custDataLst>
          </p:nvPr>
        </p:nvSpPr>
        <p:spPr>
          <a:xfrm>
            <a:off x="7390330" y="2704118"/>
            <a:ext cx="185757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6" name="任意多边形 26"/>
          <p:cNvSpPr/>
          <p:nvPr>
            <p:custDataLst>
              <p:tags r:id="rId14"/>
            </p:custDataLst>
          </p:nvPr>
        </p:nvSpPr>
        <p:spPr>
          <a:xfrm flipV="1">
            <a:off x="7284918" y="2173247"/>
            <a:ext cx="2067538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90330" y="3293409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 fontScale="7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国际合作与交流：加强国际合作，引进先进技术和管理经验，提高国际竞争力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00" name="五边形 9"/>
          <p:cNvSpPr/>
          <p:nvPr>
            <p:custDataLst>
              <p:tags r:id="rId16"/>
            </p:custDataLst>
          </p:nvPr>
        </p:nvSpPr>
        <p:spPr>
          <a:xfrm rot="16200000" flipH="1">
            <a:off x="3511676" y="2008144"/>
            <a:ext cx="710962" cy="206753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2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530091" y="4312603"/>
            <a:ext cx="675868" cy="185636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4" name="任意多边形 11"/>
          <p:cNvSpPr/>
          <p:nvPr>
            <p:custDataLst>
              <p:tags r:id="rId18"/>
            </p:custDataLst>
          </p:nvPr>
        </p:nvSpPr>
        <p:spPr>
          <a:xfrm>
            <a:off x="2940165" y="2683162"/>
            <a:ext cx="185636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6" name="任意多边形 12"/>
          <p:cNvSpPr/>
          <p:nvPr>
            <p:custDataLst>
              <p:tags r:id="rId19"/>
            </p:custDataLst>
          </p:nvPr>
        </p:nvSpPr>
        <p:spPr>
          <a:xfrm flipV="1">
            <a:off x="2833483" y="2152927"/>
            <a:ext cx="2067538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938895" y="3272453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政策支持：政府出台相关政策，鼓励新能源产业发展，提供资金和税收优惠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110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10188194" y="2028465"/>
            <a:ext cx="710962" cy="206753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2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10205974" y="4331654"/>
            <a:ext cx="675868" cy="185757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4" name="任意多边形 25"/>
          <p:cNvSpPr/>
          <p:nvPr>
            <p:custDataLst>
              <p:tags r:id="rId23"/>
            </p:custDataLst>
          </p:nvPr>
        </p:nvSpPr>
        <p:spPr>
          <a:xfrm>
            <a:off x="9614778" y="2704118"/>
            <a:ext cx="185757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6" name="任意多边形 26"/>
          <p:cNvSpPr/>
          <p:nvPr>
            <p:custDataLst>
              <p:tags r:id="rId24"/>
            </p:custDataLst>
          </p:nvPr>
        </p:nvSpPr>
        <p:spPr>
          <a:xfrm flipV="1">
            <a:off x="9510001" y="2173247"/>
            <a:ext cx="2067538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614778" y="3293409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公众参与与认知提升：加强公众宣传教育，提高公众对新能源的认知和接受度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新能源行业的未来市场前景和投资机会</a:t>
            </a:r>
            <a:endParaRPr altLang="en-US" lang="zh-CN"/>
          </a:p>
        </p:txBody>
      </p:sp>
      <p:sp>
        <p:nvSpPr>
          <p:cNvPr id="10511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1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1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1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新能源行业的政策支持和市场机遇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新能源行业的风险和挑战以及应对策略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新能源行业的发展趋势和未来市场规模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1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新能源技术的创新方向和投资机会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12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1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4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4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4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4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4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4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4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4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4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4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4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4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4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4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4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4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4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4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4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4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4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4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4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4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4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70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2023-12-17T15:39:27Z</dcterms:created>
  <dcterms:modified xsi:type="dcterms:W3CDTF">2023-12-17T15:39:27Z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8d8d3cfd9d3a4e27a477b21b7810cbac_23</vt:lpwstr>
  </property>
</Properties>
</file>