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318" r:id="rId1"/>
    <p:sldMasterId id="2147487355" r:id="rId2"/>
  </p:sldMasterIdLst>
  <p:notesMasterIdLst>
    <p:notesMasterId r:id="rId3"/>
  </p:notesMasterIdLst>
  <p:sldIdLst>
    <p:sldId id="1935" r:id="rId4"/>
    <p:sldId id="1939" r:id="rId5"/>
    <p:sldId id="1942" r:id="rId6"/>
    <p:sldId id="1945" r:id="rId7"/>
    <p:sldId id="1948" r:id="rId8"/>
    <p:sldId id="1951" r:id="rId9"/>
    <p:sldId id="1954" r:id="rId10"/>
    <p:sldId id="1957" r:id="rId11"/>
    <p:sldId id="1960" r:id="rId12"/>
    <p:sldId id="1963" r:id="rId13"/>
    <p:sldId id="1966" r:id="rId14"/>
    <p:sldId id="1969" r:id="rId15"/>
    <p:sldId id="1972" r:id="rId16"/>
    <p:sldId id="1975" r:id="rId17"/>
    <p:sldId id="1978" r:id="rId18"/>
    <p:sldId id="1981" r:id="rId19"/>
    <p:sldId id="1984" r:id="rId20"/>
    <p:sldId id="1987" r:id="rId21"/>
    <p:sldId id="1990" r:id="rId22"/>
    <p:sldId id="1993" r:id="rId23"/>
    <p:sldId id="1996" r:id="rId24"/>
    <p:sldId id="1999" r:id="rId2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tableStyles" Target="tableStyle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48" name="幻灯片图像占位符 1"/>
          <p:cNvSpPr>
            <a:spLocks noChangeAspect="1" noRot="1" noGrp="1"/>
          </p:cNvSpPr>
          <p:nvPr>
            <p:ph type="sldImg"/>
          </p:nvPr>
        </p:nvSpPr>
        <p:spPr/>
      </p:sp>
      <p:sp>
        <p:nvSpPr>
          <p:cNvPr id="1048650" name="备注占位符 2"/>
          <p:cNvSpPr>
            <a:spLocks noGrp="1"/>
          </p:cNvSpPr>
          <p:nvPr>
            <p:ph type="body" idx="1"/>
          </p:nvPr>
        </p:nvSpPr>
        <p:spPr/>
        <p:txBody>
          <a:bodyPr/>
          <a:p>
            <a:endParaRPr altLang="en-US" dirty="0" lang="zh-CN"/>
          </a:p>
        </p:txBody>
      </p:sp>
      <p:sp>
        <p:nvSpPr>
          <p:cNvPr id="1048652"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image" Target="../media/image4.png"/><Relationship Id="rId9" Type="http://schemas.openxmlformats.org/officeDocument/2006/relationships/tags" Target="../tags/tag5.xml"/><Relationship Id="rId10" Type="http://schemas.openxmlformats.org/officeDocument/2006/relationships/tags" Target="../tags/tag6.xml"/><Relationship Id="rId11" Type="http://schemas.openxmlformats.org/officeDocument/2006/relationships/tags" Target="../tags/tag7.xml"/><Relationship Id="rId12" Type="http://schemas.openxmlformats.org/officeDocument/2006/relationships/tags" Target="../tags/tag8.xml"/><Relationship Id="rId13" Type="http://schemas.openxmlformats.org/officeDocument/2006/relationships/tags" Target="../tags/tag9.xml"/><Relationship Id="rId14" Type="http://schemas.openxmlformats.org/officeDocument/2006/relationships/image" Target="../media/image5.png"/><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6.png"/><Relationship Id="rId3" Type="http://schemas.openxmlformats.org/officeDocument/2006/relationships/tags" Target="../tags/tag16.xml"/><Relationship Id="rId4" Type="http://schemas.openxmlformats.org/officeDocument/2006/relationships/image" Target="../media/image7.png"/><Relationship Id="rId5" Type="http://schemas.openxmlformats.org/officeDocument/2006/relationships/tags" Target="../tags/tag17.xml"/><Relationship Id="rId6" Type="http://schemas.openxmlformats.org/officeDocument/2006/relationships/image" Target="../media/image8.png"/><Relationship Id="rId7" Type="http://schemas.openxmlformats.org/officeDocument/2006/relationships/tags" Target="../tags/tag18.xml"/><Relationship Id="rId8" Type="http://schemas.openxmlformats.org/officeDocument/2006/relationships/tags" Target="../tags/tag19.xml"/><Relationship Id="rId9" Type="http://schemas.openxmlformats.org/officeDocument/2006/relationships/tags" Target="../tags/tag20.xml"/><Relationship Id="rId10" Type="http://schemas.openxmlformats.org/officeDocument/2006/relationships/tags" Target="../tags/tag21.xml"/><Relationship Id="rId11" Type="http://schemas.openxmlformats.org/officeDocument/2006/relationships/tags" Target="../tags/tag22.xml"/><Relationship Id="rId12" Type="http://schemas.openxmlformats.org/officeDocument/2006/relationships/image" Target="../media/image5.png"/><Relationship Id="rId13" Type="http://schemas.openxmlformats.org/officeDocument/2006/relationships/tags" Target="../tags/tag23.xml"/><Relationship Id="rId14" Type="http://schemas.openxmlformats.org/officeDocument/2006/relationships/image" Target="../media/image4.png"/><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9.png"/><Relationship Id="rId3" Type="http://schemas.openxmlformats.org/officeDocument/2006/relationships/tags" Target="../tags/tag25.xml"/><Relationship Id="rId4" Type="http://schemas.openxmlformats.org/officeDocument/2006/relationships/image" Target="../media/image10.png"/><Relationship Id="rId5" Type="http://schemas.openxmlformats.org/officeDocument/2006/relationships/tags" Target="../tags/tag26.xml"/><Relationship Id="rId6" Type="http://schemas.openxmlformats.org/officeDocument/2006/relationships/image" Target="../media/image11.png"/><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tags" Target="../tags/tag29.xml"/><Relationship Id="rId10" Type="http://schemas.openxmlformats.org/officeDocument/2006/relationships/image" Target="../media/image4.png"/><Relationship Id="rId11" Type="http://schemas.openxmlformats.org/officeDocument/2006/relationships/tags" Target="../tags/tag30.xml"/><Relationship Id="rId12" Type="http://schemas.openxmlformats.org/officeDocument/2006/relationships/image" Target="../media/image5.png"/><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tags" Target="../tags/tag46.xml"/><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9.xml"/><Relationship Id="rId2" Type="http://schemas.openxmlformats.org/officeDocument/2006/relationships/tags" Target="../tags/tag50.xml"/><Relationship Id="rId3" Type="http://schemas.openxmlformats.org/officeDocument/2006/relationships/tags" Target="../tags/tag51.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12.png"/><Relationship Id="rId3" Type="http://schemas.openxmlformats.org/officeDocument/2006/relationships/tags" Target="../tags/tag62.xml"/><Relationship Id="rId4" Type="http://schemas.openxmlformats.org/officeDocument/2006/relationships/image" Target="../media/image13.png"/><Relationship Id="rId5" Type="http://schemas.openxmlformats.org/officeDocument/2006/relationships/tags" Target="../tags/tag63.xml"/><Relationship Id="rId6" Type="http://schemas.openxmlformats.org/officeDocument/2006/relationships/image" Target="../media/image14.png"/><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image" Target="../media/image4.png"/><Relationship Id="rId12" Type="http://schemas.openxmlformats.org/officeDocument/2006/relationships/tags" Target="../tags/tag68.xml"/><Relationship Id="rId13" Type="http://schemas.openxmlformats.org/officeDocument/2006/relationships/image" Target="../media/image5.png"/><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55083"/>
            <a:ext cx="11811000" cy="4912459"/>
          </a:xfrm>
          <a:prstGeom prst="rect"/>
        </p:spPr>
      </p:pic>
      <p:pic>
        <p:nvPicPr>
          <p:cNvPr id="209716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55083"/>
            <a:ext cx="11811000" cy="4912459"/>
          </a:xfrm>
          <a:prstGeom prst="rect"/>
        </p:spPr>
      </p:pic>
      <p:pic>
        <p:nvPicPr>
          <p:cNvPr id="209716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64639"/>
            <a:ext cx="11811000" cy="4912459"/>
          </a:xfrm>
          <a:prstGeom prst="rect"/>
        </p:spPr>
      </p:pic>
      <p:pic>
        <p:nvPicPr>
          <p:cNvPr id="2097165" name="@svg_logo"/>
          <p:cNvPicPr>
            <a:picLocks noChangeAspect="1"/>
          </p:cNvPicPr>
          <p:nvPr userDrawn="1">
            <p:custDataLst>
              <p:tags r:id="rId7"/>
            </p:custDataLst>
          </p:nvPr>
        </p:nvPicPr>
        <p:blipFill>
          <a:blip xmlns:r="http://schemas.openxmlformats.org/officeDocument/2006/relationships" r:embed="rId8"/>
          <a:stretch>
            <a:fillRect/>
          </a:stretch>
        </p:blipFill>
        <p:spPr>
          <a:xfrm>
            <a:off x="10829426" y="528590"/>
            <a:ext cx="509134" cy="128430"/>
          </a:xfrm>
          <a:prstGeom prst="rect"/>
        </p:spPr>
      </p:pic>
      <p:sp>
        <p:nvSpPr>
          <p:cNvPr id="1048668" name="标题 1"/>
          <p:cNvSpPr>
            <a:spLocks noGrp="1"/>
          </p:cNvSpPr>
          <p:nvPr userDrawn="1">
            <p:ph type="ctrTitle" hasCustomPrompt="1"/>
            <p:custDataLst>
              <p:tags r:id="rId9"/>
            </p:custDataLst>
          </p:nvPr>
        </p:nvSpPr>
        <p:spPr>
          <a:xfrm>
            <a:off x="5322498" y="1619884"/>
            <a:ext cx="6031302" cy="2274266"/>
          </a:xfrm>
        </p:spPr>
        <p:txBody>
          <a:bodyPr anchor="b">
            <a:normAutofit/>
          </a:bodyPr>
          <a:lstStyle>
            <a:lvl1pPr algn="r">
              <a:lnSpc>
                <a:spcPct val="100000"/>
              </a:lnSpc>
              <a:defRPr sz="5400"/>
            </a:lvl1pPr>
          </a:lstStyle>
          <a:p>
            <a:r>
              <a:rPr altLang="en-US" dirty="0" lang="zh-CN"/>
              <a:t>单击此处编辑母</a:t>
            </a:r>
            <a:br>
              <a:rPr altLang="zh-CN" dirty="0" lang="en-US"/>
            </a:br>
            <a:r>
              <a:rPr altLang="en-US" dirty="0" lang="zh-CN"/>
              <a:t>版标题样式</a:t>
            </a:r>
            <a:endParaRPr altLang="en-US" dirty="0" lang="zh-CN"/>
          </a:p>
        </p:txBody>
      </p:sp>
      <p:sp>
        <p:nvSpPr>
          <p:cNvPr id="1048670" name="副标题 2"/>
          <p:cNvSpPr>
            <a:spLocks noGrp="1"/>
          </p:cNvSpPr>
          <p:nvPr userDrawn="1">
            <p:ph type="subTitle" idx="1"/>
            <p:custDataLst>
              <p:tags r:id="rId10"/>
            </p:custDataLst>
          </p:nvPr>
        </p:nvSpPr>
        <p:spPr>
          <a:xfrm>
            <a:off x="7090912" y="4038150"/>
            <a:ext cx="4262887" cy="972000"/>
          </a:xfrm>
        </p:spPr>
        <p:txBody>
          <a:bodyPr>
            <a:normAutofit/>
          </a:bodyPr>
          <a:lstStyle>
            <a:lvl1pPr algn="r" indent="0" marL="0">
              <a:lnSpc>
                <a:spcPct val="100000"/>
              </a:lnSpc>
              <a:buNone/>
              <a:defRPr sz="16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公司名占位符 6"/>
          <p:cNvSpPr>
            <a:spLocks noGrp="1"/>
          </p:cNvSpPr>
          <p:nvPr userDrawn="1">
            <p:ph type="body" sz="quarter" idx="13" hasCustomPrompt="1"/>
            <p:custDataLst>
              <p:tags r:id="rId11"/>
            </p:custDataLst>
          </p:nvPr>
        </p:nvSpPr>
        <p:spPr>
          <a:xfrm>
            <a:off x="857250" y="366417"/>
            <a:ext cx="9328150" cy="504000"/>
          </a:xfrm>
        </p:spPr>
        <p:txBody>
          <a:bodyPr anchor="ctr">
            <a:normAutofit/>
          </a:bodyPr>
          <a:lstStyle>
            <a:lvl1pPr indent="0" marL="0">
              <a:lnSpc>
                <a:spcPct val="100000"/>
              </a:lnSpc>
              <a:buNone/>
              <a:defRPr sz="1200">
                <a:solidFill>
                  <a:schemeClr val="tx1">
                    <a:lumMod val="85000"/>
                    <a:lumOff val="15000"/>
                  </a:schemeClr>
                </a:solidFill>
              </a:defRPr>
            </a:lvl1pPr>
          </a:lstStyle>
          <a:p>
            <a:pPr lvl="0"/>
            <a:r>
              <a:rPr altLang="en-US" dirty="0" lang="zh-CN"/>
              <a:t>公司名占位符</a:t>
            </a:r>
            <a:endParaRPr altLang="en-US" dirty="0" lang="zh-CN"/>
          </a:p>
        </p:txBody>
      </p:sp>
      <p:sp>
        <p:nvSpPr>
          <p:cNvPr id="1048674" name="署名占位符 10"/>
          <p:cNvSpPr>
            <a:spLocks noGrp="1"/>
          </p:cNvSpPr>
          <p:nvPr userDrawn="1">
            <p:ph type="body" sz="quarter" idx="17" hasCustomPrompt="1"/>
            <p:custDataLst>
              <p:tags r:id="rId12"/>
            </p:custDataLst>
          </p:nvPr>
        </p:nvSpPr>
        <p:spPr>
          <a:xfrm>
            <a:off x="8610600" y="5182846"/>
            <a:ext cx="2743200" cy="50400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67" name="@svg_line"/>
          <p:cNvPicPr preferRelativeResize="0">
            <a:picLocks/>
          </p:cNvPicPr>
          <p:nvPr userDrawn="1">
            <p:custDataLst>
              <p:tags r:id="rId13"/>
            </p:custDataLst>
          </p:nvPr>
        </p:nvPicPr>
        <p:blipFill>
          <a:blip xmlns:r="http://schemas.openxmlformats.org/officeDocument/2006/relationships" r:embed="rId14"/>
          <a:stretch>
            <a:fillRect/>
          </a:stretch>
        </p:blipFill>
        <p:spPr>
          <a:xfrm>
            <a:off x="822961" y="849815"/>
            <a:ext cx="10584000" cy="18000"/>
          </a:xfrm>
          <a:prstGeom prst="rect"/>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2785669"/>
            <a:ext cx="8057133" cy="4068130"/>
          </a:xfrm>
          <a:prstGeom prst="rect"/>
        </p:spPr>
      </p:pic>
      <p:pic>
        <p:nvPicPr>
          <p:cNvPr id="209717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2785669"/>
            <a:ext cx="8057133" cy="4068130"/>
          </a:xfrm>
          <a:prstGeom prst="rect"/>
        </p:spPr>
      </p:pic>
      <p:pic>
        <p:nvPicPr>
          <p:cNvPr id="209717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2785669"/>
            <a:ext cx="8057133" cy="4068130"/>
          </a:xfrm>
          <a:prstGeom prst="rect"/>
        </p:spPr>
      </p:pic>
      <p:sp>
        <p:nvSpPr>
          <p:cNvPr id="1048686" name="标题 1"/>
          <p:cNvSpPr>
            <a:spLocks noGrp="1"/>
          </p:cNvSpPr>
          <p:nvPr>
            <p:ph type="title" hasCustomPrompt="1"/>
            <p:custDataLst>
              <p:tags r:id="rId7"/>
            </p:custDataLst>
          </p:nvPr>
        </p:nvSpPr>
        <p:spPr>
          <a:xfrm>
            <a:off x="1754188" y="1009199"/>
            <a:ext cx="2880000" cy="2568390"/>
          </a:xfrm>
        </p:spPr>
        <p:txBody>
          <a:bodyPr anchor="ctr">
            <a:normAutofit/>
          </a:bodyPr>
          <a:lstStyle>
            <a:lvl1pPr>
              <a:defRPr sz="4400"/>
            </a:lvl1pPr>
          </a:lstStyle>
          <a:p>
            <a:r>
              <a:rPr altLang="en-US" dirty="0" lang="zh-CN"/>
              <a:t>标题</a:t>
            </a:r>
            <a:endParaRPr altLang="en-US" dirty="0" lang="zh-CN"/>
          </a:p>
        </p:txBody>
      </p:sp>
      <p:sp>
        <p:nvSpPr>
          <p:cNvPr id="1048688" name="日期占位符 3"/>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690" name="页脚占位符 4"/>
          <p:cNvSpPr>
            <a:spLocks noGrp="1"/>
          </p:cNvSpPr>
          <p:nvPr>
            <p:ph type="ftr" sz="quarter" idx="11"/>
            <p:custDataLst>
              <p:tags r:id="rId9"/>
            </p:custDataLst>
          </p:nvPr>
        </p:nvSpPr>
        <p:spPr/>
        <p:txBody>
          <a:bodyPr/>
          <a:p>
            <a:endParaRPr altLang="en-US" lang="zh-CN"/>
          </a:p>
        </p:txBody>
      </p:sp>
      <p:sp>
        <p:nvSpPr>
          <p:cNvPr id="1048692" name="灯片编号占位符 5"/>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pic>
        <p:nvPicPr>
          <p:cNvPr id="2097175"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pic>
        <p:nvPicPr>
          <p:cNvPr id="2097177" name="@svg_logo"/>
          <p:cNvPicPr>
            <a:picLocks noChangeAspect="1"/>
          </p:cNvPicPr>
          <p:nvPr userDrawn="1">
            <p:custDataLst>
              <p:tags r:id="rId13"/>
            </p:custDataLst>
          </p:nvPr>
        </p:nvPicPr>
        <p:blipFill>
          <a:blip xmlns:r="http://schemas.openxmlformats.org/officeDocument/2006/relationships" r:embed="rId14"/>
          <a:stretch>
            <a:fillRect/>
          </a:stretch>
        </p:blipFill>
        <p:spPr>
          <a:xfrm>
            <a:off x="10829426" y="528590"/>
            <a:ext cx="509134" cy="128430"/>
          </a:xfrm>
          <a:prstGeom prst="rect"/>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7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088390"/>
            <a:ext cx="12192000" cy="5794375"/>
          </a:xfrm>
          <a:prstGeom prst="rect"/>
        </p:spPr>
      </p:pic>
      <p:pic>
        <p:nvPicPr>
          <p:cNvPr id="209718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088390"/>
            <a:ext cx="12192000" cy="5794375"/>
          </a:xfrm>
          <a:prstGeom prst="rect"/>
        </p:spPr>
      </p:pic>
      <p:pic>
        <p:nvPicPr>
          <p:cNvPr id="209718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098550"/>
            <a:ext cx="12192000" cy="5794375"/>
          </a:xfrm>
          <a:prstGeom prst="rect"/>
        </p:spPr>
      </p:pic>
      <p:sp>
        <p:nvSpPr>
          <p:cNvPr id="1048694" name="标题 1"/>
          <p:cNvSpPr>
            <a:spLocks noGrp="1"/>
          </p:cNvSpPr>
          <p:nvPr>
            <p:ph type="title" hasCustomPrompt="1"/>
            <p:custDataLst>
              <p:tags r:id="rId7"/>
            </p:custDataLst>
          </p:nvPr>
        </p:nvSpPr>
        <p:spPr>
          <a:xfrm>
            <a:off x="825361" y="3133103"/>
            <a:ext cx="6367550" cy="1743697"/>
          </a:xfrm>
        </p:spPr>
        <p:txBody>
          <a:bodyPr anchor="t">
            <a:normAutofit/>
          </a:bodyPr>
          <a:lstStyle>
            <a:lvl1pPr algn="l">
              <a:defRPr b="0" sz="3200">
                <a:solidFill>
                  <a:schemeClr val="tx1"/>
                </a:solidFill>
              </a:defRPr>
            </a:lvl1pPr>
          </a:lstStyle>
          <a:p>
            <a:r>
              <a:rPr altLang="en-US" dirty="0" lang="zh-CN"/>
              <a:t>单击编辑母版标题</a:t>
            </a:r>
            <a:endParaRPr altLang="en-US" dirty="0" lang="zh-CN"/>
          </a:p>
        </p:txBody>
      </p:sp>
      <p:sp>
        <p:nvSpPr>
          <p:cNvPr id="1048696" name="节编号 3"/>
          <p:cNvSpPr>
            <a:spLocks noGrp="1"/>
          </p:cNvSpPr>
          <p:nvPr>
            <p:ph type="body" sz="quarter" idx="13" hasCustomPrompt="1"/>
            <p:custDataLst>
              <p:tags r:id="rId8"/>
            </p:custDataLst>
          </p:nvPr>
        </p:nvSpPr>
        <p:spPr>
          <a:xfrm>
            <a:off x="822961" y="1781404"/>
            <a:ext cx="6367550" cy="1224000"/>
          </a:xfrm>
        </p:spPr>
        <p:txBody>
          <a:bodyPr anchor="ctr">
            <a:noAutofit/>
          </a:bodyPr>
          <a:lstStyle>
            <a:lvl1pPr algn="l" indent="0" marL="0">
              <a:buNone/>
              <a:defRPr b="1" sz="8000">
                <a:solidFill>
                  <a:schemeClr val="tx1">
                    <a:lumMod val="65000"/>
                    <a:lumOff val="35000"/>
                  </a:schemeClr>
                </a:solidFill>
              </a:defRPr>
            </a:lvl1pPr>
          </a:lstStyle>
          <a:p>
            <a:pPr lvl="0"/>
            <a:r>
              <a:rPr altLang="en-US" dirty="0" lang="zh-CN"/>
              <a:t>节编号</a:t>
            </a:r>
            <a:endParaRPr altLang="en-US" dirty="0" lang="zh-CN"/>
          </a:p>
        </p:txBody>
      </p:sp>
      <p:pic>
        <p:nvPicPr>
          <p:cNvPr id="2097185" name="@svg_logo"/>
          <p:cNvPicPr>
            <a:picLocks noChangeAspect="1"/>
          </p:cNvPicPr>
          <p:nvPr userDrawn="1">
            <p:custDataLst>
              <p:tags r:id="rId9"/>
            </p:custDataLst>
          </p:nvPr>
        </p:nvPicPr>
        <p:blipFill>
          <a:blip xmlns:r="http://schemas.openxmlformats.org/officeDocument/2006/relationships" r:embed="rId10"/>
          <a:stretch>
            <a:fillRect/>
          </a:stretch>
        </p:blipFill>
        <p:spPr>
          <a:xfrm>
            <a:off x="10829426" y="500455"/>
            <a:ext cx="509134" cy="128430"/>
          </a:xfrm>
          <a:prstGeom prst="rect"/>
        </p:spPr>
      </p:pic>
      <p:pic>
        <p:nvPicPr>
          <p:cNvPr id="2097187"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5"/>
          <p:cNvSpPr>
            <a:spLocks noGrp="1"/>
          </p:cNvSpPr>
          <p:nvPr>
            <p:ph type="ftr" sz="quarter" idx="11"/>
            <p:custDataLst>
              <p:tags r:id="rId5"/>
            </p:custDataLst>
          </p:nvPr>
        </p:nvSpPr>
        <p:spPr/>
        <p:txBody>
          <a:bodyPr/>
          <a:p>
            <a:endParaRPr altLang="en-US" lang="zh-CN"/>
          </a:p>
        </p:txBody>
      </p:sp>
      <p:sp>
        <p:nvSpPr>
          <p:cNvPr id="104870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7"/>
            </p:custDataLst>
          </p:nvPr>
        </p:nvSpPr>
        <p:spPr/>
        <p:txBody>
          <a:bodyPr/>
          <a:p>
            <a:endParaRPr altLang="en-US" lang="zh-CN"/>
          </a:p>
        </p:txBody>
      </p:sp>
      <p:sp>
        <p:nvSpPr>
          <p:cNvPr id="104872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2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0" name="页脚占位符 3"/>
          <p:cNvSpPr>
            <a:spLocks noGrp="1"/>
          </p:cNvSpPr>
          <p:nvPr>
            <p:ph type="ftr" sz="quarter" idx="11"/>
            <p:custDataLst>
              <p:tags r:id="rId3"/>
            </p:custDataLst>
          </p:nvPr>
        </p:nvSpPr>
        <p:spPr/>
        <p:txBody>
          <a:bodyPr/>
          <a:p>
            <a:endParaRPr altLang="en-US" lang="zh-CN"/>
          </a:p>
        </p:txBody>
      </p:sp>
      <p:sp>
        <p:nvSpPr>
          <p:cNvPr id="104873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3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6" name="页脚占位符 2"/>
          <p:cNvSpPr>
            <a:spLocks noGrp="1"/>
          </p:cNvSpPr>
          <p:nvPr>
            <p:ph type="ftr" sz="quarter" idx="11"/>
            <p:custDataLst>
              <p:tags r:id="rId2"/>
            </p:custDataLst>
          </p:nvPr>
        </p:nvSpPr>
        <p:spPr/>
        <p:txBody>
          <a:bodyPr/>
          <a:p>
            <a:endParaRPr altLang="en-US" lang="zh-CN"/>
          </a:p>
        </p:txBody>
      </p:sp>
      <p:sp>
        <p:nvSpPr>
          <p:cNvPr id="104873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0" name="内容占位符 1"/>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44" name="页脚占位符 3"/>
          <p:cNvSpPr>
            <a:spLocks noGrp="1"/>
          </p:cNvSpPr>
          <p:nvPr>
            <p:ph type="ftr" sz="quarter" idx="11"/>
            <p:custDataLst>
              <p:tags r:id="rId3"/>
            </p:custDataLst>
          </p:nvPr>
        </p:nvSpPr>
        <p:spPr/>
        <p:txBody>
          <a:bodyPr/>
          <a:p>
            <a:endParaRPr altLang="en-US" lang="zh-CN"/>
          </a:p>
        </p:txBody>
      </p:sp>
      <p:sp>
        <p:nvSpPr>
          <p:cNvPr id="104874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8"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54" name="页脚占位符 4"/>
          <p:cNvSpPr>
            <a:spLocks noGrp="1"/>
          </p:cNvSpPr>
          <p:nvPr>
            <p:ph type="ftr" sz="quarter" idx="11"/>
            <p:custDataLst>
              <p:tags r:id="rId4"/>
            </p:custDataLst>
          </p:nvPr>
        </p:nvSpPr>
        <p:spPr/>
        <p:txBody>
          <a:bodyPr/>
          <a:p>
            <a:endParaRPr altLang="en-US" lang="zh-CN"/>
          </a:p>
        </p:txBody>
      </p:sp>
      <p:sp>
        <p:nvSpPr>
          <p:cNvPr id="104875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8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14943"/>
            <a:ext cx="12192000" cy="4973715"/>
          </a:xfrm>
          <a:prstGeom prst="rect"/>
        </p:spPr>
      </p:pic>
      <p:pic>
        <p:nvPicPr>
          <p:cNvPr id="209719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14943"/>
            <a:ext cx="12192000" cy="4973715"/>
          </a:xfrm>
          <a:prstGeom prst="rect"/>
        </p:spPr>
      </p:pic>
      <p:pic>
        <p:nvPicPr>
          <p:cNvPr id="209719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14943"/>
            <a:ext cx="12192000" cy="4973715"/>
          </a:xfrm>
          <a:prstGeom prst="rect"/>
        </p:spPr>
      </p:pic>
      <p:sp>
        <p:nvSpPr>
          <p:cNvPr id="1048758" name="标题 1"/>
          <p:cNvSpPr>
            <a:spLocks noGrp="1"/>
          </p:cNvSpPr>
          <p:nvPr userDrawn="1">
            <p:ph type="ctrTitle"/>
            <p:custDataLst>
              <p:tags r:id="rId7"/>
            </p:custDataLst>
          </p:nvPr>
        </p:nvSpPr>
        <p:spPr>
          <a:xfrm>
            <a:off x="4748980" y="1772761"/>
            <a:ext cx="6604219" cy="1800000"/>
          </a:xfrm>
        </p:spPr>
        <p:txBody>
          <a:bodyPr anchor="b"/>
          <a:lstStyle>
            <a:lvl1pPr algn="r">
              <a:lnSpc>
                <a:spcPct val="100000"/>
              </a:lnSpc>
              <a:defRPr sz="6000"/>
            </a:lvl1pPr>
          </a:lstStyle>
          <a:p>
            <a:r>
              <a:rPr altLang="en-US" dirty="0" lang="zh-CN"/>
              <a:t>单击此处编辑母版标题样式</a:t>
            </a:r>
            <a:endParaRPr altLang="en-US" dirty="0" lang="zh-CN"/>
          </a:p>
        </p:txBody>
      </p:sp>
      <p:sp>
        <p:nvSpPr>
          <p:cNvPr id="1048760" name="公司名占位符 6"/>
          <p:cNvSpPr>
            <a:spLocks noGrp="1"/>
          </p:cNvSpPr>
          <p:nvPr userDrawn="1">
            <p:ph type="body" sz="quarter" idx="13" hasCustomPrompt="1"/>
            <p:custDataLst>
              <p:tags r:id="rId8"/>
            </p:custDataLst>
          </p:nvPr>
        </p:nvSpPr>
        <p:spPr>
          <a:xfrm>
            <a:off x="838799" y="356515"/>
            <a:ext cx="9740301" cy="504000"/>
          </a:xfrm>
        </p:spPr>
        <p:txBody>
          <a:bodyPr anchor="ctr" bIns="0" lIns="0" rIns="0" rtlCol="0" tIns="0" vert="horz">
            <a:normAutofit/>
          </a:bodyPr>
          <a:lstStyle>
            <a:lvl1pPr algn="l"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200" i="0" kern="1200" kumimoji="0" lang="zh-CN" noProof="1" normalizeH="0" spc="0" strike="noStrike" u="none">
                <a:solidFill>
                  <a:schemeClr val="tx1">
                    <a:lumMod val="85000"/>
                    <a:lumOff val="15000"/>
                  </a:schemeClr>
                </a:solidFill>
                <a:latin typeface="+mn-lt"/>
                <a:ea typeface="+mn-ea"/>
                <a:cs typeface="+mn-cs"/>
              </a:defRPr>
            </a:lvl1pPr>
          </a:lstStyle>
          <a:p>
            <a:pPr lvl="0"/>
            <a:r>
              <a:rPr>
                <a:sym typeface="+mn-ea"/>
              </a:rPr>
              <a:t>公司名占位符</a:t>
            </a:r>
            <a:endParaRPr>
              <a:sym typeface="+mn-ea"/>
            </a:endParaRPr>
          </a:p>
        </p:txBody>
      </p:sp>
      <p:sp>
        <p:nvSpPr>
          <p:cNvPr id="1048762" name="署名占位符 10"/>
          <p:cNvSpPr>
            <a:spLocks noGrp="1"/>
          </p:cNvSpPr>
          <p:nvPr userDrawn="1">
            <p:ph type="body" sz="quarter" idx="17" hasCustomPrompt="1"/>
            <p:custDataLst>
              <p:tags r:id="rId9"/>
            </p:custDataLst>
          </p:nvPr>
        </p:nvSpPr>
        <p:spPr>
          <a:xfrm>
            <a:off x="4749165" y="3572510"/>
            <a:ext cx="6604635" cy="50419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95" name="@svg_logo"/>
          <p:cNvPicPr>
            <a:picLocks noChangeAspect="1"/>
          </p:cNvPicPr>
          <p:nvPr userDrawn="1">
            <p:custDataLst>
              <p:tags r:id="rId10"/>
            </p:custDataLst>
          </p:nvPr>
        </p:nvPicPr>
        <p:blipFill>
          <a:blip xmlns:r="http://schemas.openxmlformats.org/officeDocument/2006/relationships" r:embed="rId11"/>
          <a:stretch>
            <a:fillRect/>
          </a:stretch>
        </p:blipFill>
        <p:spPr>
          <a:xfrm>
            <a:off x="10829426" y="528590"/>
            <a:ext cx="509134" cy="128430"/>
          </a:xfrm>
          <a:prstGeom prst="rect"/>
        </p:spPr>
      </p:pic>
      <p:pic>
        <p:nvPicPr>
          <p:cNvPr id="2097197" name="@svg_line"/>
          <p:cNvPicPr preferRelativeResize="0">
            <a:picLocks/>
          </p:cNvPicPr>
          <p:nvPr userDrawn="1">
            <p:custDataLst>
              <p:tags r:id="rId12"/>
            </p:custDataLst>
          </p:nvPr>
        </p:nvPicPr>
        <p:blipFill>
          <a:blip xmlns:r="http://schemas.openxmlformats.org/officeDocument/2006/relationships" r:embed="rId13"/>
          <a:stretch>
            <a:fillRect/>
          </a:stretch>
        </p:blipFill>
        <p:spPr>
          <a:xfrm>
            <a:off x="822961" y="849815"/>
            <a:ext cx="10584000" cy="18000"/>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9.xml"/><Relationship Id="rId13" Type="http://schemas.openxmlformats.org/officeDocument/2006/relationships/image" Target="../media/image15.png"/><Relationship Id="rId14" Type="http://schemas.openxmlformats.org/officeDocument/2006/relationships/tags" Target="../tags/tag70.xml"/><Relationship Id="rId15" Type="http://schemas.openxmlformats.org/officeDocument/2006/relationships/image" Target="../media/image16.png"/><Relationship Id="rId16" Type="http://schemas.openxmlformats.org/officeDocument/2006/relationships/tags" Target="../tags/tag71.xml"/><Relationship Id="rId17" Type="http://schemas.openxmlformats.org/officeDocument/2006/relationships/image" Target="../media/image17.png"/><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ags" Target="../tags/tag74.xml"/><Relationship Id="rId21" Type="http://schemas.openxmlformats.org/officeDocument/2006/relationships/tags" Target="../tags/tag75.xml"/><Relationship Id="rId22" Type="http://schemas.openxmlformats.org/officeDocument/2006/relationships/tags" Target="../tags/tag76.xml"/><Relationship Id="rId23" Type="http://schemas.openxmlformats.org/officeDocument/2006/relationships/tags" Target="../tags/tag77.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319" r:id="rId1"/>
    <p:sldLayoutId id="2147487320" r:id="rId2"/>
    <p:sldLayoutId id="2147487321" r:id="rId3"/>
    <p:sldLayoutId id="2147487322" r:id="rId4"/>
    <p:sldLayoutId id="2147487323" r:id="rId5"/>
    <p:sldLayoutId id="2147487324" r:id="rId6"/>
    <p:sldLayoutId id="2147487325" r:id="rId7"/>
    <p:sldLayoutId id="2147487326" r:id="rId8"/>
    <p:sldLayoutId id="2147487327" r:id="rId9"/>
    <p:sldLayoutId id="2147487328" r:id="rId10"/>
    <p:sldLayoutId id="214748732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svg_varObj"/>
          <p:cNvPicPr>
            <a:picLocks noChangeAspect="1"/>
          </p:cNvPicPr>
          <p:nvPr userDrawn="1">
            <p:custDataLst>
              <p:tags r:id="rId12"/>
            </p:custDataLst>
          </p:nvPr>
        </p:nvPicPr>
        <p:blipFill>
          <a:blip xmlns:r="http://schemas.openxmlformats.org/officeDocument/2006/relationships" r:embed="rId13"/>
          <a:stretch>
            <a:fillRect/>
          </a:stretch>
        </p:blipFill>
        <p:spPr>
          <a:xfrm>
            <a:off x="5130800" y="3651250"/>
            <a:ext cx="7042785" cy="3206750"/>
          </a:xfrm>
          <a:prstGeom prst="rect"/>
        </p:spPr>
      </p:pic>
      <p:pic>
        <p:nvPicPr>
          <p:cNvPr id="2097155" name="@svg_varObj"/>
          <p:cNvPicPr>
            <a:picLocks noChangeAspect="1"/>
          </p:cNvPicPr>
          <p:nvPr userDrawn="1">
            <p:custDataLst>
              <p:tags r:id="rId14"/>
            </p:custDataLst>
          </p:nvPr>
        </p:nvPicPr>
        <p:blipFill>
          <a:blip xmlns:r="http://schemas.openxmlformats.org/officeDocument/2006/relationships" r:embed="rId15"/>
          <a:stretch>
            <a:fillRect/>
          </a:stretch>
        </p:blipFill>
        <p:spPr>
          <a:xfrm>
            <a:off x="5130800" y="3651250"/>
            <a:ext cx="7042785" cy="3206750"/>
          </a:xfrm>
          <a:prstGeom prst="rect"/>
        </p:spPr>
      </p:pic>
      <p:pic>
        <p:nvPicPr>
          <p:cNvPr id="2097157" name="@png_pic"/>
          <p:cNvPicPr>
            <a:picLocks noChangeAspect="1"/>
          </p:cNvPicPr>
          <p:nvPr userDrawn="1">
            <p:custDataLst>
              <p:tags r:id="rId16"/>
            </p:custDataLst>
          </p:nvPr>
        </p:nvPicPr>
        <p:blipFill>
          <a:blip xmlns:r="http://schemas.openxmlformats.org/officeDocument/2006/relationships" r:embed="rId17"/>
          <a:stretch>
            <a:fillRect/>
          </a:stretch>
        </p:blipFill>
        <p:spPr>
          <a:xfrm>
            <a:off x="5149215" y="3651250"/>
            <a:ext cx="7042785" cy="3206750"/>
          </a:xfrm>
          <a:prstGeom prst="rect"/>
        </p:spPr>
      </p:pic>
      <p:sp>
        <p:nvSpPr>
          <p:cNvPr id="1048656" name="标题占位符 1"/>
          <p:cNvSpPr>
            <a:spLocks noGrp="1"/>
          </p:cNvSpPr>
          <p:nvPr>
            <p:ph type="title"/>
            <p:custDataLst>
              <p:tags r:id="rId18"/>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9"/>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20"/>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21"/>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22"/>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7356" r:id="rId1"/>
    <p:sldLayoutId id="2147487357" r:id="rId2"/>
    <p:sldLayoutId id="2147487358" r:id="rId3"/>
    <p:sldLayoutId id="2147487359" r:id="rId4"/>
    <p:sldLayoutId id="2147487360" r:id="rId5"/>
    <p:sldLayoutId id="2147487361" r:id="rId6"/>
    <p:sldLayoutId id="2147487362" r:id="rId7"/>
    <p:sldLayoutId id="2147487363" r:id="rId8"/>
    <p:sldLayoutId id="2147487364" r:id="rId9"/>
    <p:sldLayoutId id="2147487365" r:id="rId10"/>
    <p:sldLayoutId id="2147487366" r:id="rId11"/>
  </p:sldLayoutIdLst>
  <p:txStyles>
    <p:titleStyle>
      <a:lvl1pPr algn="l" defTabSz="914400" eaLnBrk="1" hangingPunct="1" latinLnBrk="0" rtl="0">
        <a:lnSpc>
          <a:spcPct val="100000"/>
        </a:lnSpc>
        <a:spcBef>
          <a:spcPct val="0"/>
        </a:spcBef>
        <a:buNone/>
        <a:defRPr b="1" sz="4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0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4.xml"/><Relationship Id="rId2" Type="http://schemas.openxmlformats.org/officeDocument/2006/relationships/tags" Target="../tags/tag105.xml"/><Relationship Id="rId3" Type="http://schemas.openxmlformats.org/officeDocument/2006/relationships/tags" Target="../tags/tag106.xml"/><Relationship Id="rId4" Type="http://schemas.openxmlformats.org/officeDocument/2006/relationships/tags" Target="../tags/tag107.xml"/><Relationship Id="rId5" Type="http://schemas.openxmlformats.org/officeDocument/2006/relationships/tags" Target="../tags/tag108.xml"/><Relationship Id="rId6" Type="http://schemas.openxmlformats.org/officeDocument/2006/relationships/tags" Target="../tags/tag109.xml"/><Relationship Id="rId7" Type="http://schemas.openxmlformats.org/officeDocument/2006/relationships/tags" Target="../tags/tag110.xml"/><Relationship Id="rId8" Type="http://schemas.openxmlformats.org/officeDocument/2006/relationships/tags" Target="../tags/tag111.xml"/><Relationship Id="rId9" Type="http://schemas.openxmlformats.org/officeDocument/2006/relationships/tags" Target="../tags/tag112.xml"/><Relationship Id="rId10" Type="http://schemas.openxmlformats.org/officeDocument/2006/relationships/tags" Target="../tags/tag113.xml"/><Relationship Id="rId11" Type="http://schemas.openxmlformats.org/officeDocument/2006/relationships/tags" Target="../tags/tag114.xml"/><Relationship Id="rId12" Type="http://schemas.openxmlformats.org/officeDocument/2006/relationships/tags" Target="../tags/tag11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tags" Target="../tags/tag128.xml"/><Relationship Id="rId14" Type="http://schemas.openxmlformats.org/officeDocument/2006/relationships/tags" Target="../tags/tag129.xml"/><Relationship Id="rId15" Type="http://schemas.openxmlformats.org/officeDocument/2006/relationships/tags" Target="../tags/tag130.xml"/><Relationship Id="rId16" Type="http://schemas.openxmlformats.org/officeDocument/2006/relationships/tags" Target="../tags/tag131.xml"/><Relationship Id="rId17" Type="http://schemas.openxmlformats.org/officeDocument/2006/relationships/tags" Target="../tags/tag132.xml"/><Relationship Id="rId18" Type="http://schemas.openxmlformats.org/officeDocument/2006/relationships/tags" Target="../tags/tag133.xml"/><Relationship Id="rId19" Type="http://schemas.openxmlformats.org/officeDocument/2006/relationships/tags" Target="../tags/tag134.xml"/><Relationship Id="rId20" Type="http://schemas.openxmlformats.org/officeDocument/2006/relationships/tags" Target="../tags/tag135.xml"/><Relationship Id="rId21" Type="http://schemas.openxmlformats.org/officeDocument/2006/relationships/tags" Target="../tags/tag136.xml"/><Relationship Id="rId22" Type="http://schemas.openxmlformats.org/officeDocument/2006/relationships/tags" Target="../tags/tag137.xml"/><Relationship Id="rId23" Type="http://schemas.openxmlformats.org/officeDocument/2006/relationships/tags" Target="../tags/tag138.xml"/><Relationship Id="rId24" Type="http://schemas.openxmlformats.org/officeDocument/2006/relationships/tags" Target="../tags/tag139.xml"/><Relationship Id="rId25" Type="http://schemas.openxmlformats.org/officeDocument/2006/relationships/tags" Target="../tags/tag140.xml"/><Relationship Id="rId26" Type="http://schemas.openxmlformats.org/officeDocument/2006/relationships/tags" Target="../tags/tag141.xml"/><Relationship Id="rId27" Type="http://schemas.openxmlformats.org/officeDocument/2006/relationships/tags" Target="../tags/tag142.xml"/><Relationship Id="rId28" Type="http://schemas.openxmlformats.org/officeDocument/2006/relationships/tags" Target="../tags/tag143.xml"/><Relationship Id="rId29" Type="http://schemas.openxmlformats.org/officeDocument/2006/relationships/tags" Target="../tags/tag144.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tags" Target="../tags/tag239.xml"/><Relationship Id="rId14" Type="http://schemas.openxmlformats.org/officeDocument/2006/relationships/tags" Target="../tags/tag240.xml"/><Relationship Id="rId15" Type="http://schemas.openxmlformats.org/officeDocument/2006/relationships/tags" Target="../tags/tag241.xml"/><Relationship Id="rId16" Type="http://schemas.openxmlformats.org/officeDocument/2006/relationships/tags" Target="../tags/tag242.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tags" Target="../tags/tag251.xml"/><Relationship Id="rId7" Type="http://schemas.openxmlformats.org/officeDocument/2006/relationships/tags" Target="../tags/tag252.xml"/><Relationship Id="rId8" Type="http://schemas.openxmlformats.org/officeDocument/2006/relationships/tags" Target="../tags/tag253.xml"/><Relationship Id="rId9" Type="http://schemas.openxmlformats.org/officeDocument/2006/relationships/tags" Target="../tags/tag254.xml"/><Relationship Id="rId10" Type="http://schemas.openxmlformats.org/officeDocument/2006/relationships/tags" Target="../tags/tag255.xml"/><Relationship Id="rId11" Type="http://schemas.openxmlformats.org/officeDocument/2006/relationships/tags" Target="../tags/tag256.xml"/><Relationship Id="rId12" Type="http://schemas.openxmlformats.org/officeDocument/2006/relationships/tags" Target="../tags/tag25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tags" Target="../tags/tag278.xml"/><Relationship Id="rId14" Type="http://schemas.openxmlformats.org/officeDocument/2006/relationships/tags" Target="../tags/tag279.xml"/><Relationship Id="rId15" Type="http://schemas.openxmlformats.org/officeDocument/2006/relationships/tags" Target="../tags/tag280.xml"/><Relationship Id="rId16" Type="http://schemas.openxmlformats.org/officeDocument/2006/relationships/tags" Target="../tags/tag281.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22498" y="1619884"/>
            <a:ext cx="6031302" cy="2274266"/>
          </a:xfrm>
        </p:spPr>
        <p:txBody>
          <a:bodyPr/>
          <a:p>
            <a:r>
              <a:rPr altLang="en-US" dirty="0" lang="zh-CN"/>
              <a:t>2024年互联网金融行业趋势分析</a:t>
            </a:r>
            <a:endParaRPr altLang="en-US" dirty="0" lang="zh-CN"/>
          </a:p>
        </p:txBody>
      </p:sp>
      <p:sp>
        <p:nvSpPr>
          <p:cNvPr id="1048650" name="副标题"/>
          <p:cNvSpPr>
            <a:spLocks noGrp="1"/>
          </p:cNvSpPr>
          <p:nvPr>
            <p:ph type="subTitle" idx="1"/>
            <p:custDataLst>
              <p:tags r:id="rId2"/>
            </p:custDataLst>
          </p:nvPr>
        </p:nvSpPr>
        <p:spPr>
          <a:xfrm>
            <a:off x="7090912" y="4038150"/>
            <a:ext cx="4262887" cy="972000"/>
          </a:xfrm>
        </p:spPr>
        <p:txBody>
          <a:bodyPr/>
          <a:p>
            <a:r>
              <a:rPr altLang="en-US" lang="zh-CN"/>
              <a:t>单击此处添加副标题</a:t>
            </a:r>
            <a:endParaRPr altLang="en-US" lang="zh-CN"/>
          </a:p>
        </p:txBody>
      </p:sp>
      <p:sp>
        <p:nvSpPr>
          <p:cNvPr id="1048652" name="公司名"/>
          <p:cNvSpPr>
            <a:spLocks noGrp="1"/>
          </p:cNvSpPr>
          <p:nvPr>
            <p:ph type="body" sz="quarter" idx="13"/>
            <p:custDataLst>
              <p:tags r:id="rId3"/>
            </p:custDataLst>
          </p:nvPr>
        </p:nvSpPr>
        <p:spPr>
          <a:xfrm>
            <a:off x="857250" y="366417"/>
            <a:ext cx="9328150" cy="504000"/>
          </a:xfrm>
        </p:spPr>
        <p:txBody>
          <a:bodyPr/>
          <a:p>
            <a:r>
              <a:rPr altLang="en-US" lang="zh-CN"/>
              <a:t>稻壳公司</a:t>
            </a:r>
            <a:endParaRPr altLang="en-US" lang="zh-CN"/>
          </a:p>
        </p:txBody>
      </p:sp>
      <p:sp>
        <p:nvSpPr>
          <p:cNvPr id="1048654" name="署名"/>
          <p:cNvSpPr>
            <a:spLocks noGrp="1"/>
          </p:cNvSpPr>
          <p:nvPr>
            <p:ph type="body" sz="quarter" idx="17"/>
            <p:custDataLst>
              <p:tags r:id="rId4"/>
            </p:custDataLst>
          </p:nvPr>
        </p:nvSpPr>
        <p:spPr>
          <a:xfrm>
            <a:off x="8610600" y="5182846"/>
            <a:ext cx="2743200" cy="504000"/>
          </a:xfrm>
        </p:spPr>
        <p:txBody>
          <a:bodyPr/>
          <a:p>
            <a:r>
              <a:rPr altLang="en-US" lang="zh-CN"/>
              <a:t>汇报人：</a:t>
            </a:r>
            <a:r>
              <a:rPr altLang="zh-CN" lang="en-US"/>
              <a:t>XX</a:t>
            </a:r>
            <a:endParaRPr altLang="en-US" lang="zh-CN"/>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2" name="标题"/>
          <p:cNvSpPr>
            <a:spLocks noGrp="1"/>
          </p:cNvSpPr>
          <p:nvPr>
            <p:ph type="title"/>
            <p:custDataLst>
              <p:tags r:id="rId1"/>
            </p:custDataLst>
          </p:nvPr>
        </p:nvSpPr>
        <p:spPr>
          <a:xfrm>
            <a:off x="1754188" y="1009199"/>
            <a:ext cx="2880000" cy="2568390"/>
          </a:xfrm>
        </p:spPr>
        <p:txBody>
          <a:bodyPr/>
          <a:p>
            <a:r>
              <a:rPr altLang="en-US" lang="zh-CN"/>
              <a:t>目录</a:t>
            </a:r>
            <a:endParaRPr altLang="en-US" lang="zh-CN"/>
          </a:p>
        </p:txBody>
      </p:sp>
      <p:sp>
        <p:nvSpPr>
          <p:cNvPr id="1048774" name="序号"/>
          <p:cNvSpPr txBox="1"/>
          <p:nvPr>
            <p:custDataLst>
              <p:tags r:id="rId2"/>
            </p:custDataLst>
          </p:nvPr>
        </p:nvSpPr>
        <p:spPr>
          <a:xfrm>
            <a:off x="10605135" y="1923415"/>
            <a:ext cx="658495" cy="67627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01</a:t>
            </a:r>
            <a:endParaRPr b="1" lang="en-US">
              <a:solidFill>
                <a:schemeClr val="tx1">
                  <a:lumMod val="85000"/>
                  <a:lumOff val="15000"/>
                </a:schemeClr>
              </a:solidFill>
              <a:latin typeface="+mj-ea"/>
              <a:ea typeface="+mj-ea"/>
            </a:endParaRPr>
          </a:p>
        </p:txBody>
      </p:sp>
      <p:sp>
        <p:nvSpPr>
          <p:cNvPr id="1048776" name="项标题"/>
          <p:cNvSpPr txBox="1"/>
          <p:nvPr>
            <p:custDataLst>
              <p:tags r:id="rId3"/>
            </p:custDataLst>
          </p:nvPr>
        </p:nvSpPr>
        <p:spPr>
          <a:xfrm>
            <a:off x="6049645" y="1923415"/>
            <a:ext cx="4208780" cy="67627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互联网金融行业概述</a:t>
            </a:r>
            <a:endParaRPr altLang="en-US" b="1" dirty="0" lang="zh-CN" spc="300">
              <a:solidFill>
                <a:schemeClr val="tx1">
                  <a:lumMod val="85000"/>
                  <a:lumOff val="15000"/>
                </a:schemeClr>
              </a:solidFill>
              <a:latin typeface="+mj-ea"/>
              <a:ea typeface="+mj-ea"/>
            </a:endParaRPr>
          </a:p>
        </p:txBody>
      </p:sp>
      <p:cxnSp>
        <p:nvCxnSpPr>
          <p:cNvPr id="3145729" name="直接连接符 2"/>
          <p:cNvCxnSpPr>
            <a:cxnSpLocks/>
          </p:cNvCxnSpPr>
          <p:nvPr>
            <p:custDataLst>
              <p:tags r:id="rId4"/>
            </p:custDataLst>
          </p:nvPr>
        </p:nvCxnSpPr>
        <p:spPr>
          <a:xfrm>
            <a:off x="5987415" y="274447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78" name="序号"/>
          <p:cNvSpPr txBox="1"/>
          <p:nvPr>
            <p:custDataLst>
              <p:tags r:id="rId5"/>
            </p:custDataLst>
          </p:nvPr>
        </p:nvSpPr>
        <p:spPr>
          <a:xfrm>
            <a:off x="10605135" y="2876550"/>
            <a:ext cx="658495" cy="67627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02</a:t>
            </a:r>
            <a:endParaRPr b="1" lang="en-US">
              <a:solidFill>
                <a:schemeClr val="tx1">
                  <a:lumMod val="85000"/>
                  <a:lumOff val="15000"/>
                </a:schemeClr>
              </a:solidFill>
              <a:latin typeface="+mj-ea"/>
              <a:ea typeface="+mj-ea"/>
            </a:endParaRPr>
          </a:p>
        </p:txBody>
      </p:sp>
      <p:sp>
        <p:nvSpPr>
          <p:cNvPr id="1048780" name="项标题"/>
          <p:cNvSpPr txBox="1"/>
          <p:nvPr>
            <p:custDataLst>
              <p:tags r:id="rId6"/>
            </p:custDataLst>
          </p:nvPr>
        </p:nvSpPr>
        <p:spPr>
          <a:xfrm>
            <a:off x="6049645" y="2876550"/>
            <a:ext cx="4208780" cy="67627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2024年互联网金融行业趋势分析</a:t>
            </a:r>
            <a:endParaRPr altLang="en-US" b="1" dirty="0" lang="zh-CN" spc="300">
              <a:solidFill>
                <a:schemeClr val="tx1">
                  <a:lumMod val="85000"/>
                  <a:lumOff val="15000"/>
                </a:schemeClr>
              </a:solidFill>
              <a:latin typeface="+mj-ea"/>
              <a:ea typeface="+mj-ea"/>
            </a:endParaRPr>
          </a:p>
        </p:txBody>
      </p:sp>
      <p:cxnSp>
        <p:nvCxnSpPr>
          <p:cNvPr id="3145731" name="直接连接符 13"/>
          <p:cNvCxnSpPr>
            <a:cxnSpLocks/>
          </p:cNvCxnSpPr>
          <p:nvPr>
            <p:custDataLst>
              <p:tags r:id="rId7"/>
            </p:custDataLst>
          </p:nvPr>
        </p:nvCxnSpPr>
        <p:spPr>
          <a:xfrm>
            <a:off x="5987415" y="369760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2" name="序号"/>
          <p:cNvSpPr txBox="1"/>
          <p:nvPr>
            <p:custDataLst>
              <p:tags r:id="rId8"/>
            </p:custDataLst>
          </p:nvPr>
        </p:nvSpPr>
        <p:spPr>
          <a:xfrm>
            <a:off x="10605135" y="3829685"/>
            <a:ext cx="658495" cy="67627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03</a:t>
            </a:r>
            <a:endParaRPr b="1" lang="en-US">
              <a:solidFill>
                <a:schemeClr val="tx1">
                  <a:lumMod val="85000"/>
                  <a:lumOff val="15000"/>
                </a:schemeClr>
              </a:solidFill>
              <a:latin typeface="+mj-ea"/>
              <a:ea typeface="+mj-ea"/>
            </a:endParaRPr>
          </a:p>
        </p:txBody>
      </p:sp>
      <p:sp>
        <p:nvSpPr>
          <p:cNvPr id="1048784" name="项标题"/>
          <p:cNvSpPr txBox="1"/>
          <p:nvPr>
            <p:custDataLst>
              <p:tags r:id="rId9"/>
            </p:custDataLst>
          </p:nvPr>
        </p:nvSpPr>
        <p:spPr>
          <a:xfrm>
            <a:off x="6049645" y="3829685"/>
            <a:ext cx="4208780" cy="67627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互联网金融行业面临的挑战与机遇</a:t>
            </a:r>
            <a:endParaRPr altLang="en-US" b="1" dirty="0" lang="zh-CN" spc="300">
              <a:solidFill>
                <a:schemeClr val="tx1">
                  <a:lumMod val="85000"/>
                  <a:lumOff val="15000"/>
                </a:schemeClr>
              </a:solidFill>
              <a:latin typeface="+mj-ea"/>
              <a:ea typeface="+mj-ea"/>
            </a:endParaRPr>
          </a:p>
        </p:txBody>
      </p:sp>
      <p:cxnSp>
        <p:nvCxnSpPr>
          <p:cNvPr id="3145733" name="直接连接符 18"/>
          <p:cNvCxnSpPr>
            <a:cxnSpLocks/>
          </p:cNvCxnSpPr>
          <p:nvPr>
            <p:custDataLst>
              <p:tags r:id="rId10"/>
            </p:custDataLst>
          </p:nvPr>
        </p:nvCxnSpPr>
        <p:spPr>
          <a:xfrm>
            <a:off x="5987415" y="46507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6" name="序号"/>
          <p:cNvSpPr txBox="1"/>
          <p:nvPr>
            <p:custDataLst>
              <p:tags r:id="rId11"/>
            </p:custDataLst>
          </p:nvPr>
        </p:nvSpPr>
        <p:spPr>
          <a:xfrm>
            <a:off x="10605135" y="4782820"/>
            <a:ext cx="658495" cy="67627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04</a:t>
            </a:r>
            <a:endParaRPr b="1" lang="en-US">
              <a:solidFill>
                <a:schemeClr val="tx1">
                  <a:lumMod val="85000"/>
                  <a:lumOff val="15000"/>
                </a:schemeClr>
              </a:solidFill>
              <a:latin typeface="+mj-ea"/>
              <a:ea typeface="+mj-ea"/>
            </a:endParaRPr>
          </a:p>
        </p:txBody>
      </p:sp>
      <p:sp>
        <p:nvSpPr>
          <p:cNvPr id="1048788" name="项标题"/>
          <p:cNvSpPr txBox="1"/>
          <p:nvPr>
            <p:custDataLst>
              <p:tags r:id="rId12"/>
            </p:custDataLst>
          </p:nvPr>
        </p:nvSpPr>
        <p:spPr>
          <a:xfrm>
            <a:off x="6049645" y="4782820"/>
            <a:ext cx="4208780" cy="67627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互联网金融行业未来展望</a:t>
            </a:r>
            <a:endParaRPr altLang="en-US" b="1" dirty="0" lang="zh-CN" spc="300">
              <a:solidFill>
                <a:schemeClr val="tx1">
                  <a:lumMod val="85000"/>
                  <a:lumOff val="15000"/>
                </a:schemeClr>
              </a:solidFill>
              <a:latin typeface="+mj-ea"/>
              <a:ea typeface="+mj-ea"/>
            </a:endParaRPr>
          </a:p>
        </p:txBody>
      </p:sp>
      <p:cxnSp>
        <p:nvCxnSpPr>
          <p:cNvPr id="3145735" name="直接连接符 22"/>
          <p:cNvCxnSpPr>
            <a:cxnSpLocks/>
          </p:cNvCxnSpPr>
          <p:nvPr>
            <p:custDataLst>
              <p:tags r:id="rId13"/>
            </p:custDataLst>
          </p:nvPr>
        </p:nvCxnSpPr>
        <p:spPr>
          <a:xfrm>
            <a:off x="5987415" y="560387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8" name="标题"/>
          <p:cNvSpPr>
            <a:spLocks noGrp="1"/>
          </p:cNvSpPr>
          <p:nvPr>
            <p:ph type="title"/>
            <p:custDataLst>
              <p:tags r:id="rId1"/>
            </p:custDataLst>
          </p:nvPr>
        </p:nvSpPr>
        <p:spPr>
          <a:xfrm>
            <a:off x="825361" y="3133103"/>
            <a:ext cx="6367550" cy="1743697"/>
          </a:xfrm>
        </p:spPr>
        <p:txBody>
          <a:bodyPr/>
          <a:p>
            <a:r>
              <a:rPr altLang="en-US" lang="zh-CN"/>
              <a:t>互联网金融行业概述</a:t>
            </a:r>
            <a:endParaRPr altLang="en-US" lang="zh-CN"/>
          </a:p>
        </p:txBody>
      </p:sp>
      <p:sp>
        <p:nvSpPr>
          <p:cNvPr id="1048820"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2" name="标题 1"/>
          <p:cNvSpPr>
            <a:spLocks noGrp="1"/>
          </p:cNvSpPr>
          <p:nvPr>
            <p:ph type="title"/>
          </p:nvPr>
        </p:nvSpPr>
        <p:spPr/>
        <p:txBody>
          <a:bodyPr/>
          <a:p>
            <a:r>
              <a:rPr altLang="en-US" lang="zh-CN"/>
              <a:t>互联网金融行业定义</a:t>
            </a:r>
            <a:endParaRPr altLang="en-US" lang="zh-CN"/>
          </a:p>
        </p:txBody>
      </p:sp>
      <p:sp>
        <p:nvSpPr>
          <p:cNvPr id="104884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互联网金融是指利用互联网技术和信息通信技术实现资金融通、支付、投资和信息中介服务的新型金融业务模式。</a:t>
            </a:r>
            <a:endParaRPr altLang="en-US" dirty="0" sz="1200" lang="zh-CN" spc="150">
              <a:solidFill>
                <a:schemeClr val="tx1">
                  <a:lumMod val="65000"/>
                  <a:lumOff val="35000"/>
                </a:schemeClr>
              </a:solidFill>
              <a:latin typeface="+mn-ea"/>
              <a:sym typeface="+mn-ea"/>
            </a:endParaRPr>
          </a:p>
        </p:txBody>
      </p:sp>
      <p:sp>
        <p:nvSpPr>
          <p:cNvPr id="104884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包括在线支付、P2P网贷、网络保险、互联网基金、众筹等模式。</a:t>
            </a:r>
            <a:endParaRPr altLang="en-US" dirty="0" sz="1200" lang="zh-CN" spc="150">
              <a:solidFill>
                <a:schemeClr val="tx1">
                  <a:lumMod val="65000"/>
                  <a:lumOff val="35000"/>
                </a:schemeClr>
              </a:solidFill>
              <a:latin typeface="+mn-ea"/>
              <a:sym typeface="+mn-ea"/>
            </a:endParaRPr>
          </a:p>
        </p:txBody>
      </p:sp>
      <p:sp>
        <p:nvSpPr>
          <p:cNvPr id="104884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具有成本低、效率高、覆盖广、发展快等特点。</a:t>
            </a:r>
            <a:endParaRPr altLang="en-US" dirty="0" sz="1200" lang="zh-CN" spc="150">
              <a:solidFill>
                <a:schemeClr val="tx1">
                  <a:lumMod val="65000"/>
                  <a:lumOff val="35000"/>
                </a:schemeClr>
              </a:solidFill>
              <a:latin typeface="+mn-ea"/>
              <a:sym typeface="+mn-ea"/>
            </a:endParaRPr>
          </a:p>
        </p:txBody>
      </p:sp>
      <p:sp>
        <p:nvSpPr>
          <p:cNvPr id="104885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对传统金融业产生了深刻影响，成为未来金融业的重要发展方向。</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884" name="标题 1"/>
          <p:cNvSpPr>
            <a:spLocks noGrp="1"/>
          </p:cNvSpPr>
          <p:nvPr>
            <p:ph type="title"/>
          </p:nvPr>
        </p:nvSpPr>
        <p:spPr/>
        <p:txBody>
          <a:bodyPr/>
          <a:p>
            <a:r>
              <a:rPr altLang="en-US" lang="zh-CN"/>
              <a:t>互联网金融行业历史发展</a:t>
            </a:r>
            <a:endParaRPr altLang="en-US" lang="zh-CN"/>
          </a:p>
        </p:txBody>
      </p:sp>
      <p:sp>
        <p:nvSpPr>
          <p:cNvPr id="104888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互联网金融行业起步于2005年左右，以第三方支付、P2P网贷等模式的兴起为标志。</a:t>
            </a:r>
            <a:endParaRPr altLang="en-US" dirty="0" sz="1200" lang="zh-CN" spc="150">
              <a:solidFill>
                <a:schemeClr val="tx1">
                  <a:lumMod val="85000"/>
                  <a:lumOff val="15000"/>
                </a:schemeClr>
              </a:solidFill>
              <a:latin typeface="+mn-ea"/>
              <a:sym typeface="+mn-ea"/>
            </a:endParaRPr>
          </a:p>
        </p:txBody>
      </p:sp>
      <p:sp>
        <p:nvSpPr>
          <p:cNvPr id="104888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9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9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2013年左右，移动互联网的普及推动了互联网金融行业的快速发展。</a:t>
            </a:r>
            <a:endParaRPr altLang="en-US" dirty="0" sz="1200" lang="zh-CN" spc="150">
              <a:solidFill>
                <a:schemeClr val="tx1">
                  <a:lumMod val="85000"/>
                  <a:lumOff val="15000"/>
                </a:schemeClr>
              </a:solidFill>
              <a:latin typeface="+mn-ea"/>
              <a:sym typeface="+mn-ea"/>
            </a:endParaRPr>
          </a:p>
        </p:txBody>
      </p:sp>
      <p:sp>
        <p:nvSpPr>
          <p:cNvPr id="104889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9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9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2016年以来，监管政策趋严，行业洗牌加速，合规成为行业发展的关键词。</a:t>
            </a:r>
            <a:endParaRPr altLang="en-US" dirty="0" sz="1200" lang="zh-CN" spc="150">
              <a:solidFill>
                <a:schemeClr val="tx1">
                  <a:lumMod val="85000"/>
                  <a:lumOff val="15000"/>
                </a:schemeClr>
              </a:solidFill>
              <a:latin typeface="+mn-ea"/>
              <a:sym typeface="+mn-ea"/>
            </a:endParaRPr>
          </a:p>
        </p:txBody>
      </p:sp>
      <p:sp>
        <p:nvSpPr>
          <p:cNvPr id="104890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2020年，金融科技的发展进一步推动了互联网金融行业的创新和变革。</a:t>
            </a:r>
            <a:endParaRPr altLang="en-US" dirty="0" sz="1200" lang="zh-CN" spc="150">
              <a:solidFill>
                <a:schemeClr val="tx1">
                  <a:lumMod val="85000"/>
                  <a:lumOff val="15000"/>
                </a:schemeClr>
              </a:solidFill>
              <a:latin typeface="+mn-ea"/>
              <a:sym typeface="+mn-ea"/>
            </a:endParaRPr>
          </a:p>
        </p:txBody>
      </p:sp>
      <p:sp>
        <p:nvSpPr>
          <p:cNvPr id="104890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42" name="标题 1"/>
          <p:cNvSpPr>
            <a:spLocks noGrp="1"/>
          </p:cNvSpPr>
          <p:nvPr>
            <p:ph type="title"/>
          </p:nvPr>
        </p:nvSpPr>
        <p:spPr/>
        <p:txBody>
          <a:bodyPr/>
          <a:p>
            <a:r>
              <a:rPr altLang="en-US" lang="zh-CN"/>
              <a:t>互联网金融行业现状</a:t>
            </a:r>
            <a:endParaRPr altLang="en-US" lang="zh-CN"/>
          </a:p>
        </p:txBody>
      </p:sp>
      <p:sp>
        <p:nvSpPr>
          <p:cNvPr id="104894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4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4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5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5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5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5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5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6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6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6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6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6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7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7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7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7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7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8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市场规模持续扩大，用户规模不断增长</a:t>
            </a:r>
            <a:endParaRPr altLang="en-US" dirty="0" sz="1200" lang="zh-CN" spc="150">
              <a:solidFill>
                <a:schemeClr val="tx1">
                  <a:lumMod val="65000"/>
                  <a:lumOff val="35000"/>
                </a:schemeClr>
              </a:solidFill>
              <a:latin typeface="+mn-ea"/>
              <a:sym typeface="+mn-ea"/>
            </a:endParaRPr>
          </a:p>
        </p:txBody>
      </p:sp>
      <p:sp>
        <p:nvSpPr>
          <p:cNvPr id="104898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监管政策逐步完善，行业规范发展</a:t>
            </a:r>
            <a:endParaRPr altLang="en-US" dirty="0" sz="1200" lang="zh-CN" spc="150">
              <a:solidFill>
                <a:schemeClr val="tx1">
                  <a:lumMod val="65000"/>
                  <a:lumOff val="35000"/>
                </a:schemeClr>
              </a:solidFill>
              <a:latin typeface="+mn-ea"/>
              <a:sym typeface="+mn-ea"/>
            </a:endParaRPr>
          </a:p>
        </p:txBody>
      </p:sp>
      <p:sp>
        <p:nvSpPr>
          <p:cNvPr id="104898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互联网金融产品不断创新，满足用户多样化需求</a:t>
            </a:r>
            <a:endParaRPr altLang="en-US" dirty="0" sz="1200" lang="zh-CN" spc="150">
              <a:solidFill>
                <a:schemeClr val="tx1">
                  <a:lumMod val="65000"/>
                  <a:lumOff val="35000"/>
                </a:schemeClr>
              </a:solidFill>
              <a:latin typeface="+mn-ea"/>
              <a:sym typeface="+mn-ea"/>
            </a:endParaRPr>
          </a:p>
        </p:txBody>
      </p:sp>
      <p:sp>
        <p:nvSpPr>
          <p:cNvPr id="104898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金融科技应用广泛，大数据、云计算、人工智能等技术成为行业核心竞争力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0" name="标题"/>
          <p:cNvSpPr>
            <a:spLocks noGrp="1"/>
          </p:cNvSpPr>
          <p:nvPr>
            <p:ph type="title"/>
            <p:custDataLst>
              <p:tags r:id="rId1"/>
            </p:custDataLst>
          </p:nvPr>
        </p:nvSpPr>
        <p:spPr>
          <a:xfrm>
            <a:off x="825361" y="3133103"/>
            <a:ext cx="6367550" cy="1743697"/>
          </a:xfrm>
        </p:spPr>
        <p:txBody>
          <a:bodyPr/>
          <a:p>
            <a:r>
              <a:rPr altLang="en-US" lang="zh-CN"/>
              <a:t>2024年互联网金融行业趋势分析</a:t>
            </a:r>
            <a:endParaRPr altLang="en-US" lang="zh-CN"/>
          </a:p>
        </p:txBody>
      </p:sp>
      <p:sp>
        <p:nvSpPr>
          <p:cNvPr id="1049022"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44" name="标题 1"/>
          <p:cNvSpPr>
            <a:spLocks noGrp="1"/>
          </p:cNvSpPr>
          <p:nvPr>
            <p:ph type="title"/>
          </p:nvPr>
        </p:nvSpPr>
        <p:spPr/>
        <p:txBody>
          <a:bodyPr/>
          <a:p>
            <a:r>
              <a:rPr altLang="en-US" lang="zh-CN"/>
              <a:t>金融科技发展推动行业变革</a:t>
            </a:r>
            <a:endParaRPr altLang="en-US" lang="zh-CN"/>
          </a:p>
        </p:txBody>
      </p:sp>
      <p:sp>
        <p:nvSpPr>
          <p:cNvPr id="104904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4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5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金融科技公司崛起，成为互联网金融行业的重要力量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5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5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5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区块链、人工智能等技术在金融领域的应用逐渐普及</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5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6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6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金融科技的发展加速了传统金融机构的数字化转型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6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6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6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金融科技为普惠金融提供了更多可能性，让更多人享受金融服务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02" name="标题 1"/>
          <p:cNvSpPr>
            <a:spLocks noGrp="1"/>
          </p:cNvSpPr>
          <p:nvPr>
            <p:ph type="title"/>
          </p:nvPr>
        </p:nvSpPr>
        <p:spPr/>
        <p:txBody>
          <a:bodyPr/>
          <a:p>
            <a:r>
              <a:rPr altLang="en-US" lang="zh-CN"/>
              <a:t>数字化转型加速</a:t>
            </a:r>
            <a:endParaRPr altLang="en-US" lang="zh-CN"/>
          </a:p>
        </p:txBody>
      </p:sp>
      <p:sp>
        <p:nvSpPr>
          <p:cNvPr id="104910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互联网金融行业将加快数字化转型，提升服务效率和用户体验。</a:t>
            </a:r>
            <a:endParaRPr altLang="en-US" dirty="0" sz="1200" lang="zh-CN" spc="150">
              <a:solidFill>
                <a:schemeClr val="tx1">
                  <a:lumMod val="85000"/>
                  <a:lumOff val="15000"/>
                </a:schemeClr>
              </a:solidFill>
              <a:latin typeface="+mn-ea"/>
              <a:sym typeface="+mn-ea"/>
            </a:endParaRPr>
          </a:p>
        </p:txBody>
      </p:sp>
      <p:sp>
        <p:nvSpPr>
          <p:cNvPr id="104910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0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1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区块链、人工智能等新兴技术将进一步应用于互联网金融领域，提高风控和数据安全性。</a:t>
            </a:r>
            <a:endParaRPr altLang="en-US" dirty="0" sz="1200" lang="zh-CN" spc="150">
              <a:solidFill>
                <a:schemeClr val="tx1">
                  <a:lumMod val="85000"/>
                  <a:lumOff val="15000"/>
                </a:schemeClr>
              </a:solidFill>
              <a:latin typeface="+mn-ea"/>
              <a:sym typeface="+mn-ea"/>
            </a:endParaRPr>
          </a:p>
        </p:txBody>
      </p:sp>
      <p:sp>
        <p:nvSpPr>
          <p:cNvPr id="104911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1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1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数字化转型将推动互联网金融行业向更高效、更便捷、更安全的方向发展。</a:t>
            </a:r>
            <a:endParaRPr altLang="en-US" dirty="0" sz="1200" lang="zh-CN" spc="150">
              <a:solidFill>
                <a:schemeClr val="tx1">
                  <a:lumMod val="85000"/>
                  <a:lumOff val="15000"/>
                </a:schemeClr>
              </a:solidFill>
              <a:latin typeface="+mn-ea"/>
              <a:sym typeface="+mn-ea"/>
            </a:endParaRPr>
          </a:p>
        </p:txBody>
      </p:sp>
      <p:sp>
        <p:nvSpPr>
          <p:cNvPr id="104911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金融机构将更加注重数字化营销和获客，提高客户粘性和忠诚度。</a:t>
            </a:r>
            <a:endParaRPr altLang="en-US" dirty="0" sz="1200" lang="zh-CN" spc="150">
              <a:solidFill>
                <a:schemeClr val="tx1">
                  <a:lumMod val="85000"/>
                  <a:lumOff val="15000"/>
                </a:schemeClr>
              </a:solidFill>
              <a:latin typeface="+mn-ea"/>
              <a:sym typeface="+mn-ea"/>
            </a:endParaRPr>
          </a:p>
        </p:txBody>
      </p:sp>
      <p:sp>
        <p:nvSpPr>
          <p:cNvPr id="104912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60" name="标题 1"/>
          <p:cNvSpPr>
            <a:spLocks noGrp="1"/>
          </p:cNvSpPr>
          <p:nvPr>
            <p:ph type="title"/>
          </p:nvPr>
        </p:nvSpPr>
        <p:spPr/>
        <p:txBody>
          <a:bodyPr/>
          <a:p>
            <a:r>
              <a:rPr altLang="en-US" lang="zh-CN"/>
              <a:t>监管政策影响</a:t>
            </a:r>
            <a:endParaRPr altLang="en-US" lang="zh-CN"/>
          </a:p>
        </p:txBody>
      </p:sp>
      <p:sp>
        <p:nvSpPr>
          <p:cNvPr id="104916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监管政策对互联网金融行业的规范和引导作用</a:t>
            </a:r>
            <a:endParaRPr altLang="en-US" dirty="0" sz="1200" lang="zh-CN" spc="150">
              <a:solidFill>
                <a:schemeClr val="tx1">
                  <a:lumMod val="65000"/>
                  <a:lumOff val="35000"/>
                </a:schemeClr>
              </a:solidFill>
              <a:latin typeface="+mn-ea"/>
              <a:sym typeface="+mn-ea"/>
            </a:endParaRPr>
          </a:p>
        </p:txBody>
      </p:sp>
      <p:sp>
        <p:nvSpPr>
          <p:cNvPr id="104916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监管政策对互联网金融行业的影响和限制</a:t>
            </a:r>
            <a:endParaRPr altLang="en-US" dirty="0" sz="1200" lang="zh-CN" spc="150">
              <a:solidFill>
                <a:schemeClr val="tx1">
                  <a:lumMod val="65000"/>
                  <a:lumOff val="35000"/>
                </a:schemeClr>
              </a:solidFill>
              <a:latin typeface="+mn-ea"/>
              <a:sym typeface="+mn-ea"/>
            </a:endParaRPr>
          </a:p>
        </p:txBody>
      </p:sp>
      <p:sp>
        <p:nvSpPr>
          <p:cNvPr id="104916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监管政策对互联网金融行业发展的推动和促进作用</a:t>
            </a:r>
            <a:endParaRPr altLang="en-US" dirty="0" sz="1200" lang="zh-CN" spc="150">
              <a:solidFill>
                <a:schemeClr val="tx1">
                  <a:lumMod val="65000"/>
                  <a:lumOff val="35000"/>
                </a:schemeClr>
              </a:solidFill>
              <a:latin typeface="+mn-ea"/>
              <a:sym typeface="+mn-ea"/>
            </a:endParaRPr>
          </a:p>
        </p:txBody>
      </p:sp>
      <p:sp>
        <p:nvSpPr>
          <p:cNvPr id="104916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监管政策对互联网金融行业未来的影响和展望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02" name="标题 1"/>
          <p:cNvSpPr>
            <a:spLocks noGrp="1"/>
          </p:cNvSpPr>
          <p:nvPr>
            <p:ph type="title"/>
          </p:nvPr>
        </p:nvSpPr>
        <p:spPr/>
        <p:txBody>
          <a:bodyPr/>
          <a:p>
            <a:r>
              <a:rPr altLang="en-US" lang="zh-CN"/>
              <a:t>市场竞争格局变化</a:t>
            </a:r>
            <a:endParaRPr altLang="en-US" lang="zh-CN"/>
          </a:p>
        </p:txBody>
      </p:sp>
      <p:sp>
        <p:nvSpPr>
          <p:cNvPr id="104920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传统金融机构加速数字化转型，与互联网金融企业形成竞争</a:t>
            </a:r>
            <a:endParaRPr altLang="en-US" dirty="0" sz="2000" lang="zh-CN" spc="150">
              <a:solidFill>
                <a:schemeClr val="tx1">
                  <a:lumMod val="85000"/>
                  <a:lumOff val="15000"/>
                </a:schemeClr>
              </a:solidFill>
              <a:latin typeface="+mn-ea"/>
              <a:sym typeface="+mn-ea"/>
            </a:endParaRPr>
          </a:p>
        </p:txBody>
      </p:sp>
      <p:sp>
        <p:nvSpPr>
          <p:cNvPr id="104921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互联网金融行业监管趋严，合规成本增加，小型企业面临生存压力</a:t>
            </a:r>
            <a:endParaRPr altLang="en-US" dirty="0" sz="2000" lang="zh-CN" spc="150">
              <a:solidFill>
                <a:schemeClr val="tx1">
                  <a:lumMod val="85000"/>
                  <a:lumOff val="15000"/>
                </a:schemeClr>
              </a:solidFill>
              <a:latin typeface="+mn-ea"/>
              <a:sym typeface="+mn-ea"/>
            </a:endParaRPr>
          </a:p>
        </p:txBody>
      </p:sp>
      <p:sp>
        <p:nvSpPr>
          <p:cNvPr id="104921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金融科技企业崛起，凭借技术优势和创新模式对传统金融业构成挑战</a:t>
            </a:r>
            <a:endParaRPr altLang="en-US" dirty="0" sz="2000" lang="zh-CN" spc="150">
              <a:solidFill>
                <a:schemeClr val="tx1">
                  <a:lumMod val="85000"/>
                  <a:lumOff val="15000"/>
                </a:schemeClr>
              </a:solidFill>
              <a:latin typeface="+mn-ea"/>
              <a:sym typeface="+mn-ea"/>
            </a:endParaRPr>
          </a:p>
        </p:txBody>
      </p:sp>
      <p:sp>
        <p:nvSpPr>
          <p:cNvPr id="104922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行业内企业通过并购重组、战略合作等方式优化资源配置，提升竞争力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60" name="标题"/>
          <p:cNvSpPr>
            <a:spLocks noGrp="1"/>
          </p:cNvSpPr>
          <p:nvPr>
            <p:ph type="title"/>
            <p:custDataLst>
              <p:tags r:id="rId1"/>
            </p:custDataLst>
          </p:nvPr>
        </p:nvSpPr>
        <p:spPr>
          <a:xfrm>
            <a:off x="825361" y="3133103"/>
            <a:ext cx="6367550" cy="1743697"/>
          </a:xfrm>
        </p:spPr>
        <p:txBody>
          <a:bodyPr/>
          <a:p>
            <a:r>
              <a:rPr altLang="en-US" lang="zh-CN"/>
              <a:t>互联网金融行业面临的挑战与机遇</a:t>
            </a:r>
            <a:endParaRPr altLang="en-US" lang="zh-CN"/>
          </a:p>
        </p:txBody>
      </p:sp>
      <p:sp>
        <p:nvSpPr>
          <p:cNvPr id="1049262"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84" name="标题 1"/>
          <p:cNvSpPr>
            <a:spLocks noGrp="1"/>
          </p:cNvSpPr>
          <p:nvPr>
            <p:ph type="title"/>
          </p:nvPr>
        </p:nvSpPr>
        <p:spPr/>
        <p:txBody>
          <a:bodyPr/>
          <a:p>
            <a:r>
              <a:rPr altLang="en-US" lang="zh-CN"/>
              <a:t>信息安全问题</a:t>
            </a:r>
            <a:endParaRPr altLang="en-US" lang="zh-CN"/>
          </a:p>
        </p:txBody>
      </p:sp>
      <p:sp>
        <p:nvSpPr>
          <p:cNvPr id="104928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8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9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9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9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0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保障信息安全的技术手段和措施</a:t>
            </a:r>
            <a:endParaRPr altLang="en-US" dirty="0" sz="2400" lang="zh-CN">
              <a:latin typeface="+mn-ea"/>
              <a:ea typeface="+mn-ea"/>
            </a:endParaRPr>
          </a:p>
        </p:txBody>
      </p:sp>
      <p:sp>
        <p:nvSpPr>
          <p:cNvPr id="104930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信息安全问题对行业发展的影响和机遇</a:t>
            </a:r>
            <a:endParaRPr altLang="en-US" dirty="0" sz="2400" lang="zh-CN">
              <a:latin typeface="+mn-ea"/>
              <a:ea typeface="+mn-ea"/>
            </a:endParaRPr>
          </a:p>
        </p:txBody>
      </p:sp>
      <p:sp>
        <p:nvSpPr>
          <p:cNvPr id="104930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互联网金融行业面临的信息安全挑战</a:t>
            </a:r>
            <a:endParaRPr altLang="en-US" dirty="0" sz="2400" lang="zh-CN">
              <a:latin typeface="+mn-ea"/>
              <a:ea typeface="+mn-ea"/>
            </a:endParaRPr>
          </a:p>
        </p:txBody>
      </p:sp>
      <p:sp>
        <p:nvSpPr>
          <p:cNvPr id="104930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黑客攻击和数据泄露的风险</a:t>
            </a:r>
            <a:endParaRPr altLang="en-US" dirty="0" sz="2400" lang="zh-CN">
              <a:latin typeface="+mn-ea"/>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42" name="标题 1"/>
          <p:cNvSpPr>
            <a:spLocks noGrp="1"/>
          </p:cNvSpPr>
          <p:nvPr>
            <p:ph type="title"/>
          </p:nvPr>
        </p:nvSpPr>
        <p:spPr/>
        <p:txBody>
          <a:bodyPr/>
          <a:p>
            <a:r>
              <a:rPr altLang="en-US" lang="zh-CN"/>
              <a:t>风险控制挑战</a:t>
            </a:r>
            <a:endParaRPr altLang="en-US" lang="zh-CN"/>
          </a:p>
        </p:txBody>
      </p:sp>
      <p:sp>
        <p:nvSpPr>
          <p:cNvPr id="104934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4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4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风险识别：准确识别和评估潜在风险</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5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5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5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风险控制策略：制定有效的风险控制策略和措施</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5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5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6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风险监控：实时监控风险状况，及时调整控制策略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6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6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6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风险应对：建立风险应对机制，降低风险损失</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00" name="标题 1"/>
          <p:cNvSpPr>
            <a:spLocks noGrp="1"/>
          </p:cNvSpPr>
          <p:nvPr>
            <p:ph type="title"/>
          </p:nvPr>
        </p:nvSpPr>
        <p:spPr/>
        <p:txBody>
          <a:bodyPr/>
          <a:p>
            <a:r>
              <a:rPr altLang="en-US" lang="zh-CN"/>
              <a:t>客户需求多样化</a:t>
            </a:r>
            <a:endParaRPr altLang="en-US" lang="zh-CN"/>
          </a:p>
        </p:txBody>
      </p:sp>
      <p:sp>
        <p:nvSpPr>
          <p:cNvPr id="104940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互联网金融行业需要满足不同客户群体的需求</a:t>
            </a:r>
            <a:endParaRPr altLang="en-US" dirty="0" sz="2000" lang="zh-CN" spc="150">
              <a:solidFill>
                <a:schemeClr val="tx1">
                  <a:lumMod val="85000"/>
                  <a:lumOff val="15000"/>
                </a:schemeClr>
              </a:solidFill>
              <a:latin typeface="+mn-ea"/>
              <a:sym typeface="+mn-ea"/>
            </a:endParaRPr>
          </a:p>
        </p:txBody>
      </p:sp>
      <p:sp>
        <p:nvSpPr>
          <p:cNvPr id="104940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客户需求多样化对互联网金融行业提出了更高的要求</a:t>
            </a:r>
            <a:endParaRPr altLang="en-US" dirty="0" sz="2000" lang="zh-CN" spc="150">
              <a:solidFill>
                <a:schemeClr val="tx1">
                  <a:lumMod val="85000"/>
                  <a:lumOff val="15000"/>
                </a:schemeClr>
              </a:solidFill>
              <a:latin typeface="+mn-ea"/>
              <a:sym typeface="+mn-ea"/>
            </a:endParaRPr>
          </a:p>
        </p:txBody>
      </p:sp>
      <p:sp>
        <p:nvSpPr>
          <p:cNvPr id="104941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互联网金融行业需要不断创新以满足客户的需求</a:t>
            </a:r>
            <a:endParaRPr altLang="en-US" dirty="0" sz="2000" lang="zh-CN" spc="150">
              <a:solidFill>
                <a:schemeClr val="tx1">
                  <a:lumMod val="85000"/>
                  <a:lumOff val="15000"/>
                </a:schemeClr>
              </a:solidFill>
              <a:latin typeface="+mn-ea"/>
              <a:sym typeface="+mn-ea"/>
            </a:endParaRPr>
          </a:p>
        </p:txBody>
      </p:sp>
      <p:sp>
        <p:nvSpPr>
          <p:cNvPr id="104942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客户需求多样化是互联网金融行业发展的动力和机遇</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58" name="标题 1"/>
          <p:cNvSpPr>
            <a:spLocks noGrp="1"/>
          </p:cNvSpPr>
          <p:nvPr>
            <p:ph type="title"/>
          </p:nvPr>
        </p:nvSpPr>
        <p:spPr/>
        <p:txBody>
          <a:bodyPr/>
          <a:p>
            <a:r>
              <a:rPr altLang="en-US" lang="zh-CN"/>
              <a:t>跨界合作与创新机遇</a:t>
            </a:r>
            <a:endParaRPr altLang="en-US" lang="zh-CN"/>
          </a:p>
        </p:txBody>
      </p:sp>
      <p:sp>
        <p:nvSpPr>
          <p:cNvPr id="104946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6"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跨界合作的风险：跨界合作涉及不同领域，存在一定风险，需要加强风险管理和监管。</a:t>
            </a:r>
            <a:endParaRPr altLang="zh-CN" dirty="0" lang="en-US">
              <a:solidFill>
                <a:schemeClr val="dk1">
                  <a:lumMod val="80000"/>
                  <a:lumOff val="20000"/>
                </a:schemeClr>
              </a:solidFill>
              <a:latin typeface="+mn-ea"/>
              <a:sym typeface="+mn-ea"/>
            </a:endParaRPr>
          </a:p>
        </p:txBody>
      </p:sp>
      <p:sp>
        <p:nvSpPr>
          <p:cNvPr id="104946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4"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互联网金融行业跨界合作的意义：通过跨界合作，实现资源共享、优势互补，提升竞争力。</a:t>
            </a:r>
            <a:endParaRPr altLang="en-US" dirty="0" lang="zh-CN">
              <a:solidFill>
                <a:schemeClr val="dk1">
                  <a:lumMod val="80000"/>
                  <a:lumOff val="20000"/>
                </a:schemeClr>
              </a:solidFill>
              <a:latin typeface="+mn-ea"/>
              <a:sym typeface="+mn-ea"/>
            </a:endParaRPr>
          </a:p>
        </p:txBody>
      </p:sp>
      <p:sp>
        <p:nvSpPr>
          <p:cNvPr id="104947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2"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跨界合作的模式：金融与科技、电商、教育、医疗等行业的合作，共同开发新产品和服务。</a:t>
            </a:r>
            <a:endParaRPr altLang="en-US" dirty="0" lang="zh-CN">
              <a:solidFill>
                <a:schemeClr val="dk1">
                  <a:lumMod val="80000"/>
                  <a:lumOff val="20000"/>
                </a:schemeClr>
              </a:solidFill>
              <a:latin typeface="+mn-ea"/>
              <a:sym typeface="+mn-ea"/>
            </a:endParaRPr>
          </a:p>
        </p:txBody>
      </p:sp>
      <p:sp>
        <p:nvSpPr>
          <p:cNvPr id="104948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创新机遇：跨界合作将带来更多创新机遇，推动互联网金融行业的发展和变革。</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24" name="标题"/>
          <p:cNvSpPr>
            <a:spLocks noGrp="1"/>
          </p:cNvSpPr>
          <p:nvPr>
            <p:ph type="title"/>
            <p:custDataLst>
              <p:tags r:id="rId1"/>
            </p:custDataLst>
          </p:nvPr>
        </p:nvSpPr>
        <p:spPr>
          <a:xfrm>
            <a:off x="825361" y="3133103"/>
            <a:ext cx="6367550" cy="1743697"/>
          </a:xfrm>
        </p:spPr>
        <p:txBody>
          <a:bodyPr/>
          <a:p>
            <a:r>
              <a:rPr altLang="en-US" lang="zh-CN"/>
              <a:t>互联网金融行业未来展望</a:t>
            </a:r>
            <a:endParaRPr altLang="en-US" lang="zh-CN"/>
          </a:p>
        </p:txBody>
      </p:sp>
      <p:sp>
        <p:nvSpPr>
          <p:cNvPr id="1049526"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48" name="标题 1"/>
          <p:cNvSpPr>
            <a:spLocks noGrp="1"/>
          </p:cNvSpPr>
          <p:nvPr>
            <p:ph type="title"/>
          </p:nvPr>
        </p:nvSpPr>
        <p:spPr/>
        <p:txBody>
          <a:bodyPr/>
          <a:p>
            <a:r>
              <a:rPr altLang="en-US" lang="zh-CN"/>
              <a:t>金融科技发展趋势</a:t>
            </a:r>
            <a:endParaRPr altLang="en-US" lang="zh-CN"/>
          </a:p>
        </p:txBody>
      </p:sp>
      <p:sp>
        <p:nvSpPr>
          <p:cNvPr id="104955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5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人工智能技术：在风险控制、数据分析等方面发挥重要作用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5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5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区块链技术：提升金融交易的透明度和安全性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6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6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大数据技术：为金融行业提供更精准的客户画像和风险管理</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6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7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云计算技术：为金融行业提供更高效、灵活的IT基础设施</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06" name="标题 1"/>
          <p:cNvSpPr>
            <a:spLocks noGrp="1"/>
          </p:cNvSpPr>
          <p:nvPr>
            <p:ph type="title"/>
          </p:nvPr>
        </p:nvSpPr>
        <p:spPr/>
        <p:txBody>
          <a:bodyPr/>
          <a:p>
            <a:r>
              <a:rPr altLang="en-US" lang="zh-CN"/>
              <a:t>数字化金融前景展望</a:t>
            </a:r>
            <a:endParaRPr altLang="en-US" lang="zh-CN"/>
          </a:p>
        </p:txBody>
      </p:sp>
      <p:sp>
        <p:nvSpPr>
          <p:cNvPr id="104960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1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1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1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1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区块链、人工智能等技术在金融领域的应用将更加广泛</a:t>
            </a:r>
            <a:endParaRPr altLang="en-US" sz="1400" lang="zh-CN" spc="150">
              <a:solidFill>
                <a:schemeClr val="tx1"/>
              </a:solidFill>
              <a:effectLst/>
              <a:latin typeface="+mn-ea"/>
              <a:sym typeface="+mn-ea"/>
            </a:endParaRPr>
          </a:p>
        </p:txBody>
      </p:sp>
      <p:sp>
        <p:nvSpPr>
          <p:cNvPr id="104961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数字化金融将进一步普及，成为主流金融服务形式</a:t>
            </a:r>
            <a:endParaRPr altLang="en-US" dirty="0" sz="1400" lang="zh-CN" spc="150">
              <a:solidFill>
                <a:schemeClr val="tx1"/>
              </a:solidFill>
              <a:effectLst/>
              <a:latin typeface="+mn-ea"/>
              <a:sym typeface="+mn-ea"/>
            </a:endParaRPr>
          </a:p>
        </p:txBody>
      </p:sp>
      <p:sp>
        <p:nvSpPr>
          <p:cNvPr id="104962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金融科技将助力普惠金融，为更多人提供金融服务</a:t>
            </a:r>
            <a:endParaRPr altLang="en-US" sz="1400" lang="zh-CN" spc="150">
              <a:solidFill>
                <a:schemeClr val="tx1"/>
              </a:solidFill>
              <a:effectLst/>
              <a:latin typeface="+mn-ea"/>
              <a:sym typeface="+mn-ea"/>
            </a:endParaRPr>
          </a:p>
        </p:txBody>
      </p:sp>
      <p:sp>
        <p:nvSpPr>
          <p:cNvPr id="104962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数字化金融将更加注重数据安全和隐私保护</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56" name="标题 1"/>
          <p:cNvSpPr>
            <a:spLocks noGrp="1"/>
          </p:cNvSpPr>
          <p:nvPr>
            <p:ph type="title"/>
          </p:nvPr>
        </p:nvSpPr>
        <p:spPr/>
        <p:txBody>
          <a:bodyPr/>
          <a:p>
            <a:r>
              <a:rPr altLang="en-US" lang="zh-CN"/>
              <a:t>监管政策展望</a:t>
            </a:r>
            <a:endParaRPr altLang="en-US" lang="zh-CN"/>
          </a:p>
        </p:txBody>
      </p:sp>
      <p:sp>
        <p:nvSpPr>
          <p:cNvPr id="104965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监管机构将加强对跨界金融活动的监管，防范金融风险</a:t>
            </a:r>
            <a:endParaRPr altLang="zh-CN" dirty="0" lang="en-US">
              <a:solidFill>
                <a:schemeClr val="dk1">
                  <a:lumMod val="80000"/>
                  <a:lumOff val="20000"/>
                </a:schemeClr>
              </a:solidFill>
              <a:latin typeface="+mn-ea"/>
              <a:sym typeface="+mn-ea"/>
            </a:endParaRPr>
          </a:p>
        </p:txBody>
      </p:sp>
      <p:sp>
        <p:nvSpPr>
          <p:cNvPr id="104966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监管政策将更加严格，加强对互联网金融行业的规范和引导</a:t>
            </a:r>
            <a:endParaRPr altLang="en-US" dirty="0" lang="zh-CN">
              <a:solidFill>
                <a:schemeClr val="dk1">
                  <a:lumMod val="80000"/>
                  <a:lumOff val="20000"/>
                </a:schemeClr>
              </a:solidFill>
              <a:latin typeface="+mn-ea"/>
              <a:sym typeface="+mn-ea"/>
            </a:endParaRPr>
          </a:p>
        </p:txBody>
      </p:sp>
      <p:sp>
        <p:nvSpPr>
          <p:cNvPr id="104967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监管科技将得到更广泛的应用，提高监管效率和准确性</a:t>
            </a:r>
            <a:endParaRPr altLang="en-US" dirty="0" lang="zh-CN">
              <a:solidFill>
                <a:schemeClr val="dk1">
                  <a:lumMod val="80000"/>
                  <a:lumOff val="20000"/>
                </a:schemeClr>
              </a:solidFill>
              <a:latin typeface="+mn-ea"/>
              <a:sym typeface="+mn-ea"/>
            </a:endParaRPr>
          </a:p>
        </p:txBody>
      </p:sp>
      <p:sp>
        <p:nvSpPr>
          <p:cNvPr id="104968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监管政策将更加注重保护消费者权益，提高金融服务的公平性和透明度</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22" name="标题 1"/>
          <p:cNvSpPr>
            <a:spLocks noGrp="1"/>
          </p:cNvSpPr>
          <p:nvPr>
            <p:ph type="title"/>
          </p:nvPr>
        </p:nvSpPr>
        <p:spPr/>
        <p:txBody>
          <a:bodyPr/>
          <a:p>
            <a:r>
              <a:rPr altLang="en-US" lang="zh-CN"/>
              <a:t>市场竞争格局展望</a:t>
            </a:r>
            <a:endParaRPr altLang="en-US" lang="zh-CN"/>
          </a:p>
        </p:txBody>
      </p:sp>
      <p:sp>
        <p:nvSpPr>
          <p:cNvPr id="104972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2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2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3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3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随着监管政策的逐步落地，行业将面临更加规范和严格的监管环境，合规经营将成为企业核心竞争力的重要组成部分。</a:t>
            </a:r>
            <a:endParaRPr altLang="en-US" sz="1400" lang="zh-CN" spc="150">
              <a:solidFill>
                <a:schemeClr val="tx1"/>
              </a:solidFill>
              <a:effectLst/>
              <a:latin typeface="+mn-ea"/>
              <a:sym typeface="+mn-ea"/>
            </a:endParaRPr>
          </a:p>
        </p:txBody>
      </p:sp>
      <p:sp>
        <p:nvSpPr>
          <p:cNvPr id="104973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互联网金融行业将呈现更加激烈的竞争态势，企业需要不断提升自身实力和创新能力。</a:t>
            </a:r>
            <a:endParaRPr altLang="en-US" dirty="0" sz="1400" lang="zh-CN" spc="150">
              <a:solidFill>
                <a:schemeClr val="tx1"/>
              </a:solidFill>
              <a:effectLst/>
              <a:latin typeface="+mn-ea"/>
              <a:sym typeface="+mn-ea"/>
            </a:endParaRPr>
          </a:p>
        </p:txBody>
      </p:sp>
      <p:sp>
        <p:nvSpPr>
          <p:cNvPr id="104973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金融科技的应用将进一步推动互联网金融行业的技术创新和业务升级，金融科技企业将逐渐成为行业的重要力量。</a:t>
            </a:r>
            <a:endParaRPr altLang="en-US" sz="1400" lang="zh-CN" spc="150">
              <a:solidFill>
                <a:schemeClr val="tx1"/>
              </a:solidFill>
              <a:effectLst/>
              <a:latin typeface="+mn-ea"/>
              <a:sym typeface="+mn-ea"/>
            </a:endParaRPr>
          </a:p>
        </p:txBody>
      </p:sp>
      <p:sp>
        <p:nvSpPr>
          <p:cNvPr id="104973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未来，互联网金融行业将呈现出更加多元化和综合化的业务模式和服务形态，以满足用户不断升级的金融需求。</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72" name="公司名"/>
          <p:cNvSpPr>
            <a:spLocks noGrp="1"/>
          </p:cNvSpPr>
          <p:nvPr>
            <p:ph type="body" sz="quarter" idx="13"/>
            <p:custDataLst>
              <p:tags r:id="rId1"/>
            </p:custDataLst>
          </p:nvPr>
        </p:nvSpPr>
        <p:spPr>
          <a:xfrm>
            <a:off x="838799" y="356515"/>
            <a:ext cx="9740301" cy="504000"/>
          </a:xfrm>
        </p:spPr>
        <p:txBody>
          <a:bodyPr/>
          <a:p>
            <a:r>
              <a:rPr altLang="en-US" lang="zh-CN"/>
              <a:t>稻壳学院</a:t>
            </a:r>
            <a:endParaRPr altLang="en-US" lang="zh-CN"/>
          </a:p>
        </p:txBody>
      </p:sp>
      <p:sp>
        <p:nvSpPr>
          <p:cNvPr id="1049774" name="署名"/>
          <p:cNvSpPr>
            <a:spLocks noGrp="1"/>
          </p:cNvSpPr>
          <p:nvPr>
            <p:ph type="body" sz="quarter" idx="17"/>
            <p:custDataLst>
              <p:tags r:id="rId2"/>
            </p:custDataLst>
          </p:nvPr>
        </p:nvSpPr>
        <p:spPr>
          <a:xfrm>
            <a:off x="4749165" y="3572510"/>
            <a:ext cx="6604635" cy="504190"/>
          </a:xfrm>
        </p:spPr>
        <p:txBody>
          <a:bodyPr/>
          <a:p>
            <a:r>
              <a:rPr altLang="en-US" lang="zh-CN"/>
              <a:t>汇报人：</a:t>
            </a:r>
            <a:r>
              <a:rPr altLang="zh-CN" lang="en-US"/>
              <a:t>XX</a:t>
            </a:r>
            <a:endParaRPr altLang="en-US" lang="zh-CN"/>
          </a:p>
        </p:txBody>
      </p:sp>
      <p:sp>
        <p:nvSpPr>
          <p:cNvPr id="1049776" name="标题"/>
          <p:cNvSpPr>
            <a:spLocks noGrp="1"/>
          </p:cNvSpPr>
          <p:nvPr>
            <p:ph type="ctrTitle"/>
            <p:custDataLst>
              <p:tags r:id="rId3"/>
            </p:custDataLst>
          </p:nvPr>
        </p:nvSpPr>
        <p:spPr>
          <a:xfrm>
            <a:off x="4748980" y="1772761"/>
            <a:ext cx="6604219" cy="1800000"/>
          </a:xfrm>
        </p:spPr>
        <p:txBody>
          <a:bodyPr/>
          <a:p>
            <a:r>
              <a:rPr altLang="en-US" lang="zh-CN"/>
              <a:t>感谢观看</a:t>
            </a:r>
            <a:endParaRPr altLang="en-US" lang="zh-CN"/>
          </a:p>
        </p:txBody>
      </p:sp>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BEAUTIFY_FLAG" val="#wm#"/>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BEAUTIFY_FLAG" val="#wm#"/>
  <p:tag name="KSO_WM_UNIT_TYPE" val="i"/>
  <p:tag name="KSO_WM_UNIT_INDEX" val="5"/>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BEAUTIFY_FLAG" val="#wm#"/>
  <p:tag name="KSO_WM_UNIT_TYPE" val="i"/>
  <p:tag name="KSO_WM_UNIT_INDEX" val="3"/>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BEAUTIFY_FLAG" val="#wm#"/>
  <p:tag name="KSO_WM_UNIT_TYPE" val="i"/>
  <p:tag name="KSO_WM_UNIT_INDEX" val="4"/>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BEAUTIFY_FLAG" val="#wm#"/>
  <p:tag name="KSO_WM_UNIT_TYPE" val="i"/>
  <p:tag name="KSO_WM_UNIT_INDEX" val="5"/>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28"/>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BEAUTIFY_FLAG" val="#wm#"/>
  <p:tag name="KSO_WM_UNIT_TYPE" val="i"/>
  <p:tag name="KSO_WM_UNIT_INDEX" val="3"/>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ISCONTENTSTITLE" val="0"/>
  <p:tag name="KSO_WM_UNIT_ISNUMDGMTITLE" val="0"/>
  <p:tag name="KSO_WM_UNIT_NOCLEAR" val="0"/>
  <p:tag name="KSO_WM_TEMPLATE_CATEGORY" val="custom"/>
  <p:tag name="KSO_WM_TEMPLATE_INDEX" val="20231216"/>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6"/>
  <p:tag name="KSO_WM_TEMPLATE_THUMBS_INDEX" val="1、9"/>
</p:tagLst>
</file>

<file path=ppt/tags/tag7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6_1*a*1"/>
  <p:tag name="KSO_WM_TEMPLATE_CATEGORY" val="custom"/>
  <p:tag name="KSO_WM_TEMPLATE_INDEX" val="20231216"/>
  <p:tag name="KSO_WM_UNIT_LAYERLEVEL" val="1"/>
  <p:tag name="KSO_WM_TAG_VERSION" val="3.0"/>
  <p:tag name="KSO_WM_BEAUTIFY_FLAG" val="#wm#"/>
  <p:tag name="KSO_WM_UNIT_PRESET_TEXT" val="单击此处添加 文档标题"/>
</p:tagLst>
</file>

<file path=ppt/tags/tag7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6_1*b*1"/>
  <p:tag name="KSO_WM_TEMPLATE_CATEGORY" val="custom"/>
  <p:tag name="KSO_WM_TEMPLATE_INDEX" val="20231216"/>
  <p:tag name="KSO_WM_UNIT_LAYERLEVEL" val="1"/>
  <p:tag name="KSO_WM_TAG_VERSION" val="3.0"/>
  <p:tag name="KSO_WM_BEAUTIFY_FLAG" val="#wm#"/>
  <p:tag name="KSO_WM_UNIT_PRESET_TEXT" val="单击此处添加副标题"/>
</p:tagLst>
</file>

<file path=ppt/tags/tag8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1"/>
  <p:tag name="KSO_WM_TEMPLATE_CATEGORY" val="custom"/>
  <p:tag name="KSO_WM_TEMPLATE_INDEX" val="20231216"/>
  <p:tag name="KSO_WM_UNIT_LAYERLEVEL" val="1"/>
  <p:tag name="KSO_WM_TAG_VERSION" val="3.0"/>
  <p:tag name="KSO_WM_BEAUTIFY_FLAG" val="#wm#"/>
  <p:tag name="KSO_WM_UNIT_SUBTYPE" val="g"/>
  <p:tag name="KSO_WM_UNIT_VALUE" val="120"/>
  <p:tag name="KSO_WM_UNIT_TYPE" val="f"/>
  <p:tag name="KSO_WM_UNIT_INDEX" val="1"/>
  <p:tag name="KSO_WM_UNIT_PRESET_TEXT" val="稻壳公司"/>
</p:tagLst>
</file>

<file path=ppt/tags/tag8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2"/>
  <p:tag name="KSO_WM_TEMPLATE_CATEGORY" val="custom"/>
  <p:tag name="KSO_WM_TEMPLATE_INDEX" val="20231216"/>
  <p:tag name="KSO_WM_UNIT_LAYERLEVEL" val="1"/>
  <p:tag name="KSO_WM_TAG_VERSION" val="3.0"/>
  <p:tag name="KSO_WM_BEAUTIFY_FLAG" val="#wm#"/>
  <p:tag name="KSO_WM_UNIT_SUBTYPE" val="b"/>
  <p:tag name="KSO_WM_UNIT_VALUE" val="11"/>
  <p:tag name="KSO_WM_UNIT_TYPE" val="f"/>
  <p:tag name="KSO_WM_UNIT_INDEX" val="2"/>
  <p:tag name="KSO_WM_UNIT_PRESET_TEXT" val="汇报人：WPS"/>
</p:tagLst>
</file>

<file path=ppt/tags/tag82.xml><?xml version="1.0" encoding="utf-8"?>
<p:tagLst xmlns:p="http://schemas.openxmlformats.org/presentationml/2006/main">
  <p:tag name="KSO_WM_SLIDE_ID" val="custom202312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6"/>
  <p:tag name="KSO_WM_SLIDE_LAYOUT" val="a_b_f"/>
  <p:tag name="KSO_WM_SLIDE_LAYOUT_CNT" val="1_1_2"/>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4*a*1"/>
  <p:tag name="KSO_WM_TEMPLATE_CATEGORY" val="custom"/>
  <p:tag name="KSO_WM_TEMPLATE_INDEX" val="20231216"/>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6_4*l_h_i*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6_4*l_h_a*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4*l_h_i*1_1_2"/>
  <p:tag name="KSO_WM_TEMPLATE_CATEGORY" val="custom"/>
  <p:tag name="KSO_WM_TEMPLATE_INDEX" val="20231216"/>
  <p:tag name="KSO_WM_UNIT_LAYERLEVEL" val="1_1_1"/>
  <p:tag name="KSO_WM_TAG_VERSION" val="3.0"/>
  <p:tag name="KSO_WM_BEAUTIFY_FLAG" val="#wm#"/>
  <p:tag name="KSO_WM_UNIT_TYPE" val="l_h_i"/>
  <p:tag name="KSO_WM_UNIT_INDEX" val="1_1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6_4*l_h_i*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2"/>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6_4*l_h_a*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4*l_h_i*1_2_2"/>
  <p:tag name="KSO_WM_TEMPLATE_CATEGORY" val="custom"/>
  <p:tag name="KSO_WM_TEMPLATE_INDEX" val="20231216"/>
  <p:tag name="KSO_WM_UNIT_LAYERLEVEL" val="1_1_1"/>
  <p:tag name="KSO_WM_TAG_VERSION" val="3.0"/>
  <p:tag name="KSO_WM_BEAUTIFY_FLAG" val="#wm#"/>
  <p:tag name="KSO_WM_UNIT_TYPE" val="l_h_i"/>
  <p:tag name="KSO_WM_UNIT_INDEX" val="1_2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6_4*l_h_i*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3"/>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6_4*l_h_a*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4*l_h_i*1_3_2"/>
  <p:tag name="KSO_WM_TEMPLATE_CATEGORY" val="custom"/>
  <p:tag name="KSO_WM_TEMPLATE_INDEX" val="20231216"/>
  <p:tag name="KSO_WM_UNIT_LAYERLEVEL" val="1_1_1"/>
  <p:tag name="KSO_WM_TAG_VERSION" val="3.0"/>
  <p:tag name="KSO_WM_BEAUTIFY_FLAG" val="#wm#"/>
  <p:tag name="KSO_WM_UNIT_TYPE" val="l_h_i"/>
  <p:tag name="KSO_WM_UNIT_INDEX" val="1_3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6_4*l_h_i*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4"/>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6_4*l_h_a*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4*l_h_i*1_4_2"/>
  <p:tag name="KSO_WM_TEMPLATE_CATEGORY" val="custom"/>
  <p:tag name="KSO_WM_TEMPLATE_INDEX" val="20231216"/>
  <p:tag name="KSO_WM_UNIT_LAYERLEVEL" val="1_1_1"/>
  <p:tag name="KSO_WM_TAG_VERSION" val="3.0"/>
  <p:tag name="KSO_WM_BEAUTIFY_FLAG" val="#wm#"/>
  <p:tag name="KSO_WM_UNIT_TYPE" val="l_h_i"/>
  <p:tag name="KSO_WM_UNIT_INDEX" val="1_4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SLIDE_ID" val="custom20231216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1216"/>
  <p:tag name="KSO_WM_SLIDE_LAYOUT" val="a_l"/>
  <p:tag name="KSO_WM_SLIDE_LAYOUT_CNT" val="1_1"/>
  <p:tag name="KSO_WM_SLIDE_TYPE" val="contents"/>
  <p:tag name="KSO_WM_SLIDE_SUBTYPE" val="diag"/>
  <p:tag name="KSO_WM_DIAGRAM_GROUP_CODE" val="l1-1"/>
  <p:tag name="KSO_WM_SLIDE_DIAGTYPE" val="l"/>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99.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47.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90.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45.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1"/>
  <p:tag name="KSO_WM_TEMPLATE_CATEGORY" val="custom"/>
  <p:tag name="KSO_WM_TEMPLATE_INDEX" val="20231216"/>
  <p:tag name="KSO_WM_UNIT_LAYERLEVEL" val="1"/>
  <p:tag name="KSO_WM_TAG_VERSION" val="3.0"/>
  <p:tag name="KSO_WM_BEAUTIFY_FLAG" val="#wm#"/>
  <p:tag name="KSO_WM_UNIT_NOCLEAR" val="0"/>
  <p:tag name="KSO_WM_UNIT_SUBTYPE" val="g"/>
  <p:tag name="KSO_WM_UNIT_VALUE" val="124"/>
  <p:tag name="KSO_WM_UNIT_TYPE" val="f"/>
  <p:tag name="KSO_WM_UNIT_INDEX" val="1"/>
  <p:tag name="KSO_WM_UNIT_PRESET_TEXT" val="稻壳学院"/>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2"/>
  <p:tag name="KSO_WM_TEMPLATE_CATEGORY" val="custom"/>
  <p:tag name="KSO_WM_TEMPLATE_INDEX" val="20231216"/>
  <p:tag name="KSO_WM_UNIT_LAYERLEVEL" val="1"/>
  <p:tag name="KSO_WM_TAG_VERSION" val="3.0"/>
  <p:tag name="KSO_WM_BEAUTIFY_FLAG" val="#wm#"/>
  <p:tag name="KSO_WM_UNIT_NOCLEAR" val="0"/>
  <p:tag name="KSO_WM_UNIT_SUBTYPE" val="b"/>
  <p:tag name="KSO_WM_UNIT_VALUE" val="28"/>
  <p:tag name="KSO_WM_UNIT_TYPE" val="f"/>
  <p:tag name="KSO_WM_UNIT_INDEX" val="2"/>
  <p:tag name="KSO_WM_UNIT_PRESET_TEXT" val="汇报人：WPS"/>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293.xml><?xml version="1.0" encoding="utf-8"?>
<p:tagLst xmlns:p="http://schemas.openxmlformats.org/presentationml/2006/main">
  <p:tag name="KSO_WM_SLIDE_ID" val="custom202312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6"/>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59">
      <a:dk1>
        <a:srgbClr val="000000"/>
      </a:dk1>
      <a:lt1>
        <a:srgbClr val="FFFFFF"/>
      </a:lt1>
      <a:dk2>
        <a:srgbClr val="001548"/>
      </a:dk2>
      <a:lt2>
        <a:srgbClr val="D9D9D9"/>
      </a:lt2>
      <a:accent1>
        <a:srgbClr val="EE562E"/>
      </a:accent1>
      <a:accent2>
        <a:srgbClr val="B86B31"/>
      </a:accent2>
      <a:accent3>
        <a:srgbClr val="958739"/>
      </a:accent3>
      <a:accent4>
        <a:srgbClr val="71A440"/>
      </a:accent4>
      <a:accent5>
        <a:srgbClr val="22CC46"/>
      </a:accent5>
      <a:accent6>
        <a:srgbClr val="AA58AC"/>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5875">
          <a:solidFill>
            <a:schemeClr val="tx1">
              <a:lumMod val="50000"/>
              <a:lumOff val="50000"/>
              <a:alpha val="80000"/>
            </a:schemeClr>
          </a:solidFill>
        </a:ln>
      </a:spPr>
      <a:bodyPr/>
      <a:lstStyle/>
      <a:style>
        <a:lnRef idx="2">
          <a:schemeClr val="accent1"/>
        </a:lnRef>
        <a:fillRef idx="0">
          <a:srgbClr val="FFFFFF"/>
        </a:fillRef>
        <a:effectRef idx="0">
          <a:srgbClr val="FFFFFF"/>
        </a:effectRef>
        <a:fontRef idx="minor">
          <a:schemeClr val="tx1"/>
        </a:fontRef>
      </a:style>
    </a:lnDef>
    <a:txDef>
      <a:spPr>
        <a:noFill/>
      </a:spPr>
      <a:bodyPr anchor="b" bIns="0" lIns="0" rIns="0" rtlCol="0" tIns="0" wrap="square">
        <a:normAutofit/>
      </a:bodyPr>
      <a:lstStyle>
        <a:defPPr>
          <a:lnSpc>
            <a:spcPct val="100000"/>
          </a:lnSpc>
          <a:defRPr altLang="en-US" b="1" dirty="0" lang="zh-CN" spc="300">
            <a:solidFill>
              <a:schemeClr val="tx1">
                <a:lumMod val="85000"/>
                <a:lumOff val="15000"/>
              </a:schemeClr>
            </a:solidFill>
            <a:latin typeface="+mj-ea"/>
            <a:ea typeface="+mj-ea"/>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2024-01-04T23:50:58Z</dcterms:created>
  <dcterms:modified xsi:type="dcterms:W3CDTF">2024-01-04T23:50:58Z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8ed9685d19034dcf9b99fa3486b3a396_21</vt:lpwstr>
  </property>
</Properties>
</file>