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0" r:id="rId3"/>
    <p:sldId id="301" r:id="rId4"/>
    <p:sldId id="302" r:id="rId5"/>
    <p:sldId id="303" r:id="rId6"/>
    <p:sldId id="304" r:id="rId7"/>
    <p:sldId id="305" r:id="rId8"/>
    <p:sldId id="306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</p:sldIdLst>
  <p:sldSz cx="13716000" cy="77216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jpeg"/><Relationship Id="rId8" Type="http://schemas.openxmlformats.org/officeDocument/2006/relationships/image" Target="../media/image27.jpeg"/><Relationship Id="rId7" Type="http://schemas.openxmlformats.org/officeDocument/2006/relationships/image" Target="../media/image26.jpe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0.jpeg"/><Relationship Id="rId10" Type="http://schemas.openxmlformats.org/officeDocument/2006/relationships/image" Target="../media/image29.jpeg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1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7.jpe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box 230"/>
          <p:cNvSpPr/>
          <p:nvPr/>
        </p:nvSpPr>
        <p:spPr>
          <a:xfrm>
            <a:off x="2084702" y="2278606"/>
            <a:ext cx="9547225" cy="681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4500" b="1" kern="0" spc="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心脏磁共振在缺血性心脏病中的应用</a:t>
            </a:r>
            <a:endParaRPr sz="4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2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2998428" cy="7321550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2222483" y="1323953"/>
            <a:ext cx="6375400" cy="525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7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3700" kern="0" spc="-8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7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缺血性心脏病概述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1110"/>
              </a:spcBef>
            </a:pPr>
            <a:r>
              <a:rPr sz="37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■心肌梗死的磁共振一般特</a:t>
            </a:r>
            <a:r>
              <a:rPr sz="37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征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1110"/>
              </a:spcBef>
            </a:pPr>
            <a:r>
              <a:rPr sz="37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■急性心肌死塞常见特征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1120"/>
              </a:spcBef>
            </a:pPr>
            <a:r>
              <a:rPr sz="37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3700" kern="0" spc="-9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7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慢性心肌梗死常见特征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0"/>
              </a:spcBef>
            </a:pPr>
            <a:r>
              <a:rPr sz="37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■非冠状动脉阻塞性心肌梗死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box 236"/>
          <p:cNvSpPr/>
          <p:nvPr/>
        </p:nvSpPr>
        <p:spPr>
          <a:xfrm>
            <a:off x="1657295" y="1241108"/>
            <a:ext cx="10273030" cy="3775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0" algn="l" rtl="0" eaLnBrk="0">
              <a:lnSpc>
                <a:spcPct val="95000"/>
              </a:lnSpc>
            </a:pPr>
            <a:r>
              <a:rPr sz="3800" b="1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缺血性心脏病概述</a:t>
            </a:r>
            <a:endParaRPr sz="3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750"/>
              </a:spcBef>
            </a:pPr>
            <a:r>
              <a:rPr sz="2500" kern="0" spc="-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b="1" kern="0" spc="-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缺血性心脏病：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2600" indent="-469900" algn="l" rtl="0" eaLnBrk="0">
              <a:lnSpc>
                <a:spcPct val="99000"/>
              </a:lnSpc>
              <a:spcBef>
                <a:spcPts val="210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缺血性心脏病(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ICM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)是指由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冠状动脉病变(包括微循环障碍等),使心肌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长期缺血、缺氧，引起心肌细胞变性、坏死和纤维化、心肌瘢痕形成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1965" indent="-437515" algn="l" rtl="0" eaLnBrk="0">
              <a:lnSpc>
                <a:spcPct val="99000"/>
              </a:lnSpc>
              <a:spcBef>
                <a:spcPts val="250"/>
              </a:spcBef>
            </a:pP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最常见的原因是冠状动脉粥样硬化导致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的冠状动脉闭塞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多发于40岁以上成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2600" algn="l" rtl="0" eaLnBrk="0">
              <a:lnSpc>
                <a:spcPct val="102000"/>
              </a:lnSpc>
              <a:spcBef>
                <a:spcPts val="40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现全球患病例达12645.15万，死亡病例达893.04万，是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全球首位死亡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原因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2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graphicFrame>
        <p:nvGraphicFramePr>
          <p:cNvPr id="240" name="table 240"/>
          <p:cNvGraphicFramePr>
            <a:graphicFrameLocks noGrp="1"/>
          </p:cNvGraphicFramePr>
          <p:nvPr/>
        </p:nvGraphicFramePr>
        <p:xfrm>
          <a:off x="1819237" y="1930373"/>
          <a:ext cx="9925050" cy="2679700"/>
        </p:xfrm>
        <a:graphic>
          <a:graphicData uri="http://schemas.openxmlformats.org/drawingml/2006/table">
            <a:tbl>
              <a:tblPr/>
              <a:tblGrid>
                <a:gridCol w="4981575"/>
                <a:gridCol w="4943475"/>
              </a:tblGrid>
              <a:tr h="542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2232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25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缺血性心脏病疾病类型</a:t>
                      </a:r>
                      <a:endParaRPr sz="2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075" algn="l" rtl="0" eaLnBrk="0">
                        <a:lnSpc>
                          <a:spcPct val="96000"/>
                        </a:lnSpc>
                      </a:pPr>
                      <a:r>
                        <a:rPr sz="2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慢性冠脉疾病</a:t>
                      </a:r>
                      <a:endParaRPr sz="2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稳定型心绞痛、缺血性心肌</a:t>
                      </a:r>
                      <a:r>
                        <a:rPr sz="2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病、</a:t>
                      </a:r>
                      <a:r>
                        <a:rPr sz="2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2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隐匿性冠心病</a:t>
                      </a:r>
                      <a:endParaRPr sz="2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07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2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急性冠脉综合征</a:t>
                      </a:r>
                      <a:endParaRPr sz="2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2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不稳定型心绞痛、非</a:t>
                      </a:r>
                      <a:r>
                        <a:rPr sz="2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2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段抬高型</a:t>
                      </a:r>
                      <a:endParaRPr sz="2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" algn="l" rtl="0" eaLnBrk="0">
                        <a:lnSpc>
                          <a:spcPct val="96000"/>
                        </a:lnSpc>
                        <a:spcBef>
                          <a:spcPts val="120"/>
                        </a:spcBef>
                      </a:pPr>
                      <a:r>
                        <a:rPr sz="2500" kern="0" spc="60" dirty="0">
                          <a:solidFill>
                            <a:srgbClr val="F02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心肌梗死、</a:t>
                      </a:r>
                      <a:r>
                        <a:rPr sz="2500" kern="0" spc="0" dirty="0">
                          <a:solidFill>
                            <a:srgbClr val="F02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r>
                        <a:rPr sz="2500" kern="0" spc="60" dirty="0">
                          <a:solidFill>
                            <a:srgbClr val="F02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段抬高型心肌梗死</a:t>
                      </a:r>
                      <a:endParaRPr sz="2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2" name="textbox 242"/>
          <p:cNvSpPr/>
          <p:nvPr/>
        </p:nvSpPr>
        <p:spPr>
          <a:xfrm>
            <a:off x="1606576" y="5018737"/>
            <a:ext cx="10248900" cy="779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0" indent="-488950" algn="l" rtl="0" eaLnBrk="0">
              <a:lnSpc>
                <a:spcPct val="100000"/>
              </a:lnSpc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临床表现：主要表现为心前区的不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适、胸闷或胸痛、心力衰竭和心律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失常等；也可以放射至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其他部位，肩膀、胃部等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4832945" y="1241108"/>
            <a:ext cx="3942079" cy="574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800" b="1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缺血性心脏病概述</a:t>
            </a:r>
            <a:endParaRPr sz="3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box 250"/>
          <p:cNvSpPr/>
          <p:nvPr/>
        </p:nvSpPr>
        <p:spPr>
          <a:xfrm>
            <a:off x="1257267" y="1984099"/>
            <a:ext cx="11092815" cy="3340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00" algn="l" rtl="0" eaLnBrk="0">
              <a:lnSpc>
                <a:spcPct val="95000"/>
              </a:lnSpc>
            </a:pPr>
            <a:r>
              <a:rPr sz="3800" b="1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什么是心肌缺血、心肌梗死?</a:t>
            </a:r>
            <a:endParaRPr sz="3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760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当流向心脏的血液减少，心肌无法获得足够的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氧气时，就会发生心肌缺血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8315" indent="-475615" algn="l" rtl="0" eaLnBrk="0">
              <a:lnSpc>
                <a:spcPct val="100000"/>
              </a:lnSpc>
              <a:spcBef>
                <a:spcPts val="470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随着细胞缺氧，局部缺血发生，</a:t>
            </a:r>
            <a:r>
              <a:rPr sz="2500" kern="0" spc="50" dirty="0">
                <a:solidFill>
                  <a:srgbClr val="D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细胞损伤产生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，因缺血缺氧导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致</a:t>
            </a:r>
            <a:r>
              <a:rPr sz="2500" kern="0" spc="40" dirty="0">
                <a:solidFill>
                  <a:srgbClr val="D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心肌坏</a:t>
            </a:r>
            <a:r>
              <a:rPr sz="2500" kern="0" spc="0" dirty="0">
                <a:solidFill>
                  <a:srgbClr val="D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500" kern="0" spc="110" dirty="0">
                <a:solidFill>
                  <a:srgbClr val="C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死</a:t>
            </a:r>
            <a:r>
              <a:rPr sz="25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——心肌梗死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10"/>
              </a:spcBef>
            </a:pP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缺血性心肌病(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ICM</a:t>
            </a:r>
            <a:r>
              <a:rPr sz="2500" kern="0" spc="-5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)即长期的心肌缺血——心肌弥漫性或局限性</a:t>
            </a:r>
            <a:r>
              <a:rPr sz="2500" kern="0" spc="30" dirty="0">
                <a:solidFill>
                  <a:srgbClr val="D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纤维化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8315" indent="-475615" algn="l" rtl="0" eaLnBrk="0">
              <a:lnSpc>
                <a:spcPct val="104000"/>
              </a:lnSpc>
              <a:spcBef>
                <a:spcPts val="40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心肌梗死分期：超急性期、急性期、亚急性期(2w-2m)、陈旧性期(&gt;3-6m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),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病灶由心内膜向心外膜扩展——最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</a:t>
            </a:r>
            <a:r>
              <a:rPr sz="2500" kern="0" spc="60" dirty="0">
                <a:solidFill>
                  <a:srgbClr val="C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透壁性心肌梗死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box 252"/>
          <p:cNvSpPr/>
          <p:nvPr/>
        </p:nvSpPr>
        <p:spPr>
          <a:xfrm>
            <a:off x="1327103" y="1806442"/>
            <a:ext cx="11226800" cy="4093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635" algn="l" rtl="0" eaLnBrk="0">
              <a:lnSpc>
                <a:spcPct val="96000"/>
              </a:lnSpc>
            </a:pPr>
            <a:r>
              <a:rPr sz="3800" b="1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什么是心肌缺血、心肌梗死?</a:t>
            </a:r>
            <a:endParaRPr sz="3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65045" algn="l" rtl="0" eaLnBrk="0">
              <a:lnSpc>
                <a:spcPct val="95000"/>
              </a:lnSpc>
              <a:spcBef>
                <a:spcPts val="755"/>
              </a:spcBef>
            </a:pPr>
            <a:r>
              <a:rPr sz="2500" b="1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心肌梗死分型：</a:t>
            </a:r>
            <a:r>
              <a:rPr sz="2500" kern="0" spc="-7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(第4版心肌梗死全球统一定义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535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1型 自发性心肌梗死：主要原因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</a:t>
            </a:r>
            <a:r>
              <a:rPr sz="2500" kern="0" spc="40" dirty="0">
                <a:solidFill>
                  <a:srgbClr val="D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动脉粥样硬化斑块破裂伴血栓形成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8315" indent="-475615" algn="l" rtl="0" eaLnBrk="0">
              <a:lnSpc>
                <a:spcPct val="99000"/>
              </a:lnSpc>
              <a:spcBef>
                <a:spcPts val="60"/>
              </a:spcBef>
            </a:pP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2型 继发性心肌梗死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：动脉粥样硬化无关；例：内皮功能异常、冠脉痉挛、 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心动过速、贫血、低血压等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70"/>
              </a:spcBef>
            </a:pP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3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3型</a:t>
            </a:r>
            <a:r>
              <a:rPr sz="2500" kern="0" spc="2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心脏性猝死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8315" algn="l" rtl="0" eaLnBrk="0">
              <a:lnSpc>
                <a:spcPct val="94000"/>
              </a:lnSpc>
              <a:spcBef>
                <a:spcPts val="295"/>
              </a:spcBef>
            </a:pPr>
            <a:r>
              <a:rPr sz="2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4型 介入相关性心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肌梗死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265"/>
              </a:spcBef>
            </a:pP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4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5型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CABG</a:t>
            </a:r>
            <a:r>
              <a:rPr sz="2500" kern="0" spc="-4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(冠状动脉旁路移植术)相关心肌梗死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215"/>
              </a:spcBef>
            </a:pP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8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主要症状——</a:t>
            </a:r>
            <a:r>
              <a:rPr sz="2500" kern="0" spc="30" dirty="0">
                <a:solidFill>
                  <a:srgbClr val="C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心绞痛、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心力衰竭、心律失常、血栓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和栓塞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2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256" name="textbox 256"/>
          <p:cNvSpPr/>
          <p:nvPr/>
        </p:nvSpPr>
        <p:spPr>
          <a:xfrm>
            <a:off x="1333475" y="1818815"/>
            <a:ext cx="11116309" cy="2910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0" algn="l" rtl="0" eaLnBrk="0">
              <a:lnSpc>
                <a:spcPct val="96000"/>
              </a:lnSpc>
            </a:pPr>
            <a:r>
              <a:rPr sz="37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心脏</a:t>
            </a:r>
            <a:r>
              <a:rPr sz="3700" b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MRI</a:t>
            </a:r>
            <a:r>
              <a:rPr sz="37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在心肌缺血及心肌梗死诊断的优势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0" indent="-482600" algn="l" rtl="0" eaLnBrk="0">
              <a:lnSpc>
                <a:spcPct val="103000"/>
              </a:lnSpc>
              <a:spcBef>
                <a:spcPts val="755"/>
              </a:spcBef>
            </a:pP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心脏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MRI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通过心肌灌注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和组织特征成像提供心肌梗死范围和分期、局部和整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体心肌功能及生理状态的信息，心肌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梗死并发症(室壁瘤、血栓、室壁瘤破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裂和缺血性二尖瓣反流等)的诊断。</a:t>
            </a:r>
            <a:r>
              <a:rPr sz="2500" kern="0" spc="-5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C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评估是否为可挽救心肌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95300" indent="-482600" algn="l" rtl="0" eaLnBrk="0">
              <a:lnSpc>
                <a:spcPct val="102000"/>
              </a:lnSpc>
              <a:spcBef>
                <a:spcPts val="35"/>
              </a:spcBef>
            </a:pP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诱发心肌血缺血药物(多巴酚丁胺)或运动可作为负荷方式进行心肌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MRI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2500" kern="0" spc="-4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负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kern="0" spc="5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荷试验”</a:t>
            </a:r>
            <a:endParaRPr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857239" y="1772584"/>
            <a:ext cx="12109450" cy="4124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43250" algn="l" rtl="0" eaLnBrk="0">
              <a:lnSpc>
                <a:spcPct val="93000"/>
              </a:lnSpc>
            </a:pPr>
            <a:r>
              <a:rPr sz="3700" b="1" kern="0" spc="-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心脏</a:t>
            </a:r>
            <a:r>
              <a:rPr sz="3700" b="1" kern="0" spc="-1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MRI</a:t>
            </a:r>
            <a:r>
              <a:rPr sz="3700" b="1" kern="0" spc="-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延迟增强</a:t>
            </a:r>
            <a:r>
              <a:rPr sz="3700" b="1" kern="0" spc="-1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(L</a:t>
            </a:r>
            <a:r>
              <a:rPr sz="3700" b="1" kern="0" spc="-1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GE)</a:t>
            </a:r>
            <a:r>
              <a:rPr sz="3700" b="1" kern="0" spc="-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价值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2460" indent="-620395" algn="l" rtl="0" eaLnBrk="0">
              <a:lnSpc>
                <a:spcPct val="95000"/>
              </a:lnSpc>
              <a:spcBef>
                <a:spcPts val="760"/>
              </a:spcBef>
            </a:pP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正常心肌不会出现延迟强化，</a:t>
            </a:r>
            <a:r>
              <a:rPr sz="2500" kern="0" spc="-6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LGE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可显示心肌坏死和心肌纤维化，即高信号强化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5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“亮的就是死的”;为什么?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260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■心肌纤维化分类： ①</a:t>
            </a:r>
            <a:r>
              <a:rPr sz="2500" kern="0" spc="-7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C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替代纤维化——心肌梗死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、心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肌炎症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092450" algn="l" rtl="0" eaLnBrk="0">
              <a:lnSpc>
                <a:spcPct val="94000"/>
              </a:lnSpc>
              <a:spcBef>
                <a:spcPts val="330"/>
              </a:spcBef>
            </a:pP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②反应性纤维化——高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血压、心肌病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ct val="94000"/>
              </a:lnSpc>
              <a:spcBef>
                <a:spcPts val="130"/>
              </a:spcBef>
            </a:pP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③浸润性纤维化—-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异常物质沉积后继发改变(心肌淀粉样变性)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455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8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明显增加了正常心肌与病变心肌的信号对比，具有高度的组织特异性和良好的空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26415" algn="l" rtl="0" eaLnBrk="0">
              <a:lnSpc>
                <a:spcPct val="95000"/>
              </a:lnSpc>
              <a:spcBef>
                <a:spcPts val="100"/>
              </a:spcBef>
            </a:pP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间分辨率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195"/>
              </a:spcBef>
            </a:pP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提高了病变组织的检出率，在各种心肌病变的评价方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面具有明显优势。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>
          <a:xfrm>
            <a:off x="1327103" y="1679120"/>
            <a:ext cx="10929619" cy="4476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54150" algn="l" rtl="0" eaLnBrk="0">
              <a:lnSpc>
                <a:spcPct val="96000"/>
              </a:lnSpc>
            </a:pPr>
            <a:r>
              <a:rPr sz="3700" b="1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心肌坏死和心肌纤维化延迟强化的原</a:t>
            </a:r>
            <a:r>
              <a:rPr sz="3700" b="1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因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  <a:spcBef>
                <a:spcPts val="760"/>
              </a:spcBef>
            </a:pP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9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Gd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DTPA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为细胞外对比剂，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不能通过正常细胞膜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2600" indent="-469900" algn="l" rtl="0" eaLnBrk="0">
              <a:lnSpc>
                <a:spcPct val="98000"/>
              </a:lnSpc>
              <a:spcBef>
                <a:spcPts val="320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正常心肌细胞排列紧密，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占据心肌组织的绝大部分空间，而细胞间质组织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所占比例很小，因而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Gd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DTPA</a:t>
            </a:r>
            <a:r>
              <a:rPr sz="2500" kern="0" spc="-6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在正常心肌中分布稀少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2600" indent="-469900" algn="l" rtl="0" eaLnBrk="0">
              <a:lnSpc>
                <a:spcPct val="100000"/>
              </a:lnSpc>
              <a:spcBef>
                <a:spcPts val="120"/>
              </a:spcBef>
            </a:pPr>
            <a:r>
              <a:rPr sz="2500" kern="0" spc="30" dirty="0">
                <a:solidFill>
                  <a:srgbClr val="D02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80" dirty="0">
                <a:solidFill>
                  <a:srgbClr val="D02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C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急性心肌损伤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(如急性心肌梗死、急性心肌炎)时，心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肌细胞膜破裂，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Gd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-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DTPA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通过受损的细胞膜弥散入细胞内，加之间质水肿，导致细胞外间隙增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大，使局部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Gd-DTPA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浓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度增高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82600" indent="-469900" algn="l" rtl="0" eaLnBrk="0">
              <a:lnSpc>
                <a:spcPct val="98000"/>
              </a:lnSpc>
              <a:spcBef>
                <a:spcPts val="430"/>
              </a:spcBef>
            </a:pPr>
            <a:r>
              <a:rPr sz="2500" kern="0" spc="40" dirty="0">
                <a:solidFill>
                  <a:srgbClr val="D02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30" dirty="0">
                <a:solidFill>
                  <a:srgbClr val="D02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B04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慢性心肌损伤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(如慢性心肌梗死、非缺血性心肌病)时，心肌细胞已被纤维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瘢痕组织所取代，胶原纤维间的组织间隙与正常心肌细胞间的组织间隙相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比明显增大，因此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Gd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DTPA</a:t>
            </a:r>
            <a:r>
              <a:rPr sz="2500" kern="0" spc="-6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在瘢痕区出现浓集。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2998428" cy="732155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320860" y="1686979"/>
            <a:ext cx="11253469" cy="3332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73500" algn="l" rtl="0" eaLnBrk="0">
              <a:lnSpc>
                <a:spcPct val="96000"/>
              </a:lnSpc>
            </a:pPr>
            <a:r>
              <a:rPr sz="3600" b="1" kern="0" spc="-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心肌缺血</a:t>
            </a:r>
            <a:r>
              <a:rPr sz="3600" b="1" kern="0" spc="-1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MRI</a:t>
            </a:r>
            <a:r>
              <a:rPr sz="3600" b="1" kern="0" spc="-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表现</a:t>
            </a:r>
            <a:endParaRPr sz="3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015" indent="-488315" algn="l" rtl="0" eaLnBrk="0">
              <a:lnSpc>
                <a:spcPct val="94000"/>
              </a:lnSpc>
              <a:spcBef>
                <a:spcPts val="760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■心肌缺血：代表</a:t>
            </a:r>
            <a:r>
              <a:rPr sz="2500" kern="0" spc="50" dirty="0">
                <a:solidFill>
                  <a:srgbClr val="D02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可挽救心肌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，及时重建血运，可逆转缺血，恢复心功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能，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避免永久性心肌梗死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470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■心肌缺血而无梗死时，</a:t>
            </a:r>
            <a:r>
              <a:rPr sz="2500" kern="0" spc="-7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LGE</a:t>
            </a:r>
            <a:r>
              <a:rPr sz="2500" kern="0" spc="4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无延迟强化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，识别缺血心肌可通过以下表现：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856615" algn="l" rtl="0" eaLnBrk="0">
              <a:lnSpc>
                <a:spcPct val="93000"/>
              </a:lnSpc>
              <a:spcBef>
                <a:spcPts val="115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(1)黑血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提示</a:t>
            </a:r>
            <a:r>
              <a:rPr sz="2500" kern="0" spc="40" dirty="0">
                <a:solidFill>
                  <a:srgbClr val="D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心肌水肿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(常在心肌缺血30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开始出现)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856615" algn="l" rtl="0" eaLnBrk="0">
              <a:lnSpc>
                <a:spcPct val="104000"/>
              </a:lnSpc>
              <a:spcBef>
                <a:spcPts val="55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(2)心肌冬眠：冠状动脉血流减少导致心肌细胞进入低能量“睡眠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模式”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以保存能量，表现为</a:t>
            </a:r>
            <a:r>
              <a:rPr sz="2500" kern="0" spc="40" dirty="0">
                <a:solidFill>
                  <a:srgbClr val="C04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运动减弱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1123968" y="796475"/>
            <a:ext cx="10963275" cy="1546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69715" algn="l" rtl="0" eaLnBrk="0">
              <a:lnSpc>
                <a:spcPct val="96000"/>
              </a:lnSpc>
            </a:pPr>
            <a:r>
              <a:rPr sz="3200" b="1" kern="0" spc="-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心肌缺血</a:t>
            </a:r>
            <a:r>
              <a:rPr sz="3200" b="1" kern="0" spc="-1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MRI</a:t>
            </a:r>
            <a:r>
              <a:rPr sz="3200" b="1" kern="0" spc="-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表现</a:t>
            </a:r>
            <a:endParaRPr sz="3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3715" indent="-501015" algn="l" rtl="0" eaLnBrk="0">
              <a:lnSpc>
                <a:spcPct val="102000"/>
              </a:lnSpc>
              <a:spcBef>
                <a:spcPts val="0"/>
              </a:spcBef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 患者女，51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岁，因急性呼吸困难发作20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至急诊科就诊。有高血压和长期吸烟史。心电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图显示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段抬高。心导管检查发现左前降支近端闭塞。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1384324" y="5451303"/>
            <a:ext cx="10325734" cy="13728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</a:pP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收缩末期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(A)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和舒张末期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(B)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左心室流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出道平衡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SSFP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图像显示：左心室前壁(左前降支供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血区域)明显运动异常(箭);四腔心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(C)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未发现梗死区域(箭头),提示</a:t>
            </a:r>
            <a:r>
              <a:rPr sz="2100" kern="0" spc="40" dirty="0">
                <a:solidFill>
                  <a:srgbClr val="D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心肌存活。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脂肪抑制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加权的黑血图像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(D)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显示左心室前壁高信号，提示</a:t>
            </a:r>
            <a:r>
              <a:rPr sz="2100" kern="0" spc="30" dirty="0">
                <a:solidFill>
                  <a:srgbClr val="C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左心室心肌水肿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。左前降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支供血区大面积水肿但无梗死，属于</a:t>
            </a:r>
            <a:r>
              <a:rPr sz="2100" kern="0" spc="4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完</a:t>
            </a:r>
            <a:r>
              <a:rPr sz="2100" kern="0" spc="3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全可挽救心肌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02448" y="2359004"/>
            <a:ext cx="2673266" cy="309247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226563" y="2365373"/>
            <a:ext cx="2641534" cy="307336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65292" y="2390778"/>
            <a:ext cx="2641534" cy="300988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064048" y="2397149"/>
            <a:ext cx="2406537" cy="300351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1123968" y="1683925"/>
            <a:ext cx="11097259" cy="4913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0" indent="-482600" algn="l" rtl="0" eaLnBrk="0">
              <a:lnSpc>
                <a:spcPct val="107000"/>
              </a:lnSpc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 心肌冬眠：冠状动脉血流减少导致肌细胞进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入低能量“睡眠模式”以保存能量。表现为运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2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动减弱。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1465" indent="-12065" algn="l" rtl="0" eaLnBrk="0">
              <a:lnSpc>
                <a:spcPct val="98000"/>
              </a:lnSpc>
              <a:spcBef>
                <a:spcPts val="5"/>
              </a:spcBef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下壁透壁性心肌梗死，前壁运动减弱，提示心肌冬眠。提示心肌慢性缺血，此时及时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的血运重建可使心肌缺血逆转，避免永久性的心肌梗死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62268" y="2041541"/>
            <a:ext cx="6623084" cy="3822654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5181120" y="790313"/>
            <a:ext cx="3192779" cy="504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300" b="1" kern="0" spc="-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心肌缺血</a:t>
            </a:r>
            <a:r>
              <a:rPr sz="3300" b="1" kern="0" spc="-2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MRI</a:t>
            </a:r>
            <a:r>
              <a:rPr sz="3300" b="1" kern="0" spc="-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表现</a:t>
            </a:r>
            <a:endParaRPr sz="3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1117595" y="790313"/>
            <a:ext cx="11091544" cy="6133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76065" algn="l" rtl="0" eaLnBrk="0">
              <a:lnSpc>
                <a:spcPct val="95000"/>
              </a:lnSpc>
            </a:pPr>
            <a:r>
              <a:rPr sz="3300" b="1" kern="0" spc="-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心肌缺血</a:t>
            </a:r>
            <a:r>
              <a:rPr sz="3300" b="1" kern="0" spc="-2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MRI</a:t>
            </a:r>
            <a:r>
              <a:rPr sz="3300" b="1" kern="0" spc="-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表现</a:t>
            </a:r>
            <a:endParaRPr sz="3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605"/>
              </a:spcBef>
            </a:pPr>
            <a:r>
              <a:rPr sz="2000" kern="0" spc="-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000" kern="0" spc="-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药物负荷试验：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08000" indent="-495300" algn="l" rtl="0" eaLnBrk="0">
              <a:lnSpc>
                <a:spcPct val="102000"/>
              </a:lnSpc>
              <a:spcBef>
                <a:spcPts val="205"/>
              </a:spcBef>
            </a:pP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 一种表现：通过使用多巴酚丁胺或运动的负荷试验，试验前心肌梗死节段运动异常，而心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肌缺血节段运动正常时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，负荷试验后，运动正常的节段出现运动异常，即提示心肌缺血；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13715" indent="-501015" algn="l" rtl="0" eaLnBrk="0">
              <a:lnSpc>
                <a:spcPct val="103000"/>
              </a:lnSpc>
              <a:spcBef>
                <a:spcPts val="205"/>
              </a:spcBef>
            </a:pP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 另一种表现：静息心肌灌注无灌注缺损，但负荷灌注出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现灌注缺损，但无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LGE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强化，提示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诱发性心肌缺血，而</a:t>
            </a:r>
            <a:r>
              <a:rPr sz="20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无心肌梗死。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9400" algn="l" rtl="0" eaLnBrk="0">
              <a:lnSpc>
                <a:spcPct val="100000"/>
              </a:lnSpc>
              <a:spcBef>
                <a:spcPts val="610"/>
              </a:spcBef>
            </a:pP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短轴位动态灌注成像显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示负荷状态下心中部前壁(箭)心内膜下出现灌注缺损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(A),</a:t>
            </a:r>
            <a:r>
              <a:rPr sz="2000" kern="0" spc="1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而静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息状态下正常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(B),</a:t>
            </a:r>
            <a:r>
              <a:rPr sz="2000" kern="0" spc="19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0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提示该节段为诱</a:t>
            </a:r>
            <a:r>
              <a:rPr sz="20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导性缺血；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0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</a:t>
            </a:r>
            <a:r>
              <a:rPr sz="2000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(C)</a:t>
            </a:r>
            <a:r>
              <a:rPr sz="2000" kern="0" spc="-1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0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对应区域无延迟强化；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79400" algn="l" rtl="0" eaLnBrk="0">
              <a:lnSpc>
                <a:spcPct val="97000"/>
              </a:lnSpc>
              <a:spcBef>
                <a:spcPts val="565"/>
              </a:spcBef>
            </a:pPr>
            <a:r>
              <a:rPr sz="2000" kern="0" spc="100" dirty="0">
                <a:solidFill>
                  <a:srgbClr val="B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负荷灌注阳性，静息灌注和</a:t>
            </a:r>
            <a:r>
              <a:rPr sz="2000" kern="0" spc="0" dirty="0">
                <a:solidFill>
                  <a:srgbClr val="B04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000" kern="0" spc="100" dirty="0">
                <a:solidFill>
                  <a:srgbClr val="B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阴性，提示诱发性心肌缺血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83544" y="3254356"/>
            <a:ext cx="2514607" cy="2603543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79983" y="3292501"/>
            <a:ext cx="2539967" cy="2571694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89167" y="3292501"/>
            <a:ext cx="2533725" cy="25716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1657295" y="2161683"/>
            <a:ext cx="8649969" cy="2258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73300" algn="l" rtl="0" eaLnBrk="0">
              <a:lnSpc>
                <a:spcPct val="96000"/>
              </a:lnSpc>
            </a:pPr>
            <a:r>
              <a:rPr sz="3700" b="1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心肌梗死的磁共振一般特征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750"/>
              </a:spcBef>
            </a:pP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阶段性室壁运动异常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94000"/>
              </a:lnSpc>
              <a:spcBef>
                <a:spcPts val="0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按照冠状动脉供血区域分布的心内膜下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或透壁性延迟强化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27243" y="1057305"/>
            <a:ext cx="4387819" cy="4057602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78657" y="1076341"/>
            <a:ext cx="4063998" cy="4038566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3822724" y="5416896"/>
            <a:ext cx="5880734" cy="659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31" rIns="0" bIns="0"/>
          <a:lstStyle/>
          <a:p>
            <a:pPr marL="12700" indent="196215" algn="l" rtl="0" eaLnBrk="0">
              <a:lnSpc>
                <a:spcPct val="101000"/>
              </a:lnSpc>
              <a:spcBef>
                <a:spcPts val="5"/>
              </a:spcBef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左室舒张末期与收缩末期，前壁与毗邻前间壁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前侧壁运动减低，室壁增厚率下降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1130340" y="706122"/>
            <a:ext cx="7556500" cy="2131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</a:pPr>
            <a:r>
              <a:rPr sz="3700" b="1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冠状动脉供血范围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96000"/>
              </a:lnSpc>
              <a:spcBef>
                <a:spcPts val="730"/>
              </a:spcBef>
            </a:pPr>
            <a:r>
              <a:rPr sz="2400" kern="0" spc="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■前降支的供血范围为：前</a:t>
            </a:r>
            <a:r>
              <a:rPr sz="2400" kern="0" spc="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壁、前间壁和尖部</a:t>
            </a:r>
            <a:endParaRPr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335"/>
              </a:spcBef>
            </a:pPr>
            <a:r>
              <a:rPr sz="24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400" kern="0" spc="6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回旋支的供血范围为：侧壁和下侧壁(或称后壁)</a:t>
            </a:r>
            <a:endParaRPr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1115" algn="l" rtl="0" eaLnBrk="0">
              <a:lnSpc>
                <a:spcPct val="96000"/>
              </a:lnSpc>
              <a:spcBef>
                <a:spcPts val="335"/>
              </a:spcBef>
            </a:pPr>
            <a:r>
              <a:rPr sz="2400" kern="0" spc="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■右冠的供血范围为：下间</a:t>
            </a:r>
            <a:r>
              <a:rPr sz="2400" kern="0" spc="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壁和下壁</a:t>
            </a:r>
            <a:endParaRPr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02291" y="3546485"/>
            <a:ext cx="5327676" cy="2044689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93292" y="803247"/>
            <a:ext cx="2381178" cy="2660650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24405" y="3127400"/>
            <a:ext cx="1168351" cy="1428727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25648" y="3089255"/>
            <a:ext cx="1098515" cy="1377988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895567" y="4975212"/>
            <a:ext cx="1473183" cy="1003345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990892" y="3095625"/>
            <a:ext cx="1085770" cy="1339843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663752" y="4943510"/>
            <a:ext cx="1130247" cy="1092155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419600" y="4981582"/>
            <a:ext cx="1142991" cy="1060453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3028911" y="4505590"/>
            <a:ext cx="3190875" cy="427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60"/>
              </a:lnSpc>
            </a:pPr>
            <a:r>
              <a:rPr sz="2000" kern="0" spc="-50" baseline="7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心尖二腔切面</a:t>
            </a: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1300" kern="0" spc="-5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心矣左室长轴切面</a:t>
            </a:r>
            <a:endParaRPr sz="13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r" rtl="0" eaLnBrk="0">
              <a:lnSpc>
                <a:spcPct val="96000"/>
              </a:lnSpc>
              <a:spcBef>
                <a:spcPts val="10"/>
              </a:spcBef>
            </a:pPr>
            <a:r>
              <a:rPr sz="1300" kern="0" spc="-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14</a:t>
            </a:r>
            <a:r>
              <a:rPr sz="13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endParaRPr sz="1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905036" y="6492863"/>
            <a:ext cx="3569334" cy="301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70"/>
              </a:lnSpc>
              <a:spcBef>
                <a:spcPts val="5"/>
              </a:spcBef>
            </a:pPr>
            <a:r>
              <a:rPr sz="2000" kern="0" spc="60" baseline="-5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□前降支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</a:t>
            </a:r>
            <a:r>
              <a:rPr sz="2000" kern="0" spc="60" baseline="-200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右冠脉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</a:t>
            </a:r>
            <a:r>
              <a:rPr sz="2000" kern="0" spc="60" baseline="1600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回续支</a:t>
            </a:r>
            <a:endParaRPr sz="2000" baseline="16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622090" y="6511933"/>
            <a:ext cx="317447" cy="228578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258759" y="6505563"/>
            <a:ext cx="317446" cy="241318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1352592" y="6048112"/>
            <a:ext cx="4241165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85"/>
              </a:lnSpc>
            </a:pPr>
            <a:r>
              <a:rPr sz="2000" kern="0" spc="-40" baseline="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氧头凰水平左鑫短轴访置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左室长轴切重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13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-50" baseline="-7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左室短轴切面</a:t>
            </a:r>
            <a:endParaRPr sz="2000" baseline="-7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7607251" y="5627082"/>
            <a:ext cx="2279650" cy="312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24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LAD</a:t>
            </a:r>
            <a:r>
              <a:rPr sz="2400" kern="0" spc="1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2400" kern="0" spc="10" dirty="0">
                <a:solidFill>
                  <a:srgbClr val="30305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</a:t>
            </a:r>
            <a:r>
              <a:rPr sz="24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CA</a:t>
            </a:r>
            <a:r>
              <a:rPr sz="2400" kern="0" spc="1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2400" kern="0" spc="10" dirty="0">
                <a:solidFill>
                  <a:srgbClr val="404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LCX</a:t>
            </a:r>
            <a:endParaRPr sz="2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1746248" y="4498065"/>
            <a:ext cx="908050" cy="21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485"/>
              </a:lnSpc>
            </a:pP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心实四腔切里</a:t>
            </a:r>
            <a:endParaRPr sz="12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2998428" cy="732155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174687" y="1812445"/>
            <a:ext cx="10268584" cy="141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00" algn="l" rtl="0" eaLnBrk="0">
              <a:lnSpc>
                <a:spcPct val="96000"/>
              </a:lnSpc>
            </a:pPr>
            <a:r>
              <a:rPr sz="3700" b="1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心肌梗死延迟强化模式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2600" kern="0" spc="-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600" kern="0" spc="5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600" kern="0" spc="-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强化方式：</a:t>
            </a:r>
            <a:r>
              <a:rPr sz="2600" kern="0" spc="-9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透壁性强化；心内膜下强化</a:t>
            </a:r>
            <a:r>
              <a:rPr sz="2600" kern="0" spc="-90" dirty="0">
                <a:solidFill>
                  <a:srgbClr val="C04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；局灶性强化</a:t>
            </a:r>
            <a:r>
              <a:rPr sz="2600" kern="0" spc="-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(单发或多发)。</a:t>
            </a:r>
            <a:endParaRPr sz="2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95567" y="3502044"/>
            <a:ext cx="1714552" cy="2692353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31156" y="4740264"/>
            <a:ext cx="1701807" cy="1454133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16547" y="4740264"/>
            <a:ext cx="1644717" cy="145413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826268" y="1108043"/>
            <a:ext cx="4552980" cy="4102117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46360" y="1089007"/>
            <a:ext cx="4533863" cy="4114783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5321267" y="5620069"/>
            <a:ext cx="3258184" cy="332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右冠状动脉：下间壁和下壁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14443" y="2219308"/>
            <a:ext cx="11137961" cy="3111512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1631935" y="773520"/>
            <a:ext cx="10064115" cy="137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ct val="96000"/>
              </a:lnSpc>
            </a:pPr>
            <a:r>
              <a:rPr sz="2500" b="1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心肌不同区域梗死</a:t>
            </a:r>
            <a:r>
              <a:rPr sz="25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MRI</a:t>
            </a:r>
            <a:r>
              <a:rPr sz="2500" b="1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表现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6510" algn="l" rtl="0" eaLnBrk="0">
              <a:lnSpc>
                <a:spcPct val="92000"/>
              </a:lnSpc>
              <a:spcBef>
                <a:spcPts val="400"/>
              </a:spcBef>
            </a:pPr>
            <a:r>
              <a:rPr sz="2100" b="1" kern="0" spc="2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前降支</a:t>
            </a:r>
            <a:r>
              <a:rPr sz="21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前壁、前间壁和尖部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8000"/>
              </a:lnSpc>
              <a:spcBef>
                <a:spcPts val="40"/>
              </a:spcBef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患者女，59岁，工作中胸痛数小时无明显缓解于当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地急诊科就诊。心电图显示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段抬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高，随后进行心导管介人术，诊断为左冠状动脉前降支(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LAD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)近端闭塞并予以治疗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2489212" y="5431830"/>
            <a:ext cx="9117965" cy="134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765" algn="l" rtl="0" eaLnBrk="0">
              <a:lnSpc>
                <a:spcPct val="94000"/>
              </a:lnSpc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基底部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(A)</a:t>
            </a:r>
            <a:r>
              <a:rPr sz="2100" kern="0" spc="-29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、中间部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(B)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和心尖部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(C)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图像显示前壁，室间隔和心尖部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44450" algn="l" rtl="0" eaLnBrk="0">
              <a:lnSpc>
                <a:spcPct val="101000"/>
              </a:lnSpc>
              <a:spcBef>
                <a:spcPts val="385"/>
              </a:spcBef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(箭)的透壁性强化(高信号),呈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典型的左前降支支配区心肌梗死；心外膜下心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肌低信号区显示该区域微血管阻塞；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D.</a:t>
            </a:r>
            <a:r>
              <a:rPr sz="2100" kern="0" spc="-28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短轴位动态灌注显示前壁和室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间隔(箭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头)信号减低，提示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该区域灌注减少或无灌注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1238280" y="881622"/>
            <a:ext cx="10992484" cy="5735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ct val="95000"/>
              </a:lnSpc>
            </a:pPr>
            <a:r>
              <a:rPr sz="2600" b="1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心肌不同区域梗死MRI表现</a:t>
            </a:r>
            <a:endParaRPr sz="2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405"/>
              </a:spcBef>
            </a:pPr>
            <a:r>
              <a:rPr sz="2100" kern="0" spc="3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左旋支：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侧壁和下侧壁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5"/>
              </a:spcBef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男，55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Y,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间断胸部不适50余天，无明显诱因出现心前区不适，伴出汗，持续约3-6分钟休息后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可缓解，高血压病史7年，血压最高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170/110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mmHg,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冠脉造影：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LCX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近段狭窄，狭窄率90%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61565" algn="l" rtl="0" eaLnBrk="0">
              <a:lnSpc>
                <a:spcPct val="95000"/>
              </a:lnSpc>
              <a:spcBef>
                <a:spcPts val="5"/>
              </a:spcBef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图像显示侧壁(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箭)的心内膜下强化(高信号)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2413004" y="608528"/>
            <a:ext cx="8305800" cy="5885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44495" algn="l" rtl="0" eaLnBrk="0">
              <a:lnSpc>
                <a:spcPct val="95000"/>
              </a:lnSpc>
            </a:pP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MRI表现</a:t>
            </a:r>
            <a:endParaRPr sz="2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35915" algn="l" rtl="0" eaLnBrk="0">
              <a:lnSpc>
                <a:spcPct val="88000"/>
              </a:lnSpc>
              <a:spcBef>
                <a:spcPts val="555"/>
              </a:spcBef>
            </a:pPr>
            <a:r>
              <a:rPr sz="2000" kern="0" spc="0" dirty="0">
                <a:solidFill>
                  <a:srgbClr val="B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右冠状动脉：</a:t>
            </a:r>
            <a:r>
              <a:rPr sz="2000" kern="0" spc="-270" dirty="0">
                <a:solidFill>
                  <a:srgbClr val="B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下间壁和下壁。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35915" algn="l" rtl="0" eaLnBrk="0">
              <a:lnSpc>
                <a:spcPct val="105000"/>
              </a:lnSpc>
              <a:spcBef>
                <a:spcPts val="20"/>
              </a:spcBef>
            </a:pP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男，34</a:t>
            </a: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y, </a:t>
            </a: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间断胸闷、胸憋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w,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心电图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波倒置、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段压低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最近冠脉造影示：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RCA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完全闭塞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5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0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图像显示左心室下间壁和下壁、右心室(</a:t>
            </a:r>
            <a:r>
              <a:rPr sz="20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箭)的透壁性强化(高信号)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2741545" y="608528"/>
            <a:ext cx="2642870" cy="401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600" b="1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心肌不同区域梗死</a:t>
            </a:r>
            <a:endParaRPr sz="2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1657295" y="2149200"/>
            <a:ext cx="7667625" cy="2533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</a:pPr>
            <a:r>
              <a:rPr sz="38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急性心肌梗死常见特征</a:t>
            </a:r>
            <a:endParaRPr sz="3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760"/>
              </a:spcBef>
            </a:pP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心肌水肿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3000"/>
              </a:lnSpc>
              <a:spcBef>
                <a:spcPts val="135"/>
              </a:spcBef>
            </a:pP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微循环障碍(microvas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cular  obstruction,MVO)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410"/>
              </a:spcBef>
            </a:pP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心肌内出血(intramyocardial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hemorrhage,IMH)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255"/>
              </a:spcBef>
            </a:pP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7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心肌夹层/穿孔/破裂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8"/>
          <p:cNvSpPr/>
          <p:nvPr/>
        </p:nvSpPr>
        <p:spPr>
          <a:xfrm>
            <a:off x="1422428" y="2009322"/>
            <a:ext cx="10967719" cy="1752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32300" algn="l" rtl="0" eaLnBrk="0">
              <a:lnSpc>
                <a:spcPct val="96000"/>
              </a:lnSpc>
            </a:pPr>
            <a:r>
              <a:rPr sz="3700" b="1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心肌水肿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760"/>
              </a:spcBef>
            </a:pP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■急性期心肌梗死，心肌水肿在T2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WI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上表现为明显高信号，即“风险心肌”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250"/>
              </a:spcBef>
            </a:pP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■通过比较T2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WI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水肿区域的大小和延迟强化图像可量化可逆性心肌的比例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27807" y="936645"/>
            <a:ext cx="4724384" cy="4381508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60543" y="930276"/>
            <a:ext cx="4229160" cy="4394174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3054400" y="5697360"/>
            <a:ext cx="7551419" cy="703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9215" algn="l" rtl="0" eaLnBrk="0">
              <a:lnSpc>
                <a:spcPct val="107000"/>
              </a:lnSpc>
            </a:pP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T2WI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图像的差异。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T2WI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图像显示侧壁的透壁性水肿。水肿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的信号区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无强化区，代表可逆性心肌损伤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6038" y="790581"/>
            <a:ext cx="9525106" cy="4324326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2374900" y="5278275"/>
            <a:ext cx="8303894" cy="948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115" algn="l" rtl="0" eaLnBrk="0">
              <a:lnSpc>
                <a:spcPct val="94000"/>
              </a:lnSpc>
            </a:pP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急性心肌梗死：5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9050" indent="-6350" algn="l" rtl="0" eaLnBrk="0">
              <a:lnSpc>
                <a:spcPct val="97000"/>
              </a:lnSpc>
              <a:spcBef>
                <a:spcPts val="20"/>
              </a:spcBef>
            </a:pPr>
            <a:r>
              <a:rPr sz="2100" kern="0" spc="1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  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MRI</a:t>
            </a:r>
            <a:r>
              <a:rPr sz="2100" kern="0" spc="1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(a)</a:t>
            </a:r>
            <a:r>
              <a:rPr sz="2100" kern="0" spc="28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1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显示心脏下壁和</a:t>
            </a:r>
            <a:r>
              <a:rPr sz="21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近下壁侧壁肿胀的区域(箭头)为高信号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(b)   </a:t>
            </a: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也显示在同一区域(箭头)有明</a:t>
            </a:r>
            <a:r>
              <a:rPr sz="21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显增强表现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144"/>
          <p:cNvSpPr/>
          <p:nvPr/>
        </p:nvSpPr>
        <p:spPr>
          <a:xfrm>
            <a:off x="1409683" y="1596716"/>
            <a:ext cx="10643869" cy="4046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6850" algn="l" rtl="0" eaLnBrk="0">
              <a:lnSpc>
                <a:spcPct val="95000"/>
              </a:lnSpc>
            </a:pPr>
            <a:r>
              <a:rPr sz="3800" b="1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微循环障碍(</a:t>
            </a:r>
            <a:r>
              <a:rPr sz="38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MVO</a:t>
            </a:r>
            <a:r>
              <a:rPr sz="3800" b="1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)和心肌内出血(</a:t>
            </a:r>
            <a:r>
              <a:rPr sz="38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IMH</a:t>
            </a:r>
            <a:r>
              <a:rPr sz="3800" b="1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3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74015" indent="-361315" algn="l" rtl="0" eaLnBrk="0">
              <a:lnSpc>
                <a:spcPct val="101000"/>
              </a:lnSpc>
              <a:spcBef>
                <a:spcPts val="210"/>
              </a:spcBef>
            </a:pPr>
            <a:r>
              <a:rPr sz="2500" kern="0" spc="6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-55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心肌内出血</a:t>
            </a:r>
            <a:r>
              <a:rPr sz="2500" kern="0" spc="60" dirty="0">
                <a:solidFill>
                  <a:srgbClr val="E0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</a:t>
            </a:r>
            <a:r>
              <a:rPr sz="2500" kern="0" spc="0" dirty="0">
                <a:solidFill>
                  <a:srgbClr val="E0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IMH</a:t>
            </a:r>
            <a:r>
              <a:rPr sz="2500" kern="0" spc="60" dirty="0">
                <a:solidFill>
                  <a:srgbClr val="E0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): 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冠状动脉阻塞后，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除导致心肌缺血、坏死外，心脏微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血管的内皮细胞亦因缺血而发生凋亡、坏死，内皮细胞间紧密连接的稳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定性被破坏，内皮细胞间隙扩大，血管通透性增加，微血管损伤。再灌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注治疗后，原阻塞冠状动脉再通，血液中红细胞可经扩大的血管内皮细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胞间隙及受损的内皮细胞膜漏出至心肌间质内，形成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IMH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。红细胞含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顺磁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性血红蛋白分解产物，可缩短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弛豫时间，因此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IMH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2WI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序列上表现为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高信号心肌水肿区内出现的低信号或无信号区域，该表现已得到病理学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证实，而CMR</a:t>
            </a:r>
            <a:r>
              <a:rPr sz="2500" kern="0" spc="-7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被认为是活体评价IMH的“金标准”,除T2W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序列外，利用T2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74015" algn="l" rtl="0" eaLnBrk="0">
              <a:lnSpc>
                <a:spcPct val="92000"/>
              </a:lnSpc>
              <a:spcBef>
                <a:spcPts val="135"/>
              </a:spcBef>
            </a:pP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maping</a:t>
            </a:r>
            <a:r>
              <a:rPr sz="2500" kern="0" spc="-3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T2*mapping</a:t>
            </a:r>
            <a:r>
              <a:rPr sz="2500" kern="0" spc="-3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T1WI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、磁敏感加权成像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(SWI)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也可以检测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TMH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box 146"/>
          <p:cNvSpPr/>
          <p:nvPr/>
        </p:nvSpPr>
        <p:spPr>
          <a:xfrm>
            <a:off x="952564" y="802803"/>
            <a:ext cx="11483975" cy="5643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60550" algn="l" rtl="0" eaLnBrk="0">
              <a:lnSpc>
                <a:spcPct val="96000"/>
              </a:lnSpc>
            </a:pPr>
            <a:r>
              <a:rPr sz="3700" b="1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微循环障碍(</a:t>
            </a:r>
            <a:r>
              <a:rPr sz="37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MVO</a:t>
            </a:r>
            <a:r>
              <a:rPr sz="3700" b="1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)和心肌内出血(</a:t>
            </a:r>
            <a:r>
              <a:rPr sz="37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IMH</a:t>
            </a:r>
            <a:r>
              <a:rPr sz="3700" b="1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015" indent="-361315" algn="l" rtl="0" eaLnBrk="0">
              <a:lnSpc>
                <a:spcPct val="99000"/>
              </a:lnSpc>
              <a:spcBef>
                <a:spcPts val="755"/>
              </a:spcBef>
            </a:pPr>
            <a:r>
              <a:rPr sz="2500" kern="0" spc="5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-66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微血管阻塞(</a:t>
            </a:r>
            <a:r>
              <a:rPr sz="2500" kern="0" spc="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MVO</a:t>
            </a:r>
            <a:r>
              <a:rPr sz="2500" kern="0" spc="5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):</a:t>
            </a:r>
            <a:r>
              <a:rPr sz="2500" kern="0" spc="49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冠脉动脉阻塞后，微血管内残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余的红细胞、类症细胞(如中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性粒细胞)、微血栓等阻塞微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血管以及微血管周围水肿、坏死心肌细胞及间质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水肿压迫微血管所致。在发生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MVO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时，即使“肇事”血管再通，微循环功能和 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心肌灌注也不能恢复，这种现象称为“无复流”。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MVO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被认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为是无复流的重要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-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原因之一。</a:t>
            </a:r>
            <a:r>
              <a:rPr sz="2500" kern="0" spc="-1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CMR</a:t>
            </a:r>
            <a:r>
              <a:rPr sz="2500" kern="0" spc="-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可以显示</a:t>
            </a:r>
            <a:r>
              <a:rPr sz="2500" kern="0" spc="-1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MVO,</a:t>
            </a:r>
            <a:r>
              <a:rPr sz="2500" kern="0" spc="-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表现</a:t>
            </a:r>
            <a:r>
              <a:rPr sz="2500" kern="0" spc="-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sz="2500" kern="0" spc="-1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图像上高信号的梗死核心区内(白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色)出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现的无信号或低信号区域(黑色)。也有报道认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为，对比剂注射后1-3分钟进行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早期增强扫描也可以检测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MVO,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表现为低灌注/低信号区域。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525"/>
              </a:spcBef>
            </a:pPr>
            <a:r>
              <a:rPr sz="2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■相关研究已证实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IMH</a:t>
            </a:r>
            <a:r>
              <a:rPr sz="2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MVO</a:t>
            </a:r>
            <a:r>
              <a:rPr sz="2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是心肌梗死后区域功能恢复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差或预后不良的预测因子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3000"/>
              </a:lnSpc>
              <a:spcBef>
                <a:spcPts val="200"/>
              </a:spcBef>
            </a:pP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IMH与MV0多同时发生，</a:t>
            </a:r>
            <a:r>
              <a:rPr sz="2500" kern="0" spc="-4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一般有IM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H者均有MVO,有MVO者可能无IMH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74015" indent="-361315" algn="l" rtl="0" eaLnBrk="0">
              <a:lnSpc>
                <a:spcPct val="100000"/>
              </a:lnSpc>
              <a:spcBef>
                <a:spcPts val="330"/>
              </a:spcBef>
            </a:pP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IMH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PCI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后一般2-3天较明显，范围先增大后减小，部分可完全吸收，部分可 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永久伴有含铁血黄素沉着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165"/>
              </a:spcBef>
            </a:pP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MVO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PCI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后即可出现，随时间推移各序列所见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MVO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范围缩小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5562636" y="1743862"/>
            <a:ext cx="5806440" cy="2915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55"/>
              </a:lnSpc>
            </a:pPr>
            <a:r>
              <a:rPr sz="800" kern="0" spc="2350" dirty="0">
                <a:solidFill>
                  <a:srgbClr val="F02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←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110615" algn="l" rtl="0" eaLnBrk="0">
              <a:lnSpc>
                <a:spcPct val="67000"/>
              </a:lnSpc>
              <a:spcBef>
                <a:spcPts val="150"/>
              </a:spcBef>
            </a:pPr>
            <a:r>
              <a:rPr sz="1800" kern="0" spc="-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A:9.35</a:t>
            </a:r>
            <a:r>
              <a:rPr sz="1800" kern="0" spc="1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800" kern="0" spc="-20" dirty="0">
                <a:solidFill>
                  <a:srgbClr val="FFFFFF">
                    <a:alpha val="100000"/>
                  </a:srgbClr>
                </a:solidFill>
                <a:latin typeface="LiSu"/>
                <a:ea typeface="LiSu"/>
                <a:cs typeface="LiSu"/>
              </a:rPr>
              <a:t>平方毫</a:t>
            </a:r>
            <a:r>
              <a:rPr sz="1800" kern="0" spc="-30" dirty="0">
                <a:solidFill>
                  <a:srgbClr val="FFFFFF">
                    <a:alpha val="100000"/>
                  </a:srgbClr>
                </a:solidFill>
                <a:latin typeface="LiSu"/>
                <a:ea typeface="LiSu"/>
                <a:cs typeface="LiSu"/>
              </a:rPr>
              <a:t>米</a:t>
            </a:r>
            <a:endParaRPr sz="1800" dirty="0">
              <a:latin typeface="LiSu"/>
              <a:ea typeface="LiSu"/>
              <a:cs typeface="LiSu"/>
            </a:endParaRPr>
          </a:p>
          <a:p>
            <a:pPr marL="1136015" algn="l" rtl="0" eaLnBrk="0">
              <a:lnSpc>
                <a:spcPct val="78000"/>
              </a:lnSpc>
              <a:spcBef>
                <a:spcPts val="10"/>
              </a:spcBef>
            </a:pPr>
            <a:r>
              <a:rPr sz="23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P:17.11</a:t>
            </a:r>
            <a:endParaRPr sz="2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136015" algn="l" rtl="0" eaLnBrk="0">
              <a:lnSpc>
                <a:spcPts val="2370"/>
              </a:lnSpc>
              <a:spcBef>
                <a:spcPts val="320"/>
              </a:spcBef>
            </a:pPr>
            <a:r>
              <a:rPr sz="1800" kern="0" spc="-70" dirty="0">
                <a:solidFill>
                  <a:srgbClr val="FFFFFF">
                    <a:alpha val="100000"/>
                  </a:srgbClr>
                </a:solidFill>
                <a:latin typeface="LiSu"/>
                <a:ea typeface="LiSu"/>
                <a:cs typeface="LiSu"/>
              </a:rPr>
              <a:t>何：36.39</a:t>
            </a:r>
            <a:r>
              <a:rPr sz="1800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015" algn="l" rtl="0" eaLnBrk="0">
              <a:lnSpc>
                <a:spcPts val="2110"/>
              </a:lnSpc>
              <a:spcBef>
                <a:spcPts val="65"/>
              </a:spcBef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</a:t>
            </a:r>
            <a:r>
              <a:rPr sz="1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:2.88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spcBef>
                <a:spcPts val="545"/>
              </a:spcBef>
            </a:pPr>
            <a:r>
              <a:rPr sz="18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</a:t>
            </a:r>
            <a:endParaRPr sz="1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85115" algn="l" rtl="0" eaLnBrk="0">
              <a:lnSpc>
                <a:spcPct val="79000"/>
              </a:lnSpc>
              <a:spcBef>
                <a:spcPts val="830"/>
              </a:spcBef>
            </a:pPr>
            <a:r>
              <a:rPr sz="1500" b="1" kern="0" spc="3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A:10.09</a:t>
            </a:r>
            <a:r>
              <a:rPr sz="1500" b="1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1500" b="1" kern="0" spc="30" dirty="0">
                <a:solidFill>
                  <a:srgbClr val="FFFFFF">
                    <a:alpha val="100000"/>
                  </a:srgbClr>
                </a:solidFill>
                <a:latin typeface="LiSu"/>
                <a:ea typeface="LiSu"/>
                <a:cs typeface="LiSu"/>
              </a:rPr>
              <a:t>平方毫米</a:t>
            </a:r>
            <a:endParaRPr sz="1500" dirty="0">
              <a:latin typeface="LiSu"/>
              <a:ea typeface="LiSu"/>
              <a:cs typeface="LiSu"/>
            </a:endParaRPr>
          </a:p>
          <a:p>
            <a:pPr marL="288925" algn="l" rtl="0" eaLnBrk="0">
              <a:lnSpc>
                <a:spcPts val="2250"/>
              </a:lnSpc>
              <a:spcBef>
                <a:spcPts val="395"/>
              </a:spcBef>
            </a:pPr>
            <a:r>
              <a:rPr sz="1800" b="1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P:12.58</a:t>
            </a:r>
            <a:r>
              <a:rPr sz="1800" kern="0" spc="3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b="1" kern="0" spc="-20" dirty="0">
                <a:solidFill>
                  <a:srgbClr val="FFFFFF">
                    <a:alpha val="100000"/>
                  </a:srgbClr>
                </a:solidFill>
                <a:latin typeface="LiSu"/>
                <a:ea typeface="LiSu"/>
                <a:cs typeface="LiSu"/>
              </a:rPr>
              <a:t>毫米</a:t>
            </a:r>
            <a:endParaRPr sz="1800" dirty="0">
              <a:latin typeface="LiSu"/>
              <a:ea typeface="LiSu"/>
              <a:cs typeface="LiSu"/>
            </a:endParaRPr>
          </a:p>
          <a:p>
            <a:pPr marL="285115" algn="l" rtl="0" eaLnBrk="0">
              <a:lnSpc>
                <a:spcPct val="83000"/>
              </a:lnSpc>
              <a:spcBef>
                <a:spcPts val="310"/>
              </a:spcBef>
            </a:pPr>
            <a:r>
              <a:rPr sz="18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M:48.60</a:t>
            </a:r>
            <a:r>
              <a:rPr sz="1800" b="1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8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ct val="83000"/>
              </a:lnSpc>
              <a:spcBef>
                <a:spcPts val="0"/>
              </a:spcBef>
            </a:pPr>
            <a:r>
              <a:rPr sz="18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</a:t>
            </a:r>
            <a:r>
              <a:rPr sz="18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:3.93</a:t>
            </a:r>
            <a:r>
              <a:rPr sz="18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8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2400259" y="4948647"/>
            <a:ext cx="8985884" cy="13315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T1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mapping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显示中间段前壁、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室间隔下部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T1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值升高，大于1300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ms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,T2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mapping   </a:t>
            </a:r>
            <a:r>
              <a:rPr sz="18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显示心尖段室间隔下部</a:t>
            </a:r>
            <a:r>
              <a:rPr sz="1800" kern="0" spc="2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</a:t>
            </a:r>
            <a:r>
              <a:rPr sz="1800" kern="0" spc="-1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8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值升高</a:t>
            </a:r>
            <a:r>
              <a:rPr sz="1800" kern="0" spc="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，大于45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ms</a:t>
            </a:r>
            <a:r>
              <a:rPr sz="1800" kern="0" spc="2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   </a:t>
            </a:r>
            <a:r>
              <a:rPr sz="1800" kern="0" spc="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提示心肌水肿，</a:t>
            </a:r>
            <a:r>
              <a:rPr sz="1800" kern="0" spc="2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WI</a:t>
            </a:r>
            <a:r>
              <a:rPr sz="1800" kern="0" spc="2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800" kern="0" spc="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像显示中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间段前壁、室间隔弥漫性高信号，散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在分布低信号，提示心肌水肿，合并</a:t>
            </a:r>
            <a:r>
              <a:rPr sz="2100" kern="0" spc="20" dirty="0">
                <a:solidFill>
                  <a:srgbClr val="C04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出</a:t>
            </a:r>
            <a:r>
              <a:rPr sz="2100" kern="0" spc="-10" dirty="0">
                <a:solidFill>
                  <a:srgbClr val="C04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70" dirty="0">
                <a:solidFill>
                  <a:srgbClr val="B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血</a:t>
            </a:r>
            <a:r>
              <a:rPr sz="2100" kern="0" spc="-260" dirty="0">
                <a:solidFill>
                  <a:srgbClr val="B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(箭头所示高信号背景中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斑点状低信号)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2584407" y="1793242"/>
            <a:ext cx="1781175" cy="2856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885"/>
              </a:lnSpc>
            </a:pPr>
            <a:r>
              <a:rPr sz="1500" kern="0" spc="-20" dirty="0">
                <a:solidFill>
                  <a:srgbClr val="787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A:1.28</a:t>
            </a:r>
            <a:r>
              <a:rPr sz="1500" kern="0" spc="600" dirty="0">
                <a:solidFill>
                  <a:srgbClr val="787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-20" dirty="0">
                <a:solidFill>
                  <a:srgbClr val="787070">
                    <a:alpha val="100000"/>
                  </a:srgbClr>
                </a:solidFill>
                <a:latin typeface="LiSu"/>
                <a:ea typeface="LiSu"/>
                <a:cs typeface="LiSu"/>
              </a:rPr>
              <a:t>平方毫米</a:t>
            </a:r>
            <a:endParaRPr sz="1500" dirty="0">
              <a:latin typeface="LiSu"/>
              <a:ea typeface="LiSu"/>
              <a:cs typeface="LiSu"/>
            </a:endParaRPr>
          </a:p>
          <a:p>
            <a:pPr marL="298450" algn="l" rtl="0" eaLnBrk="0">
              <a:lnSpc>
                <a:spcPct val="79000"/>
              </a:lnSpc>
              <a:spcBef>
                <a:spcPts val="310"/>
              </a:spcBef>
            </a:pPr>
            <a:r>
              <a:rPr sz="1500" kern="0" spc="30" dirty="0">
                <a:solidFill>
                  <a:srgbClr val="50382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P:6,96</a:t>
            </a:r>
            <a:r>
              <a:rPr sz="1500" kern="0" spc="70" dirty="0">
                <a:solidFill>
                  <a:srgbClr val="50382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1500" kern="0" spc="30" dirty="0">
                <a:solidFill>
                  <a:srgbClr val="503828">
                    <a:alpha val="100000"/>
                  </a:srgbClr>
                </a:solidFill>
                <a:latin typeface="LiSu"/>
                <a:ea typeface="LiSu"/>
                <a:cs typeface="LiSu"/>
              </a:rPr>
              <a:t>毫采</a:t>
            </a:r>
            <a:endParaRPr sz="1500" dirty="0">
              <a:latin typeface="LiSu"/>
              <a:ea typeface="LiSu"/>
              <a:cs typeface="LiSu"/>
            </a:endParaRPr>
          </a:p>
          <a:p>
            <a:pPr marL="298450" algn="l" rtl="0" eaLnBrk="0">
              <a:lnSpc>
                <a:spcPct val="129000"/>
              </a:lnSpc>
              <a:spcBef>
                <a:spcPts val="425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LiSu"/>
                <a:ea typeface="LiSu"/>
                <a:cs typeface="LiSu"/>
              </a:rPr>
              <a:t>陲：1,345.80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LiSu"/>
                <a:ea typeface="LiSu"/>
                <a:cs typeface="LiSu"/>
              </a:rPr>
              <a:t> 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:14.66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ts val="1885"/>
              </a:lnSpc>
              <a:spcBef>
                <a:spcPts val="455"/>
              </a:spcBef>
            </a:pP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A:2.57</a:t>
            </a:r>
            <a:r>
              <a:rPr sz="1500" kern="0" spc="37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LiSu"/>
                <a:ea typeface="LiSu"/>
                <a:cs typeface="LiSu"/>
              </a:rPr>
              <a:t>平万毫米</a:t>
            </a:r>
            <a:endParaRPr sz="1500" dirty="0">
              <a:latin typeface="LiSu"/>
              <a:ea typeface="LiSu"/>
              <a:cs typeface="LiSu"/>
            </a:endParaRPr>
          </a:p>
          <a:p>
            <a:pPr marL="12700" algn="l" rtl="0" eaLnBrk="0">
              <a:lnSpc>
                <a:spcPct val="68000"/>
              </a:lnSpc>
              <a:spcBef>
                <a:spcPts val="520"/>
              </a:spcBef>
            </a:pPr>
            <a:r>
              <a:rPr sz="1800" kern="0" spc="-10" dirty="0">
                <a:solidFill>
                  <a:srgbClr val="504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P27.37</a:t>
            </a:r>
            <a:r>
              <a:rPr sz="1800" kern="0" spc="70" dirty="0">
                <a:solidFill>
                  <a:srgbClr val="504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800" kern="0" spc="-10" dirty="0">
                <a:solidFill>
                  <a:srgbClr val="504040">
                    <a:alpha val="100000"/>
                  </a:srgbClr>
                </a:solidFill>
                <a:latin typeface="LiSu"/>
                <a:ea typeface="LiSu"/>
                <a:cs typeface="LiSu"/>
              </a:rPr>
              <a:t>毫米</a:t>
            </a:r>
            <a:endParaRPr sz="1800" dirty="0">
              <a:latin typeface="LiSu"/>
              <a:ea typeface="LiSu"/>
              <a:cs typeface="LiSu"/>
            </a:endParaRPr>
          </a:p>
          <a:p>
            <a:pPr marL="12700" algn="l" rtl="0" eaLnBrk="0">
              <a:lnSpc>
                <a:spcPts val="2110"/>
              </a:lnSpc>
            </a:pPr>
            <a:r>
              <a:rPr sz="1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M:1,380.52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400"/>
              </a:lnSpc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</a:t>
            </a:r>
            <a:r>
              <a:rPr sz="1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:11.01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00131" y="1000125"/>
            <a:ext cx="3759167" cy="3575038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15331" y="993754"/>
            <a:ext cx="3613123" cy="3581409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016520" y="987457"/>
            <a:ext cx="3454334" cy="3587705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2762312" y="5025411"/>
            <a:ext cx="7894955" cy="1013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造影剂注射3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后第一次灌注</a:t>
            </a:r>
            <a:r>
              <a:rPr sz="2100" kern="0" spc="-2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(a)   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和电影成像</a:t>
            </a:r>
            <a:r>
              <a:rPr sz="2100" kern="0" spc="-3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(b)  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显示近前壁间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2985"/>
              </a:lnSpc>
            </a:pP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隔壁心内膜下低信号，提示</a:t>
            </a:r>
            <a:r>
              <a:rPr sz="2100" kern="0" spc="110" dirty="0">
                <a:solidFill>
                  <a:srgbClr val="C02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微血管阻塞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(箭头)。在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DE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CMR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(c)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45"/>
              </a:spcBef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图像上也显示相应区域的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低强化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1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33698" y="809618"/>
            <a:ext cx="6610339" cy="4679933"/>
          </a:xfrm>
          <a:prstGeom prst="rect">
            <a:avLst/>
          </a:prstGeom>
        </p:spPr>
      </p:pic>
      <p:sp>
        <p:nvSpPr>
          <p:cNvPr id="170" name="textbox 170"/>
          <p:cNvSpPr/>
          <p:nvPr/>
        </p:nvSpPr>
        <p:spPr>
          <a:xfrm>
            <a:off x="2971820" y="5693174"/>
            <a:ext cx="7619365" cy="993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100" kern="0" spc="30" dirty="0">
                <a:solidFill>
                  <a:srgbClr val="A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室间隔穿孔破裂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02000"/>
              </a:lnSpc>
              <a:spcBef>
                <a:spcPts val="25"/>
              </a:spcBef>
            </a:pP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心肌梗死患者，亮血序列四腔心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层面显示室间隔连续性中断，局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部向右心室突出，诊断为室间隔穿孔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1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2851135" y="5645729"/>
            <a:ext cx="7661275" cy="1292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21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心肌对比剂延迟增强(左室两腔心及左室短轴):左室下壁中远</a:t>
            </a:r>
            <a:r>
              <a:rPr sz="21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段透壁性强化，提示心肌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梗死</a:t>
            </a:r>
            <a:r>
              <a:rPr sz="2100" kern="0" spc="-4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LCX</a:t>
            </a:r>
            <a:r>
              <a:rPr sz="2100" kern="0" spc="2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支配区域),瘤体壁(心包)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强化，但与</a:t>
            </a:r>
            <a:r>
              <a:rPr sz="2100" kern="0" spc="110" dirty="0">
                <a:solidFill>
                  <a:srgbClr val="C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左室壁不</a:t>
            </a:r>
            <a:r>
              <a:rPr sz="2100" kern="0" spc="100" dirty="0">
                <a:solidFill>
                  <a:srgbClr val="C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连续</a:t>
            </a:r>
            <a:r>
              <a:rPr sz="21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，瘤体内大部为血池充盈信号(△),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100" kern="0" spc="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局部瘤壁可见低信号充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盈缺损(*),为附壁血栓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1657295" y="2142830"/>
            <a:ext cx="7661275" cy="2154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</a:pPr>
            <a:r>
              <a:rPr sz="3800" b="1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慢性心肌死塞常见特征</a:t>
            </a:r>
            <a:endParaRPr sz="3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790"/>
              </a:spcBef>
            </a:pPr>
            <a:r>
              <a:rPr sz="2600" kern="0" spc="-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600" kern="0" spc="5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600" kern="0" spc="-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室壁变薄、室壁瘤、血栓</a:t>
            </a:r>
            <a:endParaRPr sz="2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26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■钙化、脂肪替代</a:t>
            </a:r>
            <a:endParaRPr sz="2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2998428" cy="7321550"/>
          </a:xfrm>
          <a:prstGeom prst="rect">
            <a:avLst/>
          </a:prstGeom>
        </p:spPr>
      </p:pic>
      <p:sp>
        <p:nvSpPr>
          <p:cNvPr id="182" name="textbox 182"/>
          <p:cNvSpPr/>
          <p:nvPr/>
        </p:nvSpPr>
        <p:spPr>
          <a:xfrm>
            <a:off x="1631935" y="2132102"/>
            <a:ext cx="10544175" cy="2802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46930" algn="l" rtl="0" eaLnBrk="0">
              <a:lnSpc>
                <a:spcPct val="96000"/>
              </a:lnSpc>
            </a:pPr>
            <a:r>
              <a:rPr sz="3000" b="1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室壁瘤</a:t>
            </a:r>
            <a:endParaRPr sz="3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0" indent="-482600" algn="l" rtl="0" eaLnBrk="0">
              <a:lnSpc>
                <a:spcPct val="95000"/>
              </a:lnSpc>
              <a:spcBef>
                <a:spcPts val="750"/>
              </a:spcBef>
            </a:pPr>
            <a:r>
              <a:rPr sz="2500" kern="0" spc="5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35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C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真性室壁瘤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：是由于梗死后心室重构导致的异常轮廓，伴有运动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减弱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或反向运动。通常包括正常心肌的3层结构，有宽颈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4665" indent="-475615" algn="l" rtl="0" eaLnBrk="0">
              <a:lnSpc>
                <a:spcPct val="94000"/>
              </a:lnSpc>
              <a:spcBef>
                <a:spcPts val="5"/>
              </a:spcBef>
            </a:pPr>
            <a:r>
              <a:rPr sz="2500" kern="0" spc="20" dirty="0">
                <a:solidFill>
                  <a:srgbClr val="E020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</a:t>
            </a:r>
            <a:r>
              <a:rPr sz="2500" kern="0" spc="20" dirty="0">
                <a:solidFill>
                  <a:srgbClr val="C05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假性室壁瘤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：是心肌破裂所致，一般发生在梗死后的急性或亚急性期，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破裂后被覆盖的心包包裹。通常颈部较窄，易合并附壁血栓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1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1638308" y="642487"/>
            <a:ext cx="9922509" cy="6169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700" algn="l" rtl="0" eaLnBrk="0">
              <a:lnSpc>
                <a:spcPct val="99000"/>
              </a:lnSpc>
            </a:pP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男，52y,间断气短2月加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重半月，不稳定性心绞痛，心衰，陈旧心肌梗死，最近一次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导管术提示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LAD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中远段重度狭窄，狭窄率90%,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LCX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RCA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管腔不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规则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7065" indent="-349250" algn="l" rtl="0" eaLnBrk="0">
              <a:lnSpc>
                <a:spcPct val="96000"/>
              </a:lnSpc>
              <a:spcBef>
                <a:spcPts val="600"/>
              </a:spcBef>
            </a:pPr>
            <a:r>
              <a:rPr sz="20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  左室心肌弥漫性运动减低、心</a:t>
            </a:r>
            <a:r>
              <a:rPr sz="20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尖部为著;心尖部</a:t>
            </a:r>
            <a:r>
              <a:rPr sz="2000" kern="0" spc="-60" dirty="0">
                <a:solidFill>
                  <a:srgbClr val="D03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室壁变薄</a:t>
            </a:r>
            <a:r>
              <a:rPr sz="20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；心尖部心肌矛盾运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</a:t>
            </a:r>
            <a:r>
              <a:rPr sz="2000" kern="0" spc="3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2000" kern="0" spc="2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室壁瘤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);心包积液；射血分数16%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91465" algn="l" rtl="0" eaLnBrk="0">
              <a:lnSpc>
                <a:spcPct val="95000"/>
              </a:lnSpc>
              <a:spcBef>
                <a:spcPts val="70"/>
              </a:spcBef>
            </a:pPr>
            <a:r>
              <a:rPr sz="2000" kern="0" spc="-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0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-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LGE左室室间隔、下壁中间部及心尖部、心尖透壁性延</a:t>
            </a:r>
            <a:r>
              <a:rPr sz="2000" kern="0" spc="-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迟强化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190" name="picture 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43687" y="714364"/>
            <a:ext cx="4025896" cy="4095748"/>
          </a:xfrm>
          <a:prstGeom prst="rect">
            <a:avLst/>
          </a:prstGeom>
        </p:spPr>
      </p:pic>
      <p:pic>
        <p:nvPicPr>
          <p:cNvPr id="192" name="picture 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59003" y="714364"/>
            <a:ext cx="4025895" cy="4095748"/>
          </a:xfrm>
          <a:prstGeom prst="rect">
            <a:avLst/>
          </a:prstGeom>
        </p:spPr>
      </p:pic>
      <p:sp>
        <p:nvSpPr>
          <p:cNvPr id="194" name="textbox 194"/>
          <p:cNvSpPr/>
          <p:nvPr/>
        </p:nvSpPr>
        <p:spPr>
          <a:xfrm>
            <a:off x="3683052" y="5176377"/>
            <a:ext cx="5543550" cy="1019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" algn="l" rtl="0" eaLnBrk="0">
              <a:lnSpc>
                <a:spcPct val="95000"/>
              </a:lnSpc>
            </a:pP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心尖部透壁性梗死，心尖部心肌局灶性破裂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-12065" algn="l" rtl="0" eaLnBrk="0">
              <a:lnSpc>
                <a:spcPct val="92000"/>
              </a:lnSpc>
            </a:pP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伴</a:t>
            </a:r>
            <a:r>
              <a:rPr sz="2100" kern="0" spc="20" dirty="0">
                <a:solidFill>
                  <a:srgbClr val="C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假性室壁瘤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；心尖部可见层状血栓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(低信号),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并经缺损延伸至假性室壁瘤内，瘤颈部狭窄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1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sp>
        <p:nvSpPr>
          <p:cNvPr id="198" name="textbox 198"/>
          <p:cNvSpPr/>
          <p:nvPr/>
        </p:nvSpPr>
        <p:spPr>
          <a:xfrm>
            <a:off x="7981919" y="4038758"/>
            <a:ext cx="4290059" cy="2343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心尖部、室间隔心尖段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、前间壁、左室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侧壁变薄伴节段性运动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减低，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LGE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相应区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域透壁性延迟强化，提示陈旧性透壁性</a:t>
            </a:r>
            <a:r>
              <a:rPr sz="19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心肌梗死；室间隔基底段-中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间段内膜下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延迟强化，提示急性心肌梗死；前后组</a:t>
            </a:r>
            <a:r>
              <a:rPr sz="19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乳头肌延迟强化，提示梗死；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CT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平扫</a:t>
            </a:r>
            <a:r>
              <a:rPr sz="19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室心尖部条状钙化斑块形成，钙化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两侧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可见条状低密度影，提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示陈旧性心肌梗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200"/>
          <p:cNvSpPr/>
          <p:nvPr/>
        </p:nvSpPr>
        <p:spPr>
          <a:xfrm>
            <a:off x="1333475" y="1679120"/>
            <a:ext cx="11089005" cy="3689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73350" algn="l" rtl="0" eaLnBrk="0">
              <a:lnSpc>
                <a:spcPct val="96000"/>
              </a:lnSpc>
            </a:pPr>
            <a:r>
              <a:rPr sz="3700" b="1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非冠状动脉阻塞性心肌梗死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1965" indent="-469265" algn="l" rtl="0" eaLnBrk="0">
              <a:lnSpc>
                <a:spcPct val="94000"/>
              </a:lnSpc>
              <a:spcBef>
                <a:spcPts val="750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近90%的急性心肌梗死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患者行冠状动脉造影显示阻塞性冠状动脉病变，而非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冠状动脉阻塞性心肌梗死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myocardial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infarction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with</a:t>
            </a:r>
            <a:endParaRPr sz="2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481965" algn="l" rtl="0" eaLnBrk="0">
              <a:lnSpc>
                <a:spcPct val="102000"/>
              </a:lnSpc>
              <a:spcBef>
                <a:spcPts val="285"/>
              </a:spcBef>
            </a:pP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nonobstructivecoronary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arteries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MINOCA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)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约占急性心肌梗死的10%(几项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大规模注册研究显示为1%~13%)。</a:t>
            </a:r>
            <a:r>
              <a:rPr sz="2500" kern="0" spc="-5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MINOCA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患者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往往更加年轻，男性发病率略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高于女性。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MINOCA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可表现为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段抬高型心肌梗死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(STEM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I)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或非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</a:t>
            </a:r>
            <a:r>
              <a:rPr sz="25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段抬高型心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肌梗死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(NSTEMI);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女性患者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STEMI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NSTEMI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比例相似，而男性患者</a:t>
            </a:r>
            <a:r>
              <a:rPr sz="2500" kern="0" spc="-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STEMI</a:t>
            </a:r>
            <a:r>
              <a:rPr sz="2500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更常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见。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box 202"/>
          <p:cNvSpPr/>
          <p:nvPr/>
        </p:nvSpPr>
        <p:spPr>
          <a:xfrm>
            <a:off x="1333475" y="1615642"/>
            <a:ext cx="11049634" cy="4472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98750" algn="l" rtl="0" eaLnBrk="0">
              <a:lnSpc>
                <a:spcPct val="96000"/>
              </a:lnSpc>
            </a:pPr>
            <a:r>
              <a:rPr sz="3700" b="1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非冠状动脉阻塞性心肌梗</a:t>
            </a:r>
            <a:r>
              <a:rPr sz="3700" b="1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死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760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冠状动脉包括三个节段，分别为：1)心外膜下冠状动脉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：血管内径为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76250" algn="l" rtl="0" eaLnBrk="0">
              <a:lnSpc>
                <a:spcPct val="99000"/>
              </a:lnSpc>
              <a:spcBef>
                <a:spcPts val="340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0.5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mm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-5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mm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,主要作用为传导血流；2)前小动脉：血管内径为0.1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mm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-0.5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mm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主要功能是当心外膜冠状动脉灌注压或血流量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发生改变时，通过血管舒缩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稳定冠状小动脉的压力；3)小动脉：血管内径&lt;0.1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mm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可根据心肌代谢的需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求调节血管张力和血流量。冠状动脉微血管主要是由前小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动脉和小动脉构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成。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76250" indent="-450850" algn="l" rtl="0" eaLnBrk="0">
              <a:lnSpc>
                <a:spcPct val="98000"/>
              </a:lnSpc>
              <a:spcBef>
                <a:spcPts val="555"/>
              </a:spcBef>
            </a:pP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冠状动脉造影基本上无法察见血管内径&lt;300μm的冠状动脉微循环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(前小动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脉、小动脉以及毛细血管)情况，其血流情况主要依靠冠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状动脉血流储备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CFR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)、冠状动脉血流储备分数(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FFR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)等功能参数评估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716000" cy="7721600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2641620" y="3803411"/>
            <a:ext cx="10321925" cy="2041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图10-16</a:t>
            </a:r>
            <a:r>
              <a:rPr sz="12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冠状动脉模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式图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1000"/>
              </a:lnSpc>
              <a:spcBef>
                <a:spcPts val="0"/>
              </a:spcBef>
            </a:pP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无复流</a:t>
            </a:r>
            <a:r>
              <a:rPr sz="2400" kern="0" spc="-3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(MVO)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1384274" y="1175125"/>
            <a:ext cx="1053464" cy="2104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0" algn="l" rtl="0" eaLnBrk="0">
              <a:lnSpc>
                <a:spcPct val="9500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窦房结支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7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370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动脉圆锥支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44780" indent="-132715" algn="l" rtl="0" eaLnBrk="0">
              <a:lnSpc>
                <a:spcPct val="121000"/>
              </a:lnSpc>
              <a:spcBef>
                <a:spcPts val="565"/>
              </a:spcBef>
            </a:pPr>
            <a:r>
              <a:rPr sz="1200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右冠状动脉一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房室结支一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98450" algn="l" rtl="0" eaLnBrk="0">
              <a:lnSpc>
                <a:spcPct val="95000"/>
              </a:lnSpc>
              <a:spcBef>
                <a:spcPts val="28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右房支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4815" algn="l" rtl="0" eaLnBrk="0">
              <a:lnSpc>
                <a:spcPct val="95000"/>
              </a:lnSpc>
              <a:spcBef>
                <a:spcPts val="370"/>
              </a:spcBef>
            </a:pPr>
            <a:r>
              <a:rPr sz="12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右缘支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右室后支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4667199" y="1289405"/>
            <a:ext cx="996314" cy="1774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左房前支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6515" algn="l" rtl="0" eaLnBrk="0">
              <a:lnSpc>
                <a:spcPct val="97000"/>
              </a:lnSpc>
              <a:spcBef>
                <a:spcPts val="575"/>
              </a:spcBef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旋支</a:t>
            </a:r>
            <a:endParaRPr sz="12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3350" algn="l" rtl="0" eaLnBrk="0">
              <a:lnSpc>
                <a:spcPct val="94000"/>
              </a:lnSpc>
              <a:spcBef>
                <a:spcPts val="460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对角支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34950" algn="l" rtl="0" eaLnBrk="0">
              <a:lnSpc>
                <a:spcPct val="95000"/>
              </a:lnSpc>
              <a:spcBef>
                <a:spcPts val="200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前室间支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23850" algn="l" rtl="0" eaLnBrk="0">
              <a:lnSpc>
                <a:spcPct val="97000"/>
              </a:lnSpc>
              <a:spcBef>
                <a:spcPts val="575"/>
              </a:spcBef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左缘支</a:t>
            </a:r>
            <a:endParaRPr sz="12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r" rtl="0" eaLnBrk="0">
              <a:lnSpc>
                <a:spcPct val="95000"/>
              </a:lnSpc>
              <a:spcBef>
                <a:spcPts val="51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左室后支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3700" algn="l" rtl="0" eaLnBrk="0">
              <a:lnSpc>
                <a:spcPct val="95000"/>
              </a:lnSpc>
              <a:spcBef>
                <a:spcPts val="0"/>
              </a:spcBef>
            </a:pP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室间隔支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box 212"/>
          <p:cNvSpPr/>
          <p:nvPr/>
        </p:nvSpPr>
        <p:spPr>
          <a:xfrm>
            <a:off x="1327103" y="1615642"/>
            <a:ext cx="11208384" cy="2921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79700" algn="l" rtl="0" eaLnBrk="0">
              <a:lnSpc>
                <a:spcPct val="96000"/>
              </a:lnSpc>
            </a:pPr>
            <a:r>
              <a:rPr sz="3700" b="1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非冠状动脉阻塞性心肌梗死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755"/>
              </a:spcBef>
            </a:pP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7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MINOCA的潜在病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因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0" indent="-488950" algn="l" rtl="0" eaLnBrk="0">
              <a:lnSpc>
                <a:spcPct val="100000"/>
              </a:lnSpc>
              <a:spcBef>
                <a:spcPts val="5"/>
              </a:spcBef>
            </a:pPr>
            <a:r>
              <a:rPr sz="2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■类似于“心力衰竭”</a:t>
            </a:r>
            <a:r>
              <a:rPr sz="2500" kern="0" spc="-8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MINOCA</a:t>
            </a:r>
            <a:r>
              <a:rPr sz="2500" kern="0" spc="-6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是一个临床诊断，而非病因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诊断，其可由多种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病因引起，包括冠状动脉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斑块破裂、冠状动脉痉挛、冠状动脉血栓及栓塞、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冠状动脉夹层或2型急性心肌梗死等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box 214"/>
          <p:cNvSpPr/>
          <p:nvPr/>
        </p:nvSpPr>
        <p:spPr>
          <a:xfrm>
            <a:off x="1333475" y="879021"/>
            <a:ext cx="11329034" cy="526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98750" algn="l" rtl="0" eaLnBrk="0">
              <a:lnSpc>
                <a:spcPct val="96000"/>
              </a:lnSpc>
            </a:pPr>
            <a:r>
              <a:rPr sz="3700" b="1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非冠状动脉阻塞性心肌梗死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0" indent="-482600" algn="l" rtl="0" eaLnBrk="0">
              <a:lnSpc>
                <a:spcPct val="102000"/>
              </a:lnSpc>
              <a:spcBef>
                <a:spcPts val="755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临床特征符合急性心肌梗死在冠脉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造影后可立即做出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MINOCA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的诊断，具体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200" kern="0" spc="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标准如下：</a:t>
            </a:r>
            <a:endParaRPr sz="2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395"/>
              </a:spcBef>
            </a:pPr>
            <a:r>
              <a:rPr sz="2500" kern="0" spc="-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7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</a:t>
            </a:r>
            <a:r>
              <a:rPr sz="2500" kern="0" spc="-6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500" kern="0" spc="-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1)</a:t>
            </a:r>
            <a:r>
              <a:rPr sz="2500" kern="0" spc="-80" dirty="0">
                <a:solidFill>
                  <a:srgbClr val="B03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符合AMI标准</a:t>
            </a:r>
            <a:r>
              <a:rPr sz="2500" kern="0" spc="-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95300" indent="-482600" algn="l" rtl="0" eaLnBrk="0">
              <a:lnSpc>
                <a:spcPct val="98000"/>
              </a:lnSpc>
              <a:spcBef>
                <a:spcPts val="80"/>
              </a:spcBef>
            </a:pP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7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a.心脏生物标志物阳性《优选心肌肌钙蛋白):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系列检测指标升高和/或降低，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至少有1个值超过参考值上限的99百分位。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245"/>
              </a:spcBef>
            </a:pP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7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b.确切的梗死临床证据，至少符合一项：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1600" algn="l" rtl="0" eaLnBrk="0">
              <a:lnSpc>
                <a:spcPct val="91000"/>
              </a:lnSpc>
              <a:spcBef>
                <a:spcPts val="15"/>
              </a:spcBef>
            </a:pPr>
            <a:r>
              <a:rPr sz="2600" kern="0" spc="-680" baseline="-6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1600" kern="0" spc="2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i)</a:t>
            </a:r>
            <a:r>
              <a:rPr sz="2500" kern="0" spc="2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缺血症状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690"/>
              </a:spcBef>
            </a:pP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9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ii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)新出现或推测新出现的显著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-T改变或新出现的左束支传导阻滞(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LBBB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35"/>
              </a:spcBef>
            </a:pP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9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iii)出现病理性Q波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280"/>
              </a:spcBef>
            </a:pP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9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iv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)新出现的存活心肌损失或室壁运动异常(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RWMA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)的影像学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证据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250"/>
              </a:spcBef>
            </a:pP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7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v)血管造影或尸检发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现明显的冠脉内血栓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box 216"/>
          <p:cNvSpPr/>
          <p:nvPr/>
        </p:nvSpPr>
        <p:spPr>
          <a:xfrm>
            <a:off x="1333475" y="1615642"/>
            <a:ext cx="11241405" cy="3694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24150" algn="l" rtl="0" eaLnBrk="0">
              <a:lnSpc>
                <a:spcPct val="96000"/>
              </a:lnSpc>
            </a:pPr>
            <a:r>
              <a:rPr sz="3700" b="1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非冠状动脉阻塞性心肌梗死</a:t>
            </a:r>
            <a:endParaRPr sz="3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750"/>
              </a:spcBef>
            </a:pP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■(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2)</a:t>
            </a:r>
            <a:r>
              <a:rPr sz="2500" kern="0" spc="-30" dirty="0">
                <a:solidFill>
                  <a:srgbClr val="C0403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冠脉造影显示非阻塞性冠状动脉：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ct val="94000"/>
              </a:lnSpc>
              <a:spcBef>
                <a:spcPts val="25"/>
              </a:spcBef>
            </a:pP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冠脉造影显示：任何潜在的梗死相关动脉无阻塞性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CAD</a:t>
            </a:r>
            <a:r>
              <a:rPr sz="2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《无≥50%的</a:t>
            </a:r>
            <a:r>
              <a:rPr sz="2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冠脉狭窄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76250" indent="-463550" algn="l" rtl="0" eaLnBrk="0">
              <a:lnSpc>
                <a:spcPct val="100000"/>
              </a:lnSpc>
              <a:spcBef>
                <a:spcPts val="200"/>
              </a:spcBef>
            </a:pP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6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包括以下两类患者：正常冠状动脉(无&gt;30%的狭窄);轻度冠脉狭窄(狭窄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&gt;30%、&lt;50%)窄)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76250" indent="-463550" algn="l" rtl="0" eaLnBrk="0">
              <a:lnSpc>
                <a:spcPct val="96000"/>
              </a:lnSpc>
              <a:spcBef>
                <a:spcPts val="500"/>
              </a:spcBef>
            </a:pP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■(3)</a:t>
            </a:r>
            <a:r>
              <a:rPr sz="2500" kern="0" spc="4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40" dirty="0">
                <a:solidFill>
                  <a:srgbClr val="C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无引起这一急性发作的特殊临床疾病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：在血管造影时，未显示出符合患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者临床表现的病因和特殊诊断；因此，有必要进一步评估引起</a:t>
            </a:r>
            <a:r>
              <a:rPr sz="2500" kern="0" spc="-2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MINOCA</a:t>
            </a:r>
            <a:r>
              <a:rPr sz="2500" kern="0" spc="-2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的潜在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病因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600" y="200025"/>
            <a:ext cx="13004800" cy="7321550"/>
          </a:xfrm>
          <a:prstGeom prst="rect">
            <a:avLst/>
          </a:prstGeom>
        </p:spPr>
      </p:pic>
      <p:pic>
        <p:nvPicPr>
          <p:cNvPr id="220" name="picture 2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53195" y="854058"/>
            <a:ext cx="5924597" cy="3479786"/>
          </a:xfrm>
          <a:prstGeom prst="rect">
            <a:avLst/>
          </a:prstGeom>
        </p:spPr>
      </p:pic>
      <p:sp>
        <p:nvSpPr>
          <p:cNvPr id="222" name="textbox 222"/>
          <p:cNvSpPr/>
          <p:nvPr/>
        </p:nvSpPr>
        <p:spPr>
          <a:xfrm>
            <a:off x="2603524" y="4834566"/>
            <a:ext cx="8801734" cy="1226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MINOCA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典</a:t>
            </a:r>
            <a:r>
              <a:rPr sz="16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型</a:t>
            </a:r>
            <a:r>
              <a:rPr sz="16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病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255"/>
              </a:spcBef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男性，28岁：胸部疼痛，肌钙蛋白增高。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ECG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正常。冠脉造影无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冠脉狭窄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心脏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MRI: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电影序列：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T2WI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短轴位提示左室下壁水肿，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</a:t>
            </a:r>
            <a:r>
              <a:rPr sz="21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LGE</a:t>
            </a:r>
            <a:r>
              <a:rPr sz="21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延迟强化，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提示梗死。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T1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mapping,D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T2  mapping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值升高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24" name="picture 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69939" y="860429"/>
            <a:ext cx="2997216" cy="3492525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98887" y="860428"/>
            <a:ext cx="2984471" cy="348615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box 228"/>
          <p:cNvSpPr/>
          <p:nvPr/>
        </p:nvSpPr>
        <p:spPr>
          <a:xfrm>
            <a:off x="1212791" y="1961926"/>
            <a:ext cx="11242040" cy="2898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81600" algn="l" rtl="0" eaLnBrk="0">
              <a:lnSpc>
                <a:spcPct val="97000"/>
              </a:lnSpc>
            </a:pPr>
            <a:r>
              <a:rPr sz="3600" b="1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小结</a:t>
            </a:r>
            <a:endParaRPr sz="3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950" indent="-476250" algn="l" rtl="0" eaLnBrk="0">
              <a:lnSpc>
                <a:spcPct val="99000"/>
              </a:lnSpc>
              <a:spcBef>
                <a:spcPts val="750"/>
              </a:spcBef>
            </a:pP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r>
              <a:rPr sz="2500" kern="0" spc="5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在诊断明确的患者中，</a:t>
            </a:r>
            <a:r>
              <a:rPr sz="2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心脏磁共振不仅能够显示心肌梗死的程度、范围，推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测相应的犯罪血管，同时还能够显示心肌水肿、心肌内出血、微循环障碍等</a:t>
            </a:r>
            <a:r>
              <a:rPr sz="2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多种组织学特征，此外还能够显示血栓、室壁瘤、心肌夹层/穿孔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等多种并</a:t>
            </a: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发症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280"/>
              </a:spcBef>
            </a:pPr>
            <a:r>
              <a:rPr sz="25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■在一些不典型的病例中，心脏</a:t>
            </a:r>
            <a:r>
              <a:rPr sz="2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磁共振能够帮助临床医生明确诊断</a:t>
            </a:r>
            <a:endParaRPr sz="2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6864</Words>
  <Application>WPS 演示</Application>
  <PresentationFormat/>
  <Paragraphs>481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8" baseType="lpstr">
      <vt:lpstr>Arial</vt:lpstr>
      <vt:lpstr>宋体</vt:lpstr>
      <vt:lpstr>Wingdings</vt:lpstr>
      <vt:lpstr>Arial</vt:lpstr>
      <vt:lpstr>Times New Roman</vt:lpstr>
      <vt:lpstr>黑体</vt:lpstr>
      <vt:lpstr>仿宋</vt:lpstr>
      <vt:lpstr>微软雅黑</vt:lpstr>
      <vt:lpstr>Arial Unicode MS</vt:lpstr>
      <vt:lpstr>Calibri</vt:lpstr>
      <vt:lpstr>LiSu</vt:lpstr>
      <vt:lpstr>Segoe Print</vt:lpstr>
      <vt:lpstr>STXingkai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王冰硕</cp:lastModifiedBy>
  <cp:revision>1</cp:revision>
  <dcterms:created xsi:type="dcterms:W3CDTF">2025-07-04T01:35:46Z</dcterms:created>
  <dcterms:modified xsi:type="dcterms:W3CDTF">2025-07-04T01:35:46Z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2025-07-04T09:35:13Z</vt:filetime>
  </property>
  <property fmtid="{D5CDD505-2E9C-101B-9397-08002B2CF9AE}" pid="4" name="UsrData">
    <vt:lpwstr>68672fbbd6b895001fb61bf2wl</vt:lpwstr>
  </property>
  <property fmtid="{D5CDD505-2E9C-101B-9397-08002B2CF9AE}" pid="5" name="ICV">
    <vt:lpwstr>3E86A7E9C0B54997B71D95C7EAC3FD36_12</vt:lpwstr>
  </property>
  <property fmtid="{D5CDD505-2E9C-101B-9397-08002B2CF9AE}" pid="6" name="KSOProductBuildVer">
    <vt:lpwstr>2052-12.1.0.21541</vt:lpwstr>
  </property>
</Properties>
</file>