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211" r:id="rId1"/>
    <p:sldMasterId id="2147491248" r:id="rId2"/>
  </p:sldMasterIdLst>
  <p:notesMasterIdLst>
    <p:notesMasterId r:id="rId3"/>
  </p:notesMasterIdLst>
  <p:sldIdLst>
    <p:sldId id="3677" r:id="rId4"/>
    <p:sldId id="3680" r:id="rId5"/>
    <p:sldId id="3683" r:id="rId6"/>
    <p:sldId id="3686" r:id="rId7"/>
    <p:sldId id="3689" r:id="rId8"/>
    <p:sldId id="3692" r:id="rId9"/>
    <p:sldId id="3695" r:id="rId10"/>
    <p:sldId id="3698" r:id="rId11"/>
    <p:sldId id="3701" r:id="rId12"/>
    <p:sldId id="3704" r:id="rId13"/>
    <p:sldId id="3707" r:id="rId14"/>
    <p:sldId id="3710" r:id="rId15"/>
    <p:sldId id="3713" r:id="rId16"/>
    <p:sldId id="3716" r:id="rId17"/>
    <p:sldId id="3719" r:id="rId18"/>
    <p:sldId id="3722" r:id="rId19"/>
    <p:sldId id="3725" r:id="rId20"/>
    <p:sldId id="3728" r:id="rId21"/>
    <p:sldId id="3731" r:id="rId22"/>
    <p:sldId id="3734" r:id="rId23"/>
    <p:sldId id="3737" r:id="rId24"/>
    <p:sldId id="3740" r:id="rId25"/>
    <p:sldId id="3743" r:id="rId26"/>
    <p:sldId id="3746" r:id="rId27"/>
    <p:sldId id="3749" r:id="rId28"/>
    <p:sldId id="3752" r:id="rId29"/>
    <p:sldId id="375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212" r:id="rId1"/>
    <p:sldLayoutId id="2147491213" r:id="rId2"/>
    <p:sldLayoutId id="2147491214" r:id="rId3"/>
    <p:sldLayoutId id="2147491215" r:id="rId4"/>
    <p:sldLayoutId id="2147491216" r:id="rId5"/>
    <p:sldLayoutId id="2147491217" r:id="rId6"/>
    <p:sldLayoutId id="2147491218" r:id="rId7"/>
    <p:sldLayoutId id="2147491219" r:id="rId8"/>
    <p:sldLayoutId id="2147491220" r:id="rId9"/>
    <p:sldLayoutId id="2147491221" r:id="rId10"/>
    <p:sldLayoutId id="214749122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249" r:id="rId1"/>
    <p:sldLayoutId id="2147491250" r:id="rId2"/>
    <p:sldLayoutId id="2147491251" r:id="rId3"/>
    <p:sldLayoutId id="2147491252" r:id="rId4"/>
    <p:sldLayoutId id="2147491253" r:id="rId5"/>
    <p:sldLayoutId id="2147491254" r:id="rId6"/>
    <p:sldLayoutId id="2147491255" r:id="rId7"/>
    <p:sldLayoutId id="2147491256" r:id="rId8"/>
    <p:sldLayoutId id="2147491257" r:id="rId9"/>
    <p:sldLayoutId id="2147491258" r:id="rId10"/>
    <p:sldLayoutId id="2147491259"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tags" Target="../tags/tag142.xml"/><Relationship Id="rId14" Type="http://schemas.openxmlformats.org/officeDocument/2006/relationships/tags" Target="../tags/tag143.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tags" Target="../tags/tag163.xml"/><Relationship Id="rId18" Type="http://schemas.openxmlformats.org/officeDocument/2006/relationships/tags" Target="../tags/tag164.xml"/><Relationship Id="rId19" Type="http://schemas.openxmlformats.org/officeDocument/2006/relationships/tags" Target="../tags/tag165.xml"/><Relationship Id="rId20" Type="http://schemas.openxmlformats.org/officeDocument/2006/relationships/tags" Target="../tags/tag166.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tags" Target="../tags/tag226.xml"/><Relationship Id="rId18" Type="http://schemas.openxmlformats.org/officeDocument/2006/relationships/tags" Target="../tags/tag227.xml"/><Relationship Id="rId19" Type="http://schemas.openxmlformats.org/officeDocument/2006/relationships/tags" Target="../tags/tag228.xml"/><Relationship Id="rId20" Type="http://schemas.openxmlformats.org/officeDocument/2006/relationships/tags" Target="../tags/tag229.xml"/><Relationship Id="rId21" Type="http://schemas.openxmlformats.org/officeDocument/2006/relationships/tags" Target="../tags/tag230.xml"/><Relationship Id="rId22" Type="http://schemas.openxmlformats.org/officeDocument/2006/relationships/tags" Target="../tags/tag231.xml"/><Relationship Id="rId23" Type="http://schemas.openxmlformats.org/officeDocument/2006/relationships/tags" Target="../tags/tag232.xml"/><Relationship Id="rId24" Type="http://schemas.openxmlformats.org/officeDocument/2006/relationships/tags" Target="../tags/tag233.xml"/><Relationship Id="rId25" Type="http://schemas.openxmlformats.org/officeDocument/2006/relationships/tags" Target="../tags/tag234.xml"/><Relationship Id="rId26" Type="http://schemas.openxmlformats.org/officeDocument/2006/relationships/tags" Target="../tags/tag235.xml"/><Relationship Id="rId27" Type="http://schemas.openxmlformats.org/officeDocument/2006/relationships/tags" Target="../tags/tag236.xml"/><Relationship Id="rId28" Type="http://schemas.openxmlformats.org/officeDocument/2006/relationships/tags" Target="../tags/tag237.xml"/><Relationship Id="rId29" Type="http://schemas.openxmlformats.org/officeDocument/2006/relationships/tags" Target="../tags/tag238.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tags" Target="../tags/tag255.xml"/><Relationship Id="rId18" Type="http://schemas.openxmlformats.org/officeDocument/2006/relationships/tags" Target="../tags/tag256.xml"/><Relationship Id="rId19" Type="http://schemas.openxmlformats.org/officeDocument/2006/relationships/tags" Target="../tags/tag257.xml"/><Relationship Id="rId20" Type="http://schemas.openxmlformats.org/officeDocument/2006/relationships/tags" Target="../tags/tag258.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tags" Target="../tags/tag341.xml"/><Relationship Id="rId14" Type="http://schemas.openxmlformats.org/officeDocument/2006/relationships/tags" Target="../tags/tag342.xml"/><Relationship Id="rId15" Type="http://schemas.openxmlformats.org/officeDocument/2006/relationships/tags" Target="../tags/tag343.xml"/><Relationship Id="rId16" Type="http://schemas.openxmlformats.org/officeDocument/2006/relationships/tags" Target="../tags/tag344.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a:bodyPr>
          <a:p>
            <a:r>
              <a:rPr altLang="en-US" dirty="0" lang="zh-CN">
                <a:solidFill>
                  <a:schemeClr val="lt1">
                    <a:lumMod val="100000"/>
                  </a:schemeClr>
                </a:solidFill>
              </a:rPr>
              <a:t>2024年建筑业智慧城市建设规划</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智慧城市概述</a:t>
            </a:r>
            <a:endParaRPr altLang="en-US" b="1" dirty="0" sz="17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2024年建筑业智慧城市的建设目标</a:t>
            </a:r>
            <a:endParaRPr altLang="en-US" b="1" dirty="0" sz="17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fontScale="74167"/>
          </a:bodyPr>
          <a:p>
            <a:pPr algn="ctr">
              <a:lnSpc>
                <a:spcPct val="100000"/>
              </a:lnSpc>
            </a:pPr>
            <a:r>
              <a:rPr altLang="en-US" b="1" dirty="0" sz="2400" lang="zh-CN" spc="300">
                <a:solidFill>
                  <a:schemeClr val="lt1">
                    <a:lumMod val="100000"/>
                  </a:schemeClr>
                </a:solidFill>
                <a:latin typeface="+mj-ea"/>
                <a:ea typeface="+mj-ea"/>
              </a:rPr>
              <a:t>2024年建筑业智慧城市建设的主要任务</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302260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3022600" y="4480560"/>
            <a:ext cx="2447925" cy="720090"/>
          </a:xfrm>
          <a:prstGeom prst="rect"/>
          <a:noFill/>
        </p:spPr>
        <p:txBody>
          <a:bodyPr anchor="t" anchorCtr="0" bIns="0" lIns="0" rIns="0" rtlCol="0" tIns="0" wrap="square">
            <a:normAutofit fontScale="74167"/>
          </a:bodyPr>
          <a:p>
            <a:pPr algn="ctr">
              <a:lnSpc>
                <a:spcPct val="100000"/>
              </a:lnSpc>
            </a:pPr>
            <a:r>
              <a:rPr altLang="en-US" b="1" dirty="0" sz="2400" lang="zh-CN" spc="300">
                <a:solidFill>
                  <a:schemeClr val="lt1">
                    <a:lumMod val="100000"/>
                  </a:schemeClr>
                </a:solidFill>
                <a:latin typeface="+mj-ea"/>
                <a:ea typeface="+mj-ea"/>
              </a:rPr>
              <a:t>2024年建筑业智慧城市建设的保障措施</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6724650" y="367474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6724650" y="4480560"/>
            <a:ext cx="2447925" cy="720090"/>
          </a:xfrm>
          <a:prstGeom prst="rect"/>
          <a:noFill/>
        </p:spPr>
        <p:txBody>
          <a:bodyPr anchor="t" anchorCtr="0" bIns="0" lIns="0" rIns="0" rtlCol="0" tIns="0" wrap="square">
            <a:normAutofit/>
          </a:bodyPr>
          <a:p>
            <a:pPr algn="ctr">
              <a:lnSpc>
                <a:spcPct val="100000"/>
              </a:lnSpc>
            </a:pPr>
            <a:r>
              <a:rPr altLang="en-US" b="1" dirty="0" sz="1700" lang="zh-CN" spc="300">
                <a:solidFill>
                  <a:schemeClr val="lt1">
                    <a:lumMod val="100000"/>
                  </a:schemeClr>
                </a:solidFill>
                <a:latin typeface="+mj-ea"/>
                <a:ea typeface="+mj-ea"/>
              </a:rPr>
              <a:t>未来展望</a:t>
            </a:r>
            <a:endParaRPr altLang="en-US" b="1" dirty="0" sz="1700" lang="zh-CN" spc="300">
              <a:solidFill>
                <a:schemeClr val="lt1">
                  <a:lumMod val="100000"/>
                </a:schemeClr>
              </a:solidFill>
              <a:latin typeface="+mj-ea"/>
              <a:ea typeface="+mj-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p:cNvSpPr>
            <a:spLocks noGrp="1"/>
          </p:cNvSpPr>
          <p:nvPr>
            <p:ph type="title"/>
            <p:custDataLst>
              <p:tags r:id="rId1"/>
            </p:custDataLst>
          </p:nvPr>
        </p:nvSpPr>
        <p:spPr/>
        <p:txBody>
          <a:bodyPr/>
          <a:p>
            <a:r>
              <a:rPr altLang="en-US" dirty="0" lang="zh-CN">
                <a:solidFill>
                  <a:schemeClr val="lt1">
                    <a:lumMod val="100000"/>
                  </a:schemeClr>
                </a:solidFill>
              </a:rPr>
              <a:t>智慧城市概述</a:t>
            </a:r>
            <a:endParaRPr altLang="en-US" dirty="0" lang="zh-CN">
              <a:solidFill>
                <a:schemeClr val="lt1">
                  <a:lumMod val="100000"/>
                </a:schemeClr>
              </a:solidFill>
            </a:endParaRPr>
          </a:p>
        </p:txBody>
      </p:sp>
      <p:sp>
        <p:nvSpPr>
          <p:cNvPr id="1048874"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8" name="标题 1"/>
          <p:cNvSpPr>
            <a:spLocks noGrp="1"/>
          </p:cNvSpPr>
          <p:nvPr>
            <p:ph type="title"/>
          </p:nvPr>
        </p:nvSpPr>
        <p:spPr/>
        <p:txBody>
          <a:bodyPr/>
          <a:p>
            <a:r>
              <a:rPr altLang="en-US" lang="zh-CN"/>
              <a:t>智慧城市的定义</a:t>
            </a:r>
            <a:endParaRPr altLang="en-US" lang="zh-CN"/>
          </a:p>
        </p:txBody>
      </p:sp>
      <p:sp>
        <p:nvSpPr>
          <p:cNvPr id="104891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1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智慧城市是一种新型的城市发展模式，通过信息技术和智能化手段提升城市管理和服务水平。</a:t>
            </a:r>
            <a:endParaRPr altLang="en-US" dirty="0" sz="2000" lang="zh-CN" spc="200">
              <a:solidFill>
                <a:schemeClr val="tx1">
                  <a:lumMod val="85000"/>
                  <a:lumOff val="15000"/>
                </a:schemeClr>
              </a:solidFill>
              <a:latin typeface="+mn-ea"/>
              <a:sym typeface="+mn-ea"/>
            </a:endParaRPr>
          </a:p>
        </p:txBody>
      </p:sp>
      <p:sp>
        <p:nvSpPr>
          <p:cNvPr id="104891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1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智慧城市的核心是利用先进的信息技术，实现城市各领域的智能化管理和服务，提高城市运行效率和居民生活质量。</a:t>
            </a:r>
            <a:endParaRPr altLang="en-US" dirty="0" sz="2000" lang="zh-CN" spc="200">
              <a:solidFill>
                <a:schemeClr val="tx1">
                  <a:lumMod val="85000"/>
                  <a:lumOff val="15000"/>
                </a:schemeClr>
              </a:solidFill>
              <a:latin typeface="+mn-ea"/>
              <a:sym typeface="+mn-ea"/>
            </a:endParaRPr>
          </a:p>
        </p:txBody>
      </p:sp>
      <p:sp>
        <p:nvSpPr>
          <p:cNvPr id="104892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2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2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智慧城市涵盖了城市建设、运营、管理、服务等多个方面，包括智慧交通、智慧安防、智慧医疗、智慧教育等领域。</a:t>
            </a:r>
            <a:endParaRPr altLang="en-US" dirty="0" sz="2000" lang="zh-CN" spc="200">
              <a:solidFill>
                <a:schemeClr val="tx1">
                  <a:lumMod val="85000"/>
                  <a:lumOff val="15000"/>
                </a:schemeClr>
              </a:solidFill>
              <a:latin typeface="+mn-ea"/>
              <a:sym typeface="+mn-ea"/>
            </a:endParaRPr>
          </a:p>
        </p:txBody>
      </p:sp>
      <p:sp>
        <p:nvSpPr>
          <p:cNvPr id="104892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3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32"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智慧城市的建设需要政府、企业和社会各界的共同参与和合作，通过跨部门、跨领域的协同创新，推动城市的可持续发展。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6" name="标题 1"/>
          <p:cNvSpPr>
            <a:spLocks noGrp="1"/>
          </p:cNvSpPr>
          <p:nvPr>
            <p:ph type="title"/>
          </p:nvPr>
        </p:nvSpPr>
        <p:spPr/>
        <p:txBody>
          <a:bodyPr/>
          <a:p>
            <a:r>
              <a:rPr altLang="en-US" lang="zh-CN"/>
              <a:t>智慧城市的发展历程</a:t>
            </a:r>
            <a:endParaRPr altLang="en-US" lang="zh-CN"/>
          </a:p>
        </p:txBody>
      </p:sp>
      <p:sp>
        <p:nvSpPr>
          <p:cNvPr id="10489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2008年提出概念，探索智慧城市建设模式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2012年开始试点，智慧城市建设进入快速发展阶段</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2015年国家出台政策，智慧城市建设加速推进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2020年智慧城市建设取得显著成果，成为新型智慧城市发展的重要标志</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4" name="标题 1"/>
          <p:cNvSpPr>
            <a:spLocks noGrp="1"/>
          </p:cNvSpPr>
          <p:nvPr>
            <p:ph type="title"/>
          </p:nvPr>
        </p:nvSpPr>
        <p:spPr/>
        <p:txBody>
          <a:bodyPr/>
          <a:p>
            <a:r>
              <a:rPr altLang="en-US" lang="zh-CN"/>
              <a:t>智慧城市建设的重要性</a:t>
            </a:r>
            <a:endParaRPr altLang="en-US" lang="zh-CN"/>
          </a:p>
        </p:txBody>
      </p:sp>
      <p:sp>
        <p:nvSpPr>
          <p:cNvPr id="10490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34" name="文本框 3"/>
          <p:cNvSpPr txBox="1"/>
          <p:nvPr>
            <p:custDataLst>
              <p:tags r:id="rId5"/>
            </p:custDataLst>
          </p:nvPr>
        </p:nvSpPr>
        <p:spPr>
          <a:xfrm>
            <a:off x="3283983"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提升市民生活品质：智慧城市通过智能化服务，如智能交通、智能医疗等，为市民提供更加便捷、高效的生活服务，提升市民生活品质。</a:t>
            </a:r>
            <a:endParaRPr altLang="en-US" sz="1400" lang="zh-CN" spc="150">
              <a:solidFill>
                <a:schemeClr val="tx1"/>
              </a:solidFill>
              <a:effectLst/>
              <a:latin typeface="+mn-ea"/>
              <a:sym typeface="+mn-ea"/>
            </a:endParaRPr>
          </a:p>
        </p:txBody>
      </p:sp>
      <p:sp>
        <p:nvSpPr>
          <p:cNvPr id="10490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提高城市管理效率：智慧城市运用信息技术实现对城市各方面的实时监控和管理，从而提高城市管理效率。</a:t>
            </a:r>
            <a:endParaRPr altLang="en-US" dirty="0" sz="1400" lang="zh-CN" spc="150">
              <a:solidFill>
                <a:schemeClr val="tx1"/>
              </a:solidFill>
              <a:effectLst/>
              <a:latin typeface="+mn-ea"/>
              <a:sym typeface="+mn-ea"/>
            </a:endParaRPr>
          </a:p>
        </p:txBody>
      </p:sp>
      <p:sp>
        <p:nvSpPr>
          <p:cNvPr id="10490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推动城市经济发展：智慧城市的建设可以带动信息技术、智能制造等相关产业的发展，从而推动城市经济的创新发展。</a:t>
            </a:r>
            <a:endParaRPr altLang="en-US" sz="1400" lang="zh-CN" spc="150">
              <a:solidFill>
                <a:schemeClr val="tx1"/>
              </a:solidFill>
              <a:effectLst/>
              <a:latin typeface="+mn-ea"/>
              <a:sym typeface="+mn-ea"/>
            </a:endParaRPr>
          </a:p>
        </p:txBody>
      </p:sp>
      <p:sp>
        <p:nvSpPr>
          <p:cNvPr id="10490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保障城市可持续发展：智慧城市建设注重资源节约、环境保护等方面，有利于实现城市的可持续发展。</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4" name="标题 1"/>
          <p:cNvSpPr>
            <a:spLocks noGrp="1"/>
          </p:cNvSpPr>
          <p:nvPr>
            <p:ph type="title"/>
          </p:nvPr>
        </p:nvSpPr>
        <p:spPr/>
        <p:txBody>
          <a:bodyPr/>
          <a:p>
            <a:r>
              <a:rPr altLang="en-US" lang="zh-CN"/>
              <a:t>智慧城市建设的主要领域</a:t>
            </a:r>
            <a:endParaRPr altLang="en-US" lang="zh-CN"/>
          </a:p>
        </p:txBody>
      </p:sp>
      <p:sp>
        <p:nvSpPr>
          <p:cNvPr id="104907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7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08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智能能源系统</a:t>
            </a:r>
            <a:endParaRPr altLang="en-US" dirty="0" sz="1200" lang="zh-CN" spc="150">
              <a:solidFill>
                <a:srgbClr val="FFFFFF"/>
              </a:solidFill>
              <a:latin typeface="+mn-ea"/>
              <a:sym typeface="+mn-ea"/>
            </a:endParaRPr>
          </a:p>
        </p:txBody>
      </p:sp>
      <p:sp>
        <p:nvSpPr>
          <p:cNvPr id="104908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智能建筑和绿色建筑</a:t>
            </a:r>
            <a:endParaRPr altLang="en-US" dirty="0" sz="1200" lang="zh-CN" spc="150">
              <a:solidFill>
                <a:schemeClr val="tx1">
                  <a:lumMod val="65000"/>
                  <a:lumOff val="35000"/>
                </a:schemeClr>
              </a:solidFill>
              <a:latin typeface="+mn-ea"/>
              <a:sym typeface="+mn-ea"/>
            </a:endParaRPr>
          </a:p>
        </p:txBody>
      </p:sp>
      <p:sp>
        <p:nvSpPr>
          <p:cNvPr id="104909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智能安防系统</a:t>
            </a:r>
            <a:endParaRPr altLang="en-US" dirty="0" sz="1200" lang="zh-CN" spc="150">
              <a:solidFill>
                <a:srgbClr val="FFFFFF"/>
              </a:solidFill>
              <a:latin typeface="+mn-ea"/>
              <a:sym typeface="+mn-ea"/>
            </a:endParaRPr>
          </a:p>
        </p:txBody>
      </p:sp>
      <p:sp>
        <p:nvSpPr>
          <p:cNvPr id="104909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智能交通系统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6" name="标题"/>
          <p:cNvSpPr>
            <a:spLocks noGrp="1"/>
          </p:cNvSpPr>
          <p:nvPr>
            <p:ph type="title"/>
            <p:custDataLst>
              <p:tags r:id="rId1"/>
            </p:custDataLst>
          </p:nvPr>
        </p:nvSpPr>
        <p:spPr/>
        <p:txBody>
          <a:bodyPr>
            <a:normAutofit fontScale="99259"/>
          </a:bodyPr>
          <a:p>
            <a:r>
              <a:rPr altLang="en-US" dirty="0" lang="zh-CN">
                <a:solidFill>
                  <a:schemeClr val="lt1">
                    <a:lumMod val="100000"/>
                  </a:schemeClr>
                </a:solidFill>
              </a:rPr>
              <a:t>2024年建筑业智慧城市的建设目标</a:t>
            </a:r>
            <a:endParaRPr altLang="en-US" dirty="0" lang="zh-CN">
              <a:solidFill>
                <a:schemeClr val="lt1">
                  <a:lumMod val="100000"/>
                </a:schemeClr>
              </a:solidFill>
            </a:endParaRPr>
          </a:p>
        </p:txBody>
      </p:sp>
      <p:sp>
        <p:nvSpPr>
          <p:cNvPr id="1049138"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2" name="标题 1"/>
          <p:cNvSpPr>
            <a:spLocks noGrp="1"/>
          </p:cNvSpPr>
          <p:nvPr>
            <p:ph type="title"/>
          </p:nvPr>
        </p:nvSpPr>
        <p:spPr/>
        <p:txBody>
          <a:bodyPr/>
          <a:p>
            <a:r>
              <a:rPr altLang="en-US" lang="zh-CN"/>
              <a:t>提高城市管理效率</a:t>
            </a:r>
            <a:endParaRPr altLang="en-US" lang="zh-CN"/>
          </a:p>
        </p:txBody>
      </p:sp>
      <p:sp>
        <p:nvSpPr>
          <p:cNvPr id="10491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通过智慧城市建设，实现城市管理的智能化和信息化，提高城市管理效率。</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优化城市交通布局，提高城市交通运行效率，缓解城市交通拥堵问题。</a:t>
            </a:r>
            <a:endParaRPr dirty="0" err="1">
              <a:solidFill>
                <a:schemeClr val="tx1">
                  <a:lumMod val="75000"/>
                  <a:lumOff val="25000"/>
                </a:schemeClr>
              </a:solidFill>
              <a:latin typeface="+mn-ea"/>
              <a:ea typeface="+mn-ea"/>
              <a:cs typeface="+mn-ea"/>
              <a:sym typeface="+mn-lt"/>
            </a:endParaRPr>
          </a:p>
        </p:txBody>
      </p:sp>
      <p:sp>
        <p:nvSpPr>
          <p:cNvPr id="10491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加强城市公共安全体系建设，提高城市应对突发事件的能力，保障城市居民的生命财产安全。</a:t>
            </a:r>
            <a:endParaRPr dirty="0" sz="2000" err="1">
              <a:solidFill>
                <a:schemeClr val="tx1">
                  <a:lumMod val="75000"/>
                  <a:lumOff val="25000"/>
                </a:schemeClr>
              </a:solidFill>
              <a:latin typeface="+mn-ea"/>
              <a:ea typeface="+mn-ea"/>
              <a:cs typeface="+mn-ea"/>
              <a:sym typeface="+mn-lt"/>
            </a:endParaRPr>
          </a:p>
        </p:txBody>
      </p:sp>
      <p:sp>
        <p:nvSpPr>
          <p:cNvPr id="1049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90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借助大数据、云计算等技术手段，对城市各项数据进行实时监测和分析，为城市管理提供科学依据。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提升居民生活品质</a:t>
            </a:r>
            <a:endParaRPr altLang="en-US" lang="zh-CN"/>
          </a:p>
        </p:txBody>
      </p:sp>
      <p:sp>
        <p:nvSpPr>
          <p:cNvPr id="10492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提供便捷的公共服务，如智能交通、在线医疗等</a:t>
            </a:r>
            <a:endParaRPr altLang="en-US" dirty="0" sz="2000" lang="zh-CN" spc="150">
              <a:solidFill>
                <a:schemeClr val="tx1">
                  <a:lumMod val="85000"/>
                  <a:lumOff val="15000"/>
                </a:schemeClr>
              </a:solidFill>
              <a:latin typeface="+mn-ea"/>
              <a:sym typeface="+mn-ea"/>
            </a:endParaRPr>
          </a:p>
        </p:txBody>
      </p:sp>
      <p:sp>
        <p:nvSpPr>
          <p:cNvPr id="10492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保障城市安全，如智能安防、灾害预警等</a:t>
            </a:r>
            <a:endParaRPr altLang="en-US" dirty="0" sz="2000" lang="zh-CN" spc="150">
              <a:solidFill>
                <a:schemeClr val="tx1">
                  <a:lumMod val="85000"/>
                  <a:lumOff val="15000"/>
                </a:schemeClr>
              </a:solidFill>
              <a:latin typeface="+mn-ea"/>
              <a:sym typeface="+mn-ea"/>
            </a:endParaRPr>
          </a:p>
        </p:txBody>
      </p:sp>
      <p:sp>
        <p:nvSpPr>
          <p:cNvPr id="10492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提升城市环境质量，如智能环保、节能减排等</a:t>
            </a:r>
            <a:endParaRPr altLang="en-US" dirty="0" sz="2000" lang="zh-CN" spc="150">
              <a:solidFill>
                <a:schemeClr val="tx1">
                  <a:lumMod val="85000"/>
                  <a:lumOff val="15000"/>
                </a:schemeClr>
              </a:solidFill>
              <a:latin typeface="+mn-ea"/>
              <a:sym typeface="+mn-ea"/>
            </a:endParaRPr>
          </a:p>
        </p:txBody>
      </p:sp>
      <p:sp>
        <p:nvSpPr>
          <p:cNvPr id="10492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促进城市经济发展，如智慧产业、电子商务等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1"/>
          <p:cNvSpPr>
            <a:spLocks noGrp="1"/>
          </p:cNvSpPr>
          <p:nvPr>
            <p:ph type="title"/>
          </p:nvPr>
        </p:nvSpPr>
        <p:spPr/>
        <p:txBody>
          <a:bodyPr/>
          <a:p>
            <a:r>
              <a:rPr altLang="en-US" lang="zh-CN"/>
              <a:t>促进建筑业创新发展</a:t>
            </a:r>
            <a:endParaRPr altLang="en-US" lang="zh-CN"/>
          </a:p>
        </p:txBody>
      </p:sp>
      <p:sp>
        <p:nvSpPr>
          <p:cNvPr id="10493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建设目标：推动建筑业技术创新，提高建筑业生产效率</a:t>
            </a:r>
            <a:endParaRPr altLang="en-US" dirty="0" sz="1200" lang="zh-CN" spc="150">
              <a:solidFill>
                <a:schemeClr val="tx1">
                  <a:lumMod val="65000"/>
                  <a:lumOff val="35000"/>
                </a:schemeClr>
              </a:solidFill>
              <a:latin typeface="+mn-ea"/>
              <a:sym typeface="+mn-ea"/>
            </a:endParaRPr>
          </a:p>
        </p:txBody>
      </p:sp>
      <p:sp>
        <p:nvSpPr>
          <p:cNvPr id="10493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建设目标：促进建筑业绿色发展，降低能耗和排放</a:t>
            </a:r>
            <a:endParaRPr altLang="en-US" dirty="0" sz="1200" lang="zh-CN" spc="150">
              <a:solidFill>
                <a:schemeClr val="tx1">
                  <a:lumMod val="65000"/>
                  <a:lumOff val="35000"/>
                </a:schemeClr>
              </a:solidFill>
              <a:latin typeface="+mn-ea"/>
              <a:sym typeface="+mn-ea"/>
            </a:endParaRPr>
          </a:p>
        </p:txBody>
      </p:sp>
      <p:sp>
        <p:nvSpPr>
          <p:cNvPr id="10493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建设目标：提升建筑业信息化水平，实现智能化管理</a:t>
            </a:r>
            <a:endParaRPr altLang="en-US" dirty="0" sz="1200" lang="zh-CN" spc="150">
              <a:solidFill>
                <a:schemeClr val="tx1">
                  <a:lumMod val="65000"/>
                  <a:lumOff val="35000"/>
                </a:schemeClr>
              </a:solidFill>
              <a:latin typeface="+mn-ea"/>
              <a:sym typeface="+mn-ea"/>
            </a:endParaRPr>
          </a:p>
        </p:txBody>
      </p:sp>
      <p:sp>
        <p:nvSpPr>
          <p:cNvPr id="10493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建设目标：加强建筑业人才培养，提高从业人员素质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6" name="标题 1"/>
          <p:cNvSpPr>
            <a:spLocks noGrp="1"/>
          </p:cNvSpPr>
          <p:nvPr>
            <p:ph type="title"/>
          </p:nvPr>
        </p:nvSpPr>
        <p:spPr/>
        <p:txBody>
          <a:bodyPr/>
          <a:p>
            <a:r>
              <a:rPr altLang="en-US" lang="zh-CN"/>
              <a:t>实现可持续发展</a:t>
            </a:r>
            <a:endParaRPr altLang="en-US" lang="zh-CN"/>
          </a:p>
        </p:txBody>
      </p:sp>
      <p:sp>
        <p:nvSpPr>
          <p:cNvPr id="10493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节能减排：通过智慧城市建设，降低建筑能耗和减少碳排放</a:t>
            </a:r>
            <a:endParaRPr altLang="en-US" dirty="0" sz="1200" lang="zh-CN" spc="150">
              <a:solidFill>
                <a:schemeClr val="tx1">
                  <a:lumMod val="65000"/>
                  <a:lumOff val="35000"/>
                </a:schemeClr>
              </a:solidFill>
              <a:latin typeface="+mn-ea"/>
              <a:sym typeface="+mn-ea"/>
            </a:endParaRPr>
          </a:p>
        </p:txBody>
      </p:sp>
      <p:sp>
        <p:nvSpPr>
          <p:cNvPr id="10493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绿色建筑：推广绿色建筑理念和技术，提高建筑环保性能</a:t>
            </a:r>
            <a:endParaRPr altLang="en-US" dirty="0" sz="1200" lang="zh-CN" spc="150">
              <a:solidFill>
                <a:schemeClr val="tx1">
                  <a:lumMod val="65000"/>
                  <a:lumOff val="35000"/>
                </a:schemeClr>
              </a:solidFill>
              <a:latin typeface="+mn-ea"/>
              <a:sym typeface="+mn-ea"/>
            </a:endParaRPr>
          </a:p>
        </p:txBody>
      </p:sp>
      <p:sp>
        <p:nvSpPr>
          <p:cNvPr id="10493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生态保护：保护城市生态环境，促进城市与自然和谐共生</a:t>
            </a:r>
            <a:endParaRPr altLang="en-US" dirty="0" sz="1200" lang="zh-CN" spc="150">
              <a:solidFill>
                <a:schemeClr val="tx1">
                  <a:lumMod val="65000"/>
                  <a:lumOff val="35000"/>
                </a:schemeClr>
              </a:solidFill>
              <a:latin typeface="+mn-ea"/>
              <a:sym typeface="+mn-ea"/>
            </a:endParaRPr>
          </a:p>
        </p:txBody>
      </p:sp>
      <p:sp>
        <p:nvSpPr>
          <p:cNvPr id="10493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公共资源优化：通过智慧城市建设，优化城市公共资源分配和管理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8"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2024年建筑业智慧城市建设的主要任务</a:t>
            </a:r>
            <a:endParaRPr altLang="en-US" dirty="0" lang="zh-CN">
              <a:solidFill>
                <a:schemeClr val="lt1">
                  <a:lumMod val="100000"/>
                </a:schemeClr>
              </a:solidFill>
            </a:endParaRPr>
          </a:p>
        </p:txBody>
      </p:sp>
      <p:sp>
        <p:nvSpPr>
          <p:cNvPr id="1049390"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推进建筑业信息化</a:t>
            </a:r>
            <a:endParaRPr altLang="en-US" lang="zh-CN"/>
          </a:p>
        </p:txBody>
      </p:sp>
      <p:sp>
        <p:nvSpPr>
          <p:cNvPr id="10494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加强建筑业信息化基础设施建设，提升信息化应用能力</a:t>
            </a:r>
            <a:endParaRPr altLang="zh-CN" dirty="0" lang="en-US">
              <a:solidFill>
                <a:schemeClr val="dk1">
                  <a:lumMod val="80000"/>
                  <a:lumOff val="20000"/>
                </a:schemeClr>
              </a:solidFill>
              <a:latin typeface="+mn-ea"/>
              <a:sym typeface="+mn-ea"/>
            </a:endParaRPr>
          </a:p>
        </p:txBody>
      </p:sp>
      <p:sp>
        <p:nvSpPr>
          <p:cNvPr id="10494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推广BIM技术，提高建筑业信息化水平</a:t>
            </a:r>
            <a:endParaRPr altLang="en-US" dirty="0" lang="zh-CN">
              <a:solidFill>
                <a:schemeClr val="dk1">
                  <a:lumMod val="80000"/>
                  <a:lumOff val="20000"/>
                </a:schemeClr>
              </a:solidFill>
              <a:latin typeface="+mn-ea"/>
              <a:sym typeface="+mn-ea"/>
            </a:endParaRPr>
          </a:p>
        </p:txBody>
      </p:sp>
      <p:sp>
        <p:nvSpPr>
          <p:cNvPr id="10494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建立建筑业信息化标准体系，促进信息共享与协同工作</a:t>
            </a:r>
            <a:endParaRPr altLang="en-US" dirty="0" lang="zh-CN">
              <a:solidFill>
                <a:schemeClr val="dk1">
                  <a:lumMod val="80000"/>
                  <a:lumOff val="20000"/>
                </a:schemeClr>
              </a:solidFill>
              <a:latin typeface="+mn-ea"/>
              <a:sym typeface="+mn-ea"/>
            </a:endParaRPr>
          </a:p>
        </p:txBody>
      </p:sp>
      <p:sp>
        <p:nvSpPr>
          <p:cNvPr id="10494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推进建筑业信息化人才培养，提高从业人员信息化素质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0" name="标题 1"/>
          <p:cNvSpPr>
            <a:spLocks noGrp="1"/>
          </p:cNvSpPr>
          <p:nvPr>
            <p:ph type="title"/>
          </p:nvPr>
        </p:nvSpPr>
        <p:spPr/>
        <p:txBody>
          <a:bodyPr/>
          <a:p>
            <a:r>
              <a:rPr altLang="en-US" lang="zh-CN"/>
              <a:t>加强智能化基础设施建设</a:t>
            </a:r>
            <a:endParaRPr altLang="en-US" lang="zh-CN"/>
          </a:p>
        </p:txBody>
      </p:sp>
      <p:sp>
        <p:nvSpPr>
          <p:cNvPr id="104949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建设智能化基础设施，提高城市信息网络覆盖率。</a:t>
            </a:r>
            <a:endParaRPr altLang="en-US" dirty="0" sz="1200" lang="zh-CN" spc="150">
              <a:solidFill>
                <a:schemeClr val="tx1">
                  <a:lumMod val="65000"/>
                  <a:lumOff val="35000"/>
                </a:schemeClr>
              </a:solidFill>
              <a:latin typeface="+mn-ea"/>
              <a:sym typeface="+mn-ea"/>
            </a:endParaRPr>
          </a:p>
        </p:txBody>
      </p:sp>
      <p:sp>
        <p:nvSpPr>
          <p:cNvPr id="104949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加强智能化交通设施建设，提高城市交通管理效率。</a:t>
            </a:r>
            <a:endParaRPr altLang="en-US" dirty="0" sz="1200" lang="zh-CN" spc="150">
              <a:solidFill>
                <a:schemeClr val="tx1">
                  <a:lumMod val="65000"/>
                  <a:lumOff val="35000"/>
                </a:schemeClr>
              </a:solidFill>
              <a:latin typeface="+mn-ea"/>
              <a:sym typeface="+mn-ea"/>
            </a:endParaRPr>
          </a:p>
        </p:txBody>
      </p:sp>
      <p:sp>
        <p:nvSpPr>
          <p:cNvPr id="104949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推进智能化公共设施建设，提升城市公共服务水平。</a:t>
            </a:r>
            <a:endParaRPr altLang="en-US" dirty="0" sz="1200" lang="zh-CN" spc="150">
              <a:solidFill>
                <a:schemeClr val="tx1">
                  <a:lumMod val="65000"/>
                  <a:lumOff val="35000"/>
                </a:schemeClr>
              </a:solidFill>
              <a:latin typeface="+mn-ea"/>
              <a:sym typeface="+mn-ea"/>
            </a:endParaRPr>
          </a:p>
        </p:txBody>
      </p:sp>
      <p:sp>
        <p:nvSpPr>
          <p:cNvPr id="104949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建设智能化安全监控系统，保障城市安全与稳定。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2" name="标题 1"/>
          <p:cNvSpPr>
            <a:spLocks noGrp="1"/>
          </p:cNvSpPr>
          <p:nvPr>
            <p:ph type="title"/>
          </p:nvPr>
        </p:nvSpPr>
        <p:spPr/>
        <p:txBody>
          <a:bodyPr/>
          <a:p>
            <a:r>
              <a:rPr altLang="en-US" lang="zh-CN"/>
              <a:t>促进智能化技术在建筑业的应用</a:t>
            </a:r>
            <a:endParaRPr altLang="en-US" lang="zh-CN"/>
          </a:p>
        </p:txBody>
      </p:sp>
      <p:sp>
        <p:nvSpPr>
          <p:cNvPr id="104953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3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3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4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4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4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4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5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5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6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6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7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推广智能化技术，提高建筑业生产效率</a:t>
            </a:r>
            <a:endParaRPr altLang="en-US" dirty="0" sz="1200" lang="zh-CN" spc="150">
              <a:solidFill>
                <a:schemeClr val="tx1">
                  <a:lumMod val="65000"/>
                  <a:lumOff val="35000"/>
                </a:schemeClr>
              </a:solidFill>
              <a:latin typeface="+mn-ea"/>
              <a:sym typeface="+mn-ea"/>
            </a:endParaRPr>
          </a:p>
        </p:txBody>
      </p:sp>
      <p:sp>
        <p:nvSpPr>
          <p:cNvPr id="104957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推动建筑业与智能化技术的融合发展，创新业务模式和商业模式</a:t>
            </a:r>
            <a:endParaRPr altLang="en-US" dirty="0" sz="1200" lang="zh-CN" spc="150">
              <a:solidFill>
                <a:schemeClr val="tx1">
                  <a:lumMod val="65000"/>
                  <a:lumOff val="35000"/>
                </a:schemeClr>
              </a:solidFill>
              <a:latin typeface="+mn-ea"/>
              <a:sym typeface="+mn-ea"/>
            </a:endParaRPr>
          </a:p>
        </p:txBody>
      </p:sp>
      <p:sp>
        <p:nvSpPr>
          <p:cNvPr id="104957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加强智能化技术在建筑设计、施工和运维等环节的应用</a:t>
            </a:r>
            <a:endParaRPr altLang="en-US" dirty="0" sz="1200" lang="zh-CN" spc="150">
              <a:solidFill>
                <a:schemeClr val="tx1">
                  <a:lumMod val="65000"/>
                  <a:lumOff val="35000"/>
                </a:schemeClr>
              </a:solidFill>
              <a:latin typeface="+mn-ea"/>
              <a:sym typeface="+mn-ea"/>
            </a:endParaRPr>
          </a:p>
        </p:txBody>
      </p:sp>
      <p:sp>
        <p:nvSpPr>
          <p:cNvPr id="104957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促进建筑业数字化转型，提升企业竞争力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0" name="标题 1"/>
          <p:cNvSpPr>
            <a:spLocks noGrp="1"/>
          </p:cNvSpPr>
          <p:nvPr>
            <p:ph type="title"/>
          </p:nvPr>
        </p:nvSpPr>
        <p:spPr/>
        <p:txBody>
          <a:bodyPr/>
          <a:p>
            <a:r>
              <a:rPr altLang="en-US" lang="zh-CN"/>
              <a:t>完善智慧城市管理体系</a:t>
            </a:r>
            <a:endParaRPr altLang="en-US" lang="zh-CN"/>
          </a:p>
        </p:txBody>
      </p:sp>
      <p:sp>
        <p:nvSpPr>
          <p:cNvPr id="104961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建立统一的管理平台，实现城市管理信息的共享与协同。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推进智慧城市数据开放，促进城市治理创新。</a:t>
            </a:r>
            <a:endParaRPr dirty="0" sz="2000" err="1">
              <a:solidFill>
                <a:schemeClr val="tx1">
                  <a:lumMod val="75000"/>
                  <a:lumOff val="25000"/>
                </a:schemeClr>
              </a:solidFill>
              <a:latin typeface="+mn-ea"/>
              <a:ea typeface="+mn-ea"/>
              <a:cs typeface="+mn-ea"/>
              <a:sym typeface="+mn-lt"/>
            </a:endParaRPr>
          </a:p>
        </p:txBody>
      </p:sp>
      <p:sp>
        <p:nvSpPr>
          <p:cNvPr id="104963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3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完善智慧城市安全保障体系，确保城市安全稳定运行。</a:t>
            </a:r>
            <a:endParaRPr dirty="0" sz="2000" err="1">
              <a:solidFill>
                <a:schemeClr val="tx1">
                  <a:lumMod val="75000"/>
                  <a:lumOff val="25000"/>
                </a:schemeClr>
              </a:solidFill>
              <a:latin typeface="+mn-ea"/>
              <a:ea typeface="+mn-ea"/>
              <a:cs typeface="+mn-ea"/>
              <a:sym typeface="+mn-lt"/>
            </a:endParaRPr>
          </a:p>
        </p:txBody>
      </p:sp>
      <p:sp>
        <p:nvSpPr>
          <p:cNvPr id="10496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加强智慧城市基础设施建设，提高城市管理效率。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4" name="标题"/>
          <p:cNvSpPr>
            <a:spLocks noGrp="1"/>
          </p:cNvSpPr>
          <p:nvPr>
            <p:ph type="title"/>
            <p:custDataLst>
              <p:tags r:id="rId1"/>
            </p:custDataLst>
          </p:nvPr>
        </p:nvSpPr>
        <p:spPr/>
        <p:txBody>
          <a:bodyPr>
            <a:normAutofit fontScale="95556"/>
          </a:bodyPr>
          <a:p>
            <a:r>
              <a:rPr altLang="en-US" dirty="0" lang="zh-CN">
                <a:solidFill>
                  <a:schemeClr val="lt1">
                    <a:lumMod val="100000"/>
                  </a:schemeClr>
                </a:solidFill>
              </a:rPr>
              <a:t>2024年建筑业智慧城市建设的保障措施</a:t>
            </a:r>
            <a:endParaRPr altLang="en-US" dirty="0" lang="zh-CN">
              <a:solidFill>
                <a:schemeClr val="lt1">
                  <a:lumMod val="100000"/>
                </a:schemeClr>
              </a:solidFill>
            </a:endParaRPr>
          </a:p>
        </p:txBody>
      </p:sp>
      <p:sp>
        <p:nvSpPr>
          <p:cNvPr id="1049686"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加强政策支持</a:t>
            </a:r>
            <a:endParaRPr altLang="en-US" lang="zh-CN"/>
          </a:p>
        </p:txBody>
      </p:sp>
      <p:sp>
        <p:nvSpPr>
          <p:cNvPr id="104972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2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制定相关政策，鼓励企业参与智慧城市建设</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2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3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加大对智慧城市建设的财政支持力度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3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3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完善智慧城市建设的法律法规体系</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3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4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建立智慧城市建设标准与规范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8" name="标题 1"/>
          <p:cNvSpPr>
            <a:spLocks noGrp="1"/>
          </p:cNvSpPr>
          <p:nvPr>
            <p:ph type="title"/>
          </p:nvPr>
        </p:nvSpPr>
        <p:spPr/>
        <p:txBody>
          <a:bodyPr/>
          <a:p>
            <a:r>
              <a:rPr altLang="en-US" lang="zh-CN"/>
              <a:t>强化资金保障</a:t>
            </a:r>
            <a:endParaRPr altLang="en-US" lang="zh-CN"/>
          </a:p>
        </p:txBody>
      </p:sp>
      <p:sp>
        <p:nvSpPr>
          <p:cNvPr id="104978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设立专项资金，用于支持智慧城市建设项目的研发、推广和应用。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建立多元化投融资渠道，吸引社会资本参与智慧城市建设。</a:t>
            </a:r>
            <a:endParaRPr dirty="0" sz="2000" err="1">
              <a:solidFill>
                <a:schemeClr val="tx1">
                  <a:lumMod val="75000"/>
                  <a:lumOff val="25000"/>
                </a:schemeClr>
              </a:solidFill>
              <a:latin typeface="+mn-ea"/>
              <a:ea typeface="+mn-ea"/>
              <a:cs typeface="+mn-ea"/>
              <a:sym typeface="+mn-lt"/>
            </a:endParaRPr>
          </a:p>
        </p:txBody>
      </p:sp>
      <p:sp>
        <p:nvSpPr>
          <p:cNvPr id="104980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加强资金监管，确保资金使用规范、透明，提高资金使用效益。</a:t>
            </a:r>
            <a:endParaRPr dirty="0" sz="2000" err="1">
              <a:solidFill>
                <a:schemeClr val="tx1">
                  <a:lumMod val="75000"/>
                  <a:lumOff val="25000"/>
                </a:schemeClr>
              </a:solidFill>
              <a:latin typeface="+mn-ea"/>
              <a:ea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鼓励企业加大投入，通过政策扶持、税收优惠等措施激发市场活力。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推动人才培养和引进</a:t>
            </a:r>
            <a:endParaRPr altLang="en-US" lang="zh-CN"/>
          </a:p>
        </p:txBody>
      </p:sp>
      <p:sp>
        <p:nvSpPr>
          <p:cNvPr id="104985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引进高端人才：制定优惠政策，吸引国内外智慧城市建设领域的专家和领军人物参与项目。</a:t>
            </a:r>
            <a:endParaRPr altLang="en-US" sz="1400" lang="zh-CN" spc="150">
              <a:solidFill>
                <a:schemeClr val="tx1"/>
              </a:solidFill>
              <a:effectLst/>
              <a:latin typeface="+mn-ea"/>
              <a:sym typeface="+mn-ea"/>
            </a:endParaRPr>
          </a:p>
        </p:txBody>
      </p:sp>
      <p:sp>
        <p:nvSpPr>
          <p:cNvPr id="104986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培养专业人才：通过高校合作、培训课程等方式培养具备智慧城市建设所需的专业知识和技能的人才。</a:t>
            </a:r>
            <a:endParaRPr altLang="en-US" dirty="0" sz="1400" lang="zh-CN" spc="150">
              <a:solidFill>
                <a:schemeClr val="tx1"/>
              </a:solidFill>
              <a:effectLst/>
              <a:latin typeface="+mn-ea"/>
              <a:sym typeface="+mn-ea"/>
            </a:endParaRPr>
          </a:p>
        </p:txBody>
      </p:sp>
      <p:sp>
        <p:nvSpPr>
          <p:cNvPr id="104986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建立人才库：建立智慧城市建设人才库，为项目提供稳定的人才支持。</a:t>
            </a:r>
            <a:endParaRPr altLang="en-US" sz="1400" lang="zh-CN" spc="150">
              <a:solidFill>
                <a:schemeClr val="tx1"/>
              </a:solidFill>
              <a:effectLst/>
              <a:latin typeface="+mn-ea"/>
              <a:sym typeface="+mn-ea"/>
            </a:endParaRPr>
          </a:p>
        </p:txBody>
      </p:sp>
      <p:sp>
        <p:nvSpPr>
          <p:cNvPr id="104986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加强人才交流：组织学术交流、技术研讨等活动，促进人才之间的交流与合作。</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2" name="标题 1"/>
          <p:cNvSpPr>
            <a:spLocks noGrp="1"/>
          </p:cNvSpPr>
          <p:nvPr>
            <p:ph type="title"/>
          </p:nvPr>
        </p:nvSpPr>
        <p:spPr/>
        <p:txBody>
          <a:bodyPr/>
          <a:p>
            <a:r>
              <a:rPr altLang="en-US" lang="zh-CN"/>
              <a:t>加强国际合作与交流</a:t>
            </a:r>
            <a:endParaRPr altLang="en-US" lang="zh-CN"/>
          </a:p>
        </p:txBody>
      </p:sp>
      <p:sp>
        <p:nvSpPr>
          <p:cNvPr id="10499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0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引进国际先进技术和管理经验，提高智慧城市建设水平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加强与国际组织和企业的合作，共同推进智慧城市建设</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积极参与国际智慧城市标准和规范的制定，提高国际话语权</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鼓励企业拓展国际市场，推动智慧城市建设产业的国际化发展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0" name="标题"/>
          <p:cNvSpPr>
            <a:spLocks noGrp="1"/>
          </p:cNvSpPr>
          <p:nvPr>
            <p:ph type="title"/>
            <p:custDataLst>
              <p:tags r:id="rId1"/>
            </p:custDataLst>
          </p:nvPr>
        </p:nvSpPr>
        <p:spPr/>
        <p:txBody>
          <a:bodyPr/>
          <a:p>
            <a:r>
              <a:rPr altLang="en-US" dirty="0" lang="zh-CN">
                <a:solidFill>
                  <a:schemeClr val="lt1">
                    <a:lumMod val="100000"/>
                  </a:schemeClr>
                </a:solidFill>
              </a:rPr>
              <a:t>未来展望</a:t>
            </a:r>
            <a:endParaRPr altLang="en-US" dirty="0" lang="zh-CN">
              <a:solidFill>
                <a:schemeClr val="lt1">
                  <a:lumMod val="100000"/>
                </a:schemeClr>
              </a:solidFill>
            </a:endParaRPr>
          </a:p>
        </p:txBody>
      </p:sp>
      <p:sp>
        <p:nvSpPr>
          <p:cNvPr id="1049962"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智慧城市发展趋势</a:t>
            </a:r>
            <a:endParaRPr altLang="en-US" lang="zh-CN"/>
          </a:p>
        </p:txBody>
      </p:sp>
      <p:sp>
        <p:nvSpPr>
          <p:cNvPr id="104999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0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数字化转型：利用大数据、云计算等技术提升城市治理水平和管理效率</a:t>
            </a:r>
            <a:endParaRPr altLang="en-US" dirty="0" sz="2000" lang="zh-CN" spc="200">
              <a:solidFill>
                <a:schemeClr val="tx1">
                  <a:lumMod val="85000"/>
                  <a:lumOff val="15000"/>
                </a:schemeClr>
              </a:solidFill>
              <a:latin typeface="+mn-ea"/>
              <a:sym typeface="+mn-ea"/>
            </a:endParaRPr>
          </a:p>
        </p:txBody>
      </p:sp>
      <p:sp>
        <p:nvSpPr>
          <p:cNvPr id="105000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智能化升级：在交通、安防、环保等领域实现智能化管理和服务</a:t>
            </a:r>
            <a:endParaRPr altLang="en-US" dirty="0" sz="2000" lang="zh-CN" spc="200">
              <a:solidFill>
                <a:schemeClr val="tx1">
                  <a:lumMod val="85000"/>
                  <a:lumOff val="15000"/>
                </a:schemeClr>
              </a:solidFill>
              <a:latin typeface="+mn-ea"/>
              <a:sym typeface="+mn-ea"/>
            </a:endParaRPr>
          </a:p>
        </p:txBody>
      </p:sp>
      <p:sp>
        <p:nvSpPr>
          <p:cNvPr id="105001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绿色可持续发展：注重生态保护和资源循环利用，推动城市可持续发展</a:t>
            </a:r>
            <a:endParaRPr altLang="en-US" dirty="0" sz="2000" lang="zh-CN" spc="200">
              <a:solidFill>
                <a:schemeClr val="tx1">
                  <a:lumMod val="85000"/>
                  <a:lumOff val="15000"/>
                </a:schemeClr>
              </a:solidFill>
              <a:latin typeface="+mn-ea"/>
              <a:sym typeface="+mn-ea"/>
            </a:endParaRPr>
          </a:p>
        </p:txBody>
      </p:sp>
      <p:sp>
        <p:nvSpPr>
          <p:cNvPr id="105001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人性化设计：以人民需求为导向，提升城市居民生活品质和幸福感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4" name="标题 1"/>
          <p:cNvSpPr>
            <a:spLocks noGrp="1"/>
          </p:cNvSpPr>
          <p:nvPr>
            <p:ph type="title"/>
          </p:nvPr>
        </p:nvSpPr>
        <p:spPr/>
        <p:txBody>
          <a:bodyPr/>
          <a:p>
            <a:r>
              <a:rPr altLang="en-US" lang="zh-CN"/>
              <a:t>建筑业智慧城市发展前景</a:t>
            </a:r>
            <a:endParaRPr altLang="en-US" lang="zh-CN"/>
          </a:p>
        </p:txBody>
      </p:sp>
      <p:sp>
        <p:nvSpPr>
          <p:cNvPr id="1050056"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58"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技术创新：随着科技的不断进步，建筑业智慧城市将实现更多技术创新，提高城市规划和建设的效率和质量。</a:t>
            </a:r>
            <a:endParaRPr altLang="en-US" dirty="0" sz="1400" lang="zh-CN">
              <a:solidFill>
                <a:schemeClr val="tx1">
                  <a:lumMod val="65000"/>
                  <a:lumOff val="35000"/>
                </a:schemeClr>
              </a:solidFill>
              <a:latin typeface="+中文正文" charset="0"/>
            </a:endParaRPr>
          </a:p>
        </p:txBody>
      </p:sp>
      <p:sp>
        <p:nvSpPr>
          <p:cNvPr id="1050060"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62"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064"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66"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绿色发展：建筑业智慧城市将更加注重绿色发展，通过节能减排、环保材料等手段，降低对环境的影响，实现可持续发展。</a:t>
            </a:r>
            <a:endParaRPr altLang="en-US" dirty="0" sz="1400" lang="zh-CN">
              <a:solidFill>
                <a:schemeClr val="tx1">
                  <a:lumMod val="65000"/>
                  <a:lumOff val="35000"/>
                </a:schemeClr>
              </a:solidFill>
              <a:latin typeface="+中文正文" charset="0"/>
            </a:endParaRPr>
          </a:p>
        </p:txBody>
      </p:sp>
      <p:sp>
        <p:nvSpPr>
          <p:cNvPr id="1050068"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70"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072"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4"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fontScale="96250"/>
          </a:bodyPr>
          <a:p>
            <a:pPr>
              <a:lnSpc>
                <a:spcPct val="130000"/>
              </a:lnSpc>
              <a:spcAft>
                <a:spcPts val="1000"/>
              </a:spcAft>
            </a:pPr>
            <a:r>
              <a:rPr altLang="en-US" dirty="0" sz="1600" lang="zh-CN">
                <a:solidFill>
                  <a:schemeClr val="tx1">
                    <a:lumMod val="65000"/>
                    <a:lumOff val="35000"/>
                  </a:schemeClr>
                </a:solidFill>
                <a:latin typeface="+中文正文" charset="0"/>
              </a:rPr>
              <a:t>智能化管理：建筑业智慧城市将实现智能化管理，通过大数据、云计算等技术手段，提高城市管理的智能化水平，提高城市运行效率。</a:t>
            </a:r>
            <a:endParaRPr altLang="en-US" dirty="0" sz="1600" lang="zh-CN">
              <a:solidFill>
                <a:schemeClr val="tx1">
                  <a:lumMod val="65000"/>
                  <a:lumOff val="35000"/>
                </a:schemeClr>
              </a:solidFill>
              <a:latin typeface="+中文正文" charset="0"/>
            </a:endParaRPr>
          </a:p>
        </p:txBody>
      </p:sp>
      <p:sp>
        <p:nvSpPr>
          <p:cNvPr id="1050076"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78"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080"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2"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人性化服务：建筑业智慧城市将更加注重人性化服务，通过智能化手段提高城市居民的生活质量，满足人们对美好生活的追求。</a:t>
            </a:r>
            <a:endParaRPr altLang="en-US" dirty="0" sz="1400" lang="zh-CN">
              <a:solidFill>
                <a:schemeClr val="tx1">
                  <a:lumMod val="65000"/>
                  <a:lumOff val="35000"/>
                </a:schemeClr>
              </a:solidFill>
              <a:latin typeface="+中文正文" charset="0"/>
            </a:endParaRPr>
          </a:p>
        </p:txBody>
      </p:sp>
      <p:sp>
        <p:nvSpPr>
          <p:cNvPr id="1050084"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086"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未来智慧城市建设面临的挑战与机遇</a:t>
            </a:r>
            <a:endParaRPr altLang="en-US" lang="zh-CN"/>
          </a:p>
        </p:txBody>
      </p:sp>
      <p:sp>
        <p:nvSpPr>
          <p:cNvPr id="10501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挑战：技术更新换代快，需要不断投入资金和人力进行技术研发和升级</a:t>
            </a:r>
            <a:endParaRPr altLang="en-US" dirty="0" sz="2000" lang="zh-CN" spc="150">
              <a:solidFill>
                <a:schemeClr val="tx1">
                  <a:lumMod val="75000"/>
                  <a:lumOff val="25000"/>
                </a:schemeClr>
              </a:solidFill>
              <a:latin typeface="+mn-ea"/>
              <a:sym typeface="+mn-ea"/>
            </a:endParaRPr>
          </a:p>
        </p:txBody>
      </p:sp>
      <p:sp>
        <p:nvSpPr>
          <p:cNvPr id="10501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挑战：数据安全和隐私保护问题日益突出，需要加强数据安全保护和法律法规建设</a:t>
            </a:r>
            <a:endParaRPr altLang="en-US" dirty="0" sz="2000" lang="zh-CN" spc="150">
              <a:solidFill>
                <a:schemeClr val="tx1">
                  <a:lumMod val="75000"/>
                  <a:lumOff val="25000"/>
                </a:schemeClr>
              </a:solidFill>
              <a:latin typeface="+mn-ea"/>
              <a:sym typeface="+mn-ea"/>
            </a:endParaRPr>
          </a:p>
        </p:txBody>
      </p:sp>
      <p:sp>
        <p:nvSpPr>
          <p:cNvPr id="10501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机遇：随着城市化进程加速，智慧城市建设市场潜力巨大，将为相关企业带来更多商机</a:t>
            </a:r>
            <a:endParaRPr altLang="en-US" dirty="0" sz="2000" lang="zh-CN" spc="150">
              <a:solidFill>
                <a:schemeClr val="tx1">
                  <a:lumMod val="75000"/>
                  <a:lumOff val="25000"/>
                </a:schemeClr>
              </a:solidFill>
              <a:latin typeface="+mn-ea"/>
              <a:sym typeface="+mn-ea"/>
            </a:endParaRPr>
          </a:p>
        </p:txBody>
      </p:sp>
      <p:sp>
        <p:nvSpPr>
          <p:cNvPr id="10501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机遇：政府支持力度加大，将为智慧城市建设提供更多政策支持和资金扶持</a:t>
            </a:r>
            <a:endParaRPr altLang="en-US" dirty="0" sz="2000" lang="zh-CN" spc="150">
              <a:solidFill>
                <a:schemeClr val="tx1">
                  <a:lumMod val="75000"/>
                  <a:lumOff val="25000"/>
                </a:schemeClr>
              </a:solidFill>
              <a:latin typeface="+mn-ea"/>
              <a:sym typeface="+mn-ea"/>
            </a:endParaRPr>
          </a:p>
        </p:txBody>
      </p:sp>
      <p:sp>
        <p:nvSpPr>
          <p:cNvPr id="10501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78"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180"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182"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184"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5*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5*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5*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5*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5*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5*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5*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5*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5*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5*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5*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SLIDE_ID" val="custom20230982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7.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1.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16.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61.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2024-01-05T02:00:03Z</dcterms:created>
  <dcterms:modified xsi:type="dcterms:W3CDTF">2024-01-05T02:00:03Z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b36737d032654c778dd8e6077d257fad_21</vt:lpwstr>
  </property>
</Properties>
</file>