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handoutMasterIdLst>
    <p:handoutMasterId r:id="rId23"/>
  </p:handoutMasterIdLst>
  <p:sldIdLst>
    <p:sldId id="434" r:id="rId3"/>
    <p:sldId id="257" r:id="rId4"/>
    <p:sldId id="361" r:id="rId5"/>
    <p:sldId id="262" r:id="rId6"/>
    <p:sldId id="511" r:id="rId7"/>
    <p:sldId id="268" r:id="rId8"/>
    <p:sldId id="512" r:id="rId9"/>
    <p:sldId id="531" r:id="rId10"/>
    <p:sldId id="530" r:id="rId11"/>
    <p:sldId id="532" r:id="rId12"/>
    <p:sldId id="535" r:id="rId13"/>
    <p:sldId id="536" r:id="rId14"/>
    <p:sldId id="549" r:id="rId15"/>
    <p:sldId id="544" r:id="rId16"/>
    <p:sldId id="545" r:id="rId17"/>
    <p:sldId id="546" r:id="rId18"/>
    <p:sldId id="547" r:id="rId19"/>
    <p:sldId id="543" r:id="rId20"/>
    <p:sldId id="550" r:id="rId22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84" userDrawn="1">
          <p15:clr>
            <a:srgbClr val="A4A3A4"/>
          </p15:clr>
        </p15:guide>
        <p15:guide id="2" pos="38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6379" autoAdjust="0"/>
  </p:normalViewPr>
  <p:slideViewPr>
    <p:cSldViewPr showGuides="1">
      <p:cViewPr varScale="1">
        <p:scale>
          <a:sx n="153" d="100"/>
          <a:sy n="153" d="100"/>
        </p:scale>
        <p:origin x="408" y="138"/>
      </p:cViewPr>
      <p:guideLst>
        <p:guide orient="horz" pos="1984"/>
        <p:guide pos="38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4020"/>
    </p:cViewPr>
  </p:sorterViewPr>
  <p:notesViewPr>
    <p:cSldViewPr>
      <p:cViewPr varScale="1">
        <p:scale>
          <a:sx n="83" d="100"/>
          <a:sy n="83" d="100"/>
        </p:scale>
        <p:origin x="393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9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BA08C8-CBE9-436C-9AE1-0B9ED8EDCDB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D1FF0FB9-61D1-4DF7-99DC-2900B5B921B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DA54C4C-FD00-4B11-BAFC-F7210BA85C4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E26BD116-E65C-4348-8824-47EEC69B589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microsoft.com/office/2007/relationships/hdphoto" Target="../media/image3.wdp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5.png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73814"/>
          </a:xfrm>
          <a:prstGeom prst="rect">
            <a:avLst/>
          </a:prstGeom>
        </p:spPr>
      </p:pic>
      <p:grpSp>
        <p:nvGrpSpPr>
          <p:cNvPr id="45" name="组合 44"/>
          <p:cNvGrpSpPr/>
          <p:nvPr userDrawn="1"/>
        </p:nvGrpSpPr>
        <p:grpSpPr>
          <a:xfrm>
            <a:off x="791845" y="838835"/>
            <a:ext cx="10658475" cy="5163820"/>
            <a:chOff x="527093" y="574776"/>
            <a:chExt cx="11137814" cy="5708449"/>
          </a:xfrm>
        </p:grpSpPr>
        <p:grpSp>
          <p:nvGrpSpPr>
            <p:cNvPr id="42" name="组合 41"/>
            <p:cNvGrpSpPr/>
            <p:nvPr/>
          </p:nvGrpSpPr>
          <p:grpSpPr>
            <a:xfrm>
              <a:off x="695325" y="729383"/>
              <a:ext cx="10801350" cy="5399234"/>
              <a:chOff x="695324" y="641603"/>
              <a:chExt cx="10801351" cy="5574794"/>
            </a:xfrm>
          </p:grpSpPr>
          <p:sp>
            <p:nvSpPr>
              <p:cNvPr id="39" name="矩形 38"/>
              <p:cNvSpPr/>
              <p:nvPr>
                <p:custDataLst>
                  <p:tags r:id="rId3"/>
                </p:custDataLst>
              </p:nvPr>
            </p:nvSpPr>
            <p:spPr>
              <a:xfrm>
                <a:off x="695324" y="641603"/>
                <a:ext cx="10801351" cy="5574794"/>
              </a:xfrm>
              <a:prstGeom prst="rect">
                <a:avLst/>
              </a:prstGeom>
              <a:solidFill>
                <a:schemeClr val="bg1">
                  <a:alpha val="3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  <p:sp>
            <p:nvSpPr>
              <p:cNvPr id="40" name="图文框 39"/>
              <p:cNvSpPr/>
              <p:nvPr>
                <p:custDataLst>
                  <p:tags r:id="rId4"/>
                </p:custDataLst>
              </p:nvPr>
            </p:nvSpPr>
            <p:spPr>
              <a:xfrm>
                <a:off x="695325" y="641603"/>
                <a:ext cx="10801350" cy="5574794"/>
              </a:xfrm>
              <a:prstGeom prst="frame">
                <a:avLst>
                  <a:gd name="adj1" fmla="val 2903"/>
                </a:avLst>
              </a:prstGeom>
              <a:solidFill>
                <a:schemeClr val="bg1">
                  <a:alpha val="80000"/>
                </a:schemeClr>
              </a:solidFill>
              <a:ln w="1270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sp>
          <p:nvSpPr>
            <p:cNvPr id="44" name="图文框 43"/>
            <p:cNvSpPr/>
            <p:nvPr>
              <p:custDataLst>
                <p:tags r:id="rId5"/>
              </p:custDataLst>
            </p:nvPr>
          </p:nvSpPr>
          <p:spPr>
            <a:xfrm>
              <a:off x="527093" y="574776"/>
              <a:ext cx="11137814" cy="5708449"/>
            </a:xfrm>
            <a:prstGeom prst="frame">
              <a:avLst>
                <a:gd name="adj1" fmla="val 736"/>
              </a:avLst>
            </a:prstGeom>
            <a:solidFill>
              <a:schemeClr val="bg1">
                <a:alpha val="60000"/>
              </a:schemeClr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14" name="图片 13" descr="树上的叶子&#10;&#10;中度可信度描述已自动生成"/>
          <p:cNvPicPr>
            <a:picLocks noChangeAspect="1"/>
          </p:cNvPicPr>
          <p:nvPr userDrawn="1"/>
        </p:nvPicPr>
        <p:blipFill>
          <a:blip r:embed="rId6">
            <a:alphaModFix amt="1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756" b="8687"/>
          <a:stretch>
            <a:fillRect/>
          </a:stretch>
        </p:blipFill>
        <p:spPr>
          <a:xfrm>
            <a:off x="8124824" y="1251744"/>
            <a:ext cx="4067176" cy="5606256"/>
          </a:xfrm>
          <a:prstGeom prst="rect">
            <a:avLst/>
          </a:prstGeom>
        </p:spPr>
      </p:pic>
    </p:spTree>
  </p:cSld>
  <p:clrMapOvr>
    <a:masterClrMapping/>
  </p:clrMapOvr>
  <p:transition spd="slow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/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/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512937" y="4881246"/>
            <a:ext cx="2729865" cy="197643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6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5"/>
            <a:ext cx="12191999" cy="6873814"/>
          </a:xfrm>
          <a:prstGeom prst="rect">
            <a:avLst/>
          </a:prstGeom>
        </p:spPr>
      </p:pic>
      <p:sp>
        <p:nvSpPr>
          <p:cNvPr id="39" name="矩形 38"/>
          <p:cNvSpPr/>
          <p:nvPr userDrawn="1"/>
        </p:nvSpPr>
        <p:spPr>
          <a:xfrm>
            <a:off x="0" y="987425"/>
            <a:ext cx="12191365" cy="4657090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p:transition spd="slow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/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/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" name="矩形 1"/>
          <p:cNvSpPr/>
          <p:nvPr userDrawn="1">
            <p:custDataLst>
              <p:tags r:id="rId3"/>
            </p:custDataLst>
          </p:nvPr>
        </p:nvSpPr>
        <p:spPr>
          <a:xfrm>
            <a:off x="247650" y="1355090"/>
            <a:ext cx="11654155" cy="4065905"/>
          </a:xfrm>
          <a:prstGeom prst="rect">
            <a:avLst/>
          </a:prstGeom>
          <a:solidFill>
            <a:srgbClr val="F7F9F3">
              <a:alpha val="95000"/>
            </a:srgbClr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"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083057" y="4324970"/>
            <a:ext cx="3924283" cy="2426553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25" name="矩形 24"/>
            <p:cNvSpPr/>
            <p:nvPr>
              <p:custDataLst>
                <p:tags r:id="rId6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7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6.xml"/><Relationship Id="rId5" Type="http://schemas.openxmlformats.org/officeDocument/2006/relationships/image" Target="../media/image8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7.xml"/><Relationship Id="rId5" Type="http://schemas.openxmlformats.org/officeDocument/2006/relationships/image" Target="../media/image11.png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3" Type="http://schemas.openxmlformats.org/officeDocument/2006/relationships/image" Target="../media/image12.pn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Relationship Id="rId3" Type="http://schemas.openxmlformats.org/officeDocument/2006/relationships/image" Target="../media/image13.pn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image" Target="../media/image14.jpeg"/><Relationship Id="rId1" Type="http://schemas.openxmlformats.org/officeDocument/2006/relationships/tags" Target="../tags/tag7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15.png"/><Relationship Id="rId1" Type="http://schemas.openxmlformats.org/officeDocument/2006/relationships/tags" Target="../tags/tag75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2.xml"/><Relationship Id="rId4" Type="http://schemas.openxmlformats.org/officeDocument/2006/relationships/image" Target="../media/image10.png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88.xml"/><Relationship Id="rId6" Type="http://schemas.openxmlformats.org/officeDocument/2006/relationships/image" Target="../media/image15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/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新课导入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7125" y="1484630"/>
            <a:ext cx="107054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访群英之艳绝，标高名于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泽芝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南朝宋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鲍照《芙蓉赋》</a:t>
            </a:r>
            <a:endParaRPr lang="zh-CN" altLang="en-US"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既号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芙蕖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，亦曰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泽芝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</a:rPr>
              <a:t>”——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南朝梁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江淹《莲华赋》</a:t>
            </a:r>
            <a:endParaRPr lang="zh-CN" altLang="en-US" sz="24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菡萏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香销翠叶残，西风愁起绿波间。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——五代  李璟《摊破浣溪沙》</a:t>
            </a:r>
            <a:endParaRPr lang="en-US" altLang="zh-CN" sz="24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荷叶罗裙一色裁，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芙蓉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向脸两边开。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唐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王昌龄</a:t>
            </a:r>
            <a:r>
              <a:rPr lang="en-US" altLang="zh-CN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《采莲曲二首》</a:t>
            </a:r>
            <a:endParaRPr lang="zh-CN" altLang="en-US" sz="24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6231"/>
          <a:stretch>
            <a:fillRect/>
          </a:stretch>
        </p:blipFill>
        <p:spPr>
          <a:xfrm flipH="1">
            <a:off x="263525" y="3406140"/>
            <a:ext cx="2029460" cy="32607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96679" y="2565172"/>
            <a:ext cx="433133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荷叶</a:t>
            </a:r>
            <a:r>
              <a:rPr lang="en-US" altLang="zh-CN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·</a:t>
            </a:r>
            <a:r>
              <a:rPr lang="zh-CN" altLang="en-US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母亲</a:t>
            </a:r>
            <a:r>
              <a:rPr lang="en-US" altLang="zh-CN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 </a:t>
            </a:r>
            <a:endParaRPr lang="en-US" altLang="zh-CN" sz="7200" smtClean="0">
              <a:latin typeface="微软雅黑" panose="020B0503020204020204" charset="-122"/>
              <a:ea typeface="微软雅黑" panose="020B0503020204020204" charset="-122"/>
              <a:cs typeface="阿里巴巴普惠体" panose="00020600040101010101" charset="-122"/>
              <a:sym typeface="阿里巴巴普惠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800100" y="1731010"/>
            <a:ext cx="10812780" cy="233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1.把握散文诗基调，有感情地朗读散文诗，培养鉴赏散文诗的能力。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2.品味散文诗的精美语言，学习借物喻人的写作手法。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3.体会人间至深至爱的亲情，培养健康高尚的审美情趣。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作者介绍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 Box 4"/>
          <p:cNvSpPr txBox="1"/>
          <p:nvPr>
            <p:custDataLst>
              <p:tags r:id="rId2"/>
            </p:custDataLst>
          </p:nvPr>
        </p:nvSpPr>
        <p:spPr>
          <a:xfrm>
            <a:off x="3949700" y="1355090"/>
            <a:ext cx="7093585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冰心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1900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日－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1999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28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日）</a:t>
            </a:r>
            <a:endParaRPr lang="zh-CN" altLang="en-US" sz="24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 Box 7"/>
          <p:cNvSpPr txBox="1"/>
          <p:nvPr>
            <p:custDataLst>
              <p:tags r:id="rId3"/>
            </p:custDataLst>
          </p:nvPr>
        </p:nvSpPr>
        <p:spPr>
          <a:xfrm>
            <a:off x="3949700" y="2204720"/>
            <a:ext cx="733298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0" indent="0"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原名谢婉莹，中国现代著名诗人，散文家，小说家，儿童文学家。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代表作：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散文集《寄小读者》诗集《繁星》《春水》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冰心的创作内容大致包括：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母爱、童真、自然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三方面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以宣扬“爱的哲学”著称，而母爱，就是“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爱的哲学</a:t>
            </a:r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”的根本出发点。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5019"/>
          <a:stretch>
            <a:fillRect/>
          </a:stretch>
        </p:blipFill>
        <p:spPr>
          <a:xfrm flipH="1">
            <a:off x="217170" y="1457325"/>
            <a:ext cx="3732530" cy="519557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 flipV="1">
            <a:off x="4006850" y="2001520"/>
            <a:ext cx="6338570" cy="36000"/>
          </a:xfrm>
          <a:prstGeom prst="rect">
            <a:avLst/>
          </a:prstGeom>
          <a:solidFill>
            <a:srgbClr val="38552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文体知识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5370" y="1557020"/>
            <a:ext cx="9486900" cy="4061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latinLnBrk="0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散文诗</a:t>
            </a:r>
            <a:r>
              <a:rPr lang="zh-CN" altLang="en-US" sz="2400"/>
              <a:t>是兼有散文和诗的特点的一种文学体裁。</a:t>
            </a:r>
            <a:endParaRPr lang="zh-CN" altLang="en-US" sz="2400"/>
          </a:p>
          <a:p>
            <a:pPr marL="0" indent="0" latinLnBrk="0">
              <a:lnSpc>
                <a:spcPct val="150000"/>
              </a:lnSpc>
            </a:pPr>
            <a:r>
              <a:rPr lang="zh-CN" altLang="en-US" sz="2400"/>
              <a:t>它融合了诗的表现性和散文描写性的某些特点。</a:t>
            </a:r>
            <a:endParaRPr lang="zh-CN" altLang="en-US" sz="2400"/>
          </a:p>
          <a:p>
            <a:pPr marL="342900" indent="-3429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/>
              <a:t>从本质上看，它有诗的情绪和幻想，给读者美感和想像，但内容上保留了有诗意的散文性细节；</a:t>
            </a:r>
            <a:endParaRPr lang="zh-CN" altLang="en-US" sz="2400"/>
          </a:p>
          <a:p>
            <a:pPr marL="342900" indent="-34290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/>
              <a:t>从形式上看，它有散文的外观，不像诗歌那样分行和押韵，但不乏内在的音乐美和节奏感。</a:t>
            </a:r>
            <a:endParaRPr lang="zh-CN" altLang="en-US" sz="2400"/>
          </a:p>
          <a:p>
            <a:pPr marL="0" indent="0" latinLnBrk="0">
              <a:lnSpc>
                <a:spcPct val="150000"/>
              </a:lnSpc>
            </a:pPr>
            <a:r>
              <a:rPr lang="zh-CN" altLang="en-US" sz="2400"/>
              <a:t>它是用散文形式写成的诗篇，即 “</a:t>
            </a:r>
            <a:r>
              <a:rPr lang="zh-CN" altLang="en-US" sz="2400">
                <a:solidFill>
                  <a:srgbClr val="FF0000"/>
                </a:solidFill>
              </a:rPr>
              <a:t>散文其形，诗意其质</a:t>
            </a:r>
            <a:r>
              <a:rPr lang="zh-CN" altLang="en-US" sz="2400"/>
              <a:t>”。</a:t>
            </a:r>
            <a:endParaRPr lang="zh-CN" altLang="en-US" sz="240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9" t="15967" r="18113" b="23774"/>
          <a:stretch>
            <a:fillRect/>
          </a:stretch>
        </p:blipFill>
        <p:spPr>
          <a:xfrm>
            <a:off x="9552305" y="908685"/>
            <a:ext cx="2084070" cy="19831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字词清单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31504" y="2059859"/>
            <a:ext cx="924851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并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</a:rPr>
              <a:t>蒂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  ）   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 smtClean="0">
                <a:solidFill>
                  <a:srgbClr val="FF0000"/>
                </a:solidFill>
                <a:latin typeface="Times New Roman" panose="02020603050405020304" charset="0"/>
              </a:rPr>
              <a:t>攲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斜（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）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  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 </a:t>
            </a:r>
            <a:r>
              <a:rPr lang="en-US" altLang="zh-CN" sz="2800" dirty="0" smtClean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   </a:t>
            </a:r>
            <a:r>
              <a:rPr lang="zh-CN" altLang="en-US" sz="2800" dirty="0" smtClean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姊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妹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（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  <a:sym typeface="+mn-ea"/>
              </a:rPr>
              <a:t>）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           </a:t>
            </a:r>
            <a:endParaRPr lang="zh-CN" altLang="en-US" sz="2800" dirty="0">
              <a:solidFill>
                <a:srgbClr val="232226"/>
              </a:solidFill>
              <a:latin typeface="Times New Roman" panose="02020603050405020304" charset="0"/>
            </a:endParaRPr>
          </a:p>
          <a:p>
            <a:pPr defTabSz="45720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</a:rPr>
              <a:t>徘徊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  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 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）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 smtClean="0">
                <a:solidFill>
                  <a:srgbClr val="FF0000"/>
                </a:solidFill>
                <a:latin typeface="Times New Roman" panose="02020603050405020304" charset="0"/>
              </a:rPr>
              <a:t>菡萏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  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） </a:t>
            </a:r>
            <a:r>
              <a:rPr lang="zh-CN" altLang="en-US" sz="2800" dirty="0" smtClean="0">
                <a:solidFill>
                  <a:srgbClr val="FF0000"/>
                </a:solidFill>
                <a:latin typeface="Times New Roman" panose="02020603050405020304" charset="0"/>
              </a:rPr>
              <a:t>遮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蔽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 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）          </a:t>
            </a:r>
            <a:endParaRPr lang="en-US" altLang="zh-CN" sz="2800" dirty="0">
              <a:solidFill>
                <a:srgbClr val="232226"/>
              </a:solidFill>
              <a:latin typeface="Times New Roman" panose="02020603050405020304" charset="0"/>
            </a:endParaRPr>
          </a:p>
          <a:p>
            <a:pPr defTabSz="457200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流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zhuǎn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）   </a:t>
            </a:r>
            <a:r>
              <a:rPr lang="en-US" altLang="zh-CN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荫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bì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）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  </a:t>
            </a:r>
            <a:r>
              <a:rPr lang="en-US" altLang="zh-CN" sz="2800" dirty="0" smtClean="0">
                <a:solidFill>
                  <a:srgbClr val="232226"/>
                </a:solidFill>
                <a:latin typeface="Times New Roman" panose="02020603050405020304" charset="0"/>
              </a:rPr>
              <a:t>   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心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xù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（   </a:t>
            </a:r>
            <a:r>
              <a:rPr lang="en-US" altLang="zh-CN" sz="2800" dirty="0">
                <a:solidFill>
                  <a:srgbClr val="232226"/>
                </a:solidFill>
                <a:latin typeface="Times New Roman" panose="02020603050405020304" charset="0"/>
              </a:rPr>
              <a:t>  </a:t>
            </a:r>
            <a:r>
              <a:rPr lang="zh-CN" altLang="en-US" sz="2800" dirty="0">
                <a:solidFill>
                  <a:srgbClr val="232226"/>
                </a:solidFill>
                <a:latin typeface="Times New Roman" panose="02020603050405020304" charset="0"/>
              </a:rPr>
              <a:t> </a:t>
            </a:r>
            <a:r>
              <a:rPr lang="zh-CN" altLang="en-US" sz="2800" dirty="0" smtClean="0">
                <a:solidFill>
                  <a:srgbClr val="232226"/>
                </a:solidFill>
                <a:latin typeface="Times New Roman" panose="02020603050405020304" charset="0"/>
              </a:rPr>
              <a:t>）</a:t>
            </a:r>
            <a:endParaRPr lang="en-US" altLang="zh-CN" sz="2800" dirty="0">
              <a:solidFill>
                <a:srgbClr val="232226"/>
              </a:solidFill>
              <a:latin typeface="Times New Roman" panose="02020603050405020304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02132" y="2420733"/>
            <a:ext cx="5486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/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dì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sz="2800" dirty="0">
              <a:solidFill>
                <a:srgbClr val="F2F2F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735958" y="2349052"/>
            <a:ext cx="5486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/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qī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sz="2800" dirty="0">
              <a:solidFill>
                <a:srgbClr val="F2F2F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81265" y="3229786"/>
            <a:ext cx="13195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/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pái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huái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663739" y="3229774"/>
            <a:ext cx="13881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/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hàn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dàn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sz="2800" dirty="0">
              <a:solidFill>
                <a:srgbClr val="F2F2F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494505" y="2423982"/>
            <a:ext cx="5289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/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zǐ 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文本框 34"/>
          <p:cNvSpPr txBox="1"/>
          <p:nvPr>
            <p:custDataLst>
              <p:tags r:id="rId8"/>
            </p:custDataLst>
          </p:nvPr>
        </p:nvSpPr>
        <p:spPr>
          <a:xfrm>
            <a:off x="3236255" y="4148308"/>
            <a:ext cx="7645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35"/>
          <p:cNvSpPr txBox="1"/>
          <p:nvPr>
            <p:custDataLst>
              <p:tags r:id="rId9"/>
            </p:custDataLst>
          </p:nvPr>
        </p:nvSpPr>
        <p:spPr>
          <a:xfrm>
            <a:off x="5663703" y="4110227"/>
            <a:ext cx="6965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蔽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36"/>
          <p:cNvSpPr txBox="1"/>
          <p:nvPr>
            <p:custDataLst>
              <p:tags r:id="rId10"/>
            </p:custDataLst>
          </p:nvPr>
        </p:nvSpPr>
        <p:spPr>
          <a:xfrm>
            <a:off x="8494582" y="4110227"/>
            <a:ext cx="58189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绪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7"/>
          <p:cNvSpPr txBox="1"/>
          <p:nvPr>
            <p:custDataLst>
              <p:tags r:id="rId11"/>
            </p:custDataLst>
          </p:nvPr>
        </p:nvSpPr>
        <p:spPr>
          <a:xfrm>
            <a:off x="8400709" y="3213206"/>
            <a:ext cx="764559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zhē</a:t>
            </a:r>
            <a:endParaRPr lang="en-US" altLang="zh-CN" sz="2800" dirty="0" err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3" grpId="0"/>
      <p:bldP spid="32" grpId="0"/>
      <p:bldP spid="2" grpId="0"/>
      <p:bldP spid="34" grpId="0"/>
      <p:bldP spid="35" grpId="0"/>
      <p:bldP spid="3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词语解释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1265795" y="1639432"/>
            <a:ext cx="1372013" cy="461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</a:rPr>
              <a:t>花</a:t>
            </a: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瑞：</a:t>
            </a:r>
            <a:endParaRPr lang="en-US" altLang="zh-CN" sz="28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菡萏：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攲斜：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徘徊：</a:t>
            </a:r>
            <a:endParaRPr lang="zh-CN" altLang="en-US" sz="28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</a:rPr>
              <a:t>繁杂：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</a:rPr>
              <a:t>荫蔽：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8"/>
          <p:cNvSpPr/>
          <p:nvPr>
            <p:custDataLst>
              <p:tags r:id="rId3"/>
            </p:custDataLst>
          </p:nvPr>
        </p:nvSpPr>
        <p:spPr>
          <a:xfrm>
            <a:off x="2207179" y="3140518"/>
            <a:ext cx="2369433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倾斜，歪斜。 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Rectangle 9"/>
          <p:cNvSpPr/>
          <p:nvPr>
            <p:custDataLst>
              <p:tags r:id="rId4"/>
            </p:custDataLst>
          </p:nvPr>
        </p:nvSpPr>
        <p:spPr>
          <a:xfrm>
            <a:off x="2207179" y="3806294"/>
            <a:ext cx="8443694" cy="9531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在一个地方来回地走，比喻犹豫不决，也比喻事物在某个范围内来回波动、起伏。 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Rectangle 8"/>
          <p:cNvSpPr/>
          <p:nvPr>
            <p:custDataLst>
              <p:tags r:id="rId5"/>
            </p:custDataLst>
          </p:nvPr>
        </p:nvSpPr>
        <p:spPr>
          <a:xfrm>
            <a:off x="2207179" y="1844545"/>
            <a:ext cx="4119992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这里指花带来的好兆头。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Rectangle 8"/>
          <p:cNvSpPr/>
          <p:nvPr>
            <p:custDataLst>
              <p:tags r:id="rId6"/>
            </p:custDataLst>
          </p:nvPr>
        </p:nvSpPr>
        <p:spPr>
          <a:xfrm>
            <a:off x="2207179" y="2509048"/>
            <a:ext cx="5994491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defTabSz="914400">
              <a:lnSpc>
                <a:spcPct val="10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荷花的别称，这里指红莲含苞未放。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07179" y="501332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（事情）多而杂乱。文中形容雨声。</a:t>
            </a:r>
            <a:endParaRPr lang="zh-CN" altLang="en-US" sz="28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07179" y="566102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（树叶）遮蔽。</a:t>
            </a:r>
            <a:endParaRPr lang="zh-CN" altLang="en-US" sz="28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17" grpId="0"/>
      <p:bldP spid="3" grpId="0"/>
      <p:bldP spid="5" grpId="0"/>
      <p:bldP spid="3" grpId="1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2510790" y="1916430"/>
            <a:ext cx="863790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l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p"/>
              <a:defRPr/>
            </a:pPr>
            <a:r>
              <a:rPr lang="zh-CN" altLang="en-US" sz="2800">
                <a:solidFill>
                  <a:prstClr val="black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朗读课文，边读边思考：文中一共几次写到作者在风雨中看红莲？作者每一次看红莲时的自然环境和红莲的情景是怎样的？作者的心情如何？</a:t>
            </a:r>
            <a:endParaRPr lang="zh-CN" altLang="en-US" sz="2800">
              <a:solidFill>
                <a:prstClr val="black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初读课文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8910" y="1988820"/>
            <a:ext cx="3300730" cy="46894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055370" y="1340485"/>
          <a:ext cx="10137775" cy="43910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25220"/>
                <a:gridCol w="2164715"/>
                <a:gridCol w="2096770"/>
                <a:gridCol w="2723515"/>
                <a:gridCol w="2027555"/>
              </a:tblGrid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第一次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第二次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第三次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/>
                        <a:t>第四次</a:t>
                      </a:r>
                      <a:endParaRPr lang="zh-CN" altLang="en-US" sz="2800"/>
                    </a:p>
                  </a:txBody>
                  <a:tcPr/>
                </a:tc>
              </a:tr>
              <a:tr h="18141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102933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102933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056727" y="2491105"/>
            <a:ext cx="120580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环境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6071" y="3946208"/>
            <a:ext cx="9671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红莲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8024" y="4974273"/>
            <a:ext cx="104320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心情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2181225" y="2275523"/>
            <a:ext cx="19875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繁杂的雨声，浓阴的天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"/>
            </p:custDataLst>
          </p:nvPr>
        </p:nvSpPr>
        <p:spPr>
          <a:xfrm>
            <a:off x="2207260" y="3730625"/>
            <a:ext cx="21266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亭亭地立在绿叶的中间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2662959" y="4974273"/>
            <a:ext cx="10230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烦闷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4333875" y="2275523"/>
            <a:ext cx="22307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雷声大作，雨愈下愈大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4645059" y="3946208"/>
            <a:ext cx="160838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左右攲斜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4655185" y="4974273"/>
            <a:ext cx="1588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不适意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8"/>
            </p:custDataLst>
          </p:nvPr>
        </p:nvSpPr>
        <p:spPr>
          <a:xfrm>
            <a:off x="6507798" y="2060258"/>
            <a:ext cx="26936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雨肆意地下着，大荷叶慢慢倾侧了下来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>
            <a:off x="6627178" y="3946208"/>
            <a:ext cx="245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被大荷叶覆盖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10"/>
            </p:custDataLst>
          </p:nvPr>
        </p:nvSpPr>
        <p:spPr>
          <a:xfrm>
            <a:off x="6455410" y="4974273"/>
            <a:ext cx="2798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不宁的心绪散尽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9149080" y="1844675"/>
            <a:ext cx="201041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雨势并不减退，勇敢慈怜的荷叶上聚了些水珠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9480777" y="3946208"/>
            <a:ext cx="138725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不动摇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9178925" y="4974273"/>
            <a:ext cx="1980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深深受感动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初读课文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3" grpId="0"/>
      <p:bldP spid="34" grpId="0"/>
      <p:bldP spid="35" grpId="0"/>
      <p:bldP spid="37" grpId="0"/>
      <p:bldP spid="38" grpId="0"/>
      <p:bldP spid="39" grpId="0"/>
      <p:bldP spid="4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2"/>
          <p:cNvSpPr/>
          <p:nvPr>
            <p:custDataLst>
              <p:tags r:id="rId1"/>
            </p:custDataLst>
          </p:nvPr>
        </p:nvSpPr>
        <p:spPr>
          <a:xfrm>
            <a:off x="983615" y="1124585"/>
            <a:ext cx="86391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panose="05000000000000000000" charset="0"/>
              <a:buChar char="p"/>
            </a:pPr>
            <a:r>
              <a:rPr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作者的心情如何变化？请在文中找出相关的语句。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TextBox 2"/>
          <p:cNvSpPr/>
          <p:nvPr/>
        </p:nvSpPr>
        <p:spPr>
          <a:xfrm>
            <a:off x="983615" y="2781935"/>
            <a:ext cx="991044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panose="05000000000000000000" charset="0"/>
              <a:buChar char="p"/>
            </a:pPr>
            <a:r>
              <a:rPr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作者的心情为何会有这样的变化？（请在文章中找出相关语句，试做分析）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1355725" y="2150110"/>
            <a:ext cx="213042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zh-CN" sz="2800" kern="1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烦闷——</a:t>
            </a:r>
            <a:endParaRPr kumimoji="0" lang="zh-CN" altLang="zh-CN" sz="2800" kern="100" cap="none" spc="0" normalizeH="0" baseline="0" noProof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TextBox 7"/>
          <p:cNvSpPr txBox="1"/>
          <p:nvPr>
            <p:custDataLst>
              <p:tags r:id="rId3"/>
            </p:custDataLst>
          </p:nvPr>
        </p:nvSpPr>
        <p:spPr>
          <a:xfrm>
            <a:off x="2855595" y="2150110"/>
            <a:ext cx="251714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不适意</a:t>
            </a:r>
            <a:r>
              <a:rPr kumimoji="0" lang="zh-CN" altLang="zh-CN" sz="2800" kern="1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kumimoji="0" lang="zh-CN" altLang="zh-CN" sz="2800" kern="100" cap="none" spc="0" normalizeH="0" baseline="0" noProof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4"/>
            </p:custDataLst>
          </p:nvPr>
        </p:nvSpPr>
        <p:spPr>
          <a:xfrm>
            <a:off x="4695825" y="2150110"/>
            <a:ext cx="544004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zh-CN" sz="2800" kern="1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不宁的心绪散尽了——</a:t>
            </a:r>
            <a:endParaRPr kumimoji="0" lang="zh-CN" altLang="zh-CN" sz="2800" kern="100" cap="none" spc="0" normalizeH="0" baseline="0" noProof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320" y="3660140"/>
            <a:ext cx="5116195" cy="319786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6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初读课文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9" grpId="0"/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: 圆角 18"/>
          <p:cNvSpPr/>
          <p:nvPr/>
        </p:nvSpPr>
        <p:spPr>
          <a:xfrm>
            <a:off x="958215" y="3065145"/>
            <a:ext cx="10629900" cy="737870"/>
          </a:xfrm>
          <a:prstGeom prst="roundRect">
            <a:avLst>
              <a:gd name="adj" fmla="val 0"/>
            </a:avLst>
          </a:prstGeom>
          <a:gradFill>
            <a:gsLst>
              <a:gs pos="45000">
                <a:srgbClr val="D6B992">
                  <a:alpha val="40000"/>
                </a:srgbClr>
              </a:gs>
              <a:gs pos="100000">
                <a:srgbClr val="D6B992">
                  <a:alpha val="0"/>
                </a:srgbClr>
              </a:gs>
            </a:gsLst>
            <a:lin ang="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127125" y="1096645"/>
            <a:ext cx="10248265" cy="737235"/>
          </a:xfrm>
          <a:prstGeom prst="rect">
            <a:avLst/>
          </a:prstGeom>
        </p:spPr>
        <p:txBody>
          <a:bodyPr wrap="square">
            <a:spAutoFit/>
          </a:bodyPr>
          <a:p>
            <a:pPr lvl="1" indent="-457200" algn="l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u"/>
              <a:defRPr/>
            </a:pPr>
            <a:r>
              <a:rPr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</a:rPr>
              <a:t>烦闷？</a:t>
            </a:r>
            <a:endParaRPr lang="zh-CN" altLang="en-US" sz="28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5370" y="3093085"/>
            <a:ext cx="10605135" cy="629920"/>
          </a:xfrm>
          <a:prstGeom prst="rect">
            <a:avLst/>
          </a:prstGeom>
        </p:spPr>
        <p:txBody>
          <a:bodyPr wrap="square" rtlCol="0" anchor="t">
            <a:spAutoFit/>
          </a:bodyPr>
          <a:p>
            <a:pPr lvl="0" algn="l">
              <a:lnSpc>
                <a:spcPct val="125000"/>
              </a:lnSpc>
              <a:buClrTx/>
              <a:buSzTx/>
              <a:buFont typeface="Wingdings" panose="05000000000000000000" charset="0"/>
            </a:pPr>
            <a:r>
              <a:rPr lang="en-US" altLang="zh-CN" sz="28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半夜里听见繁杂的雨声，早起是浓阴的天，我觉得有些烦闷。</a:t>
            </a:r>
            <a:endParaRPr lang="en-US" altLang="zh-CN" sz="28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87620" y="1412875"/>
            <a:ext cx="3629660" cy="1282472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 anchor="t">
            <a:spAutoFit/>
          </a:bodyPr>
          <a:p>
            <a:pPr marL="0" lvl="0" indent="0" algn="l" latinLnBrk="0">
              <a:lnSpc>
                <a:spcPct val="125000"/>
              </a:lnSpc>
              <a:buClrTx/>
              <a:buSzTx/>
              <a:buFontTx/>
            </a:pP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给人以压抑的感觉，所以，作者觉得烦闷</a:t>
            </a:r>
            <a:endParaRPr lang="zh-CN" altLang="zh-CN" sz="2800" kern="100" noProof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5370" y="2637155"/>
            <a:ext cx="819785" cy="1027430"/>
            <a:chOff x="1662" y="4153"/>
            <a:chExt cx="1291" cy="1618"/>
          </a:xfrm>
        </p:grpSpPr>
        <p:sp>
          <p:nvSpPr>
            <p:cNvPr id="10" name="圆角矩形 9"/>
            <p:cNvSpPr/>
            <p:nvPr/>
          </p:nvSpPr>
          <p:spPr>
            <a:xfrm>
              <a:off x="1662" y="4947"/>
              <a:ext cx="1291" cy="824"/>
            </a:xfrm>
            <a:prstGeom prst="roundRect">
              <a:avLst/>
            </a:prstGeom>
            <a:noFill/>
            <a:ln w="22225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1" name="直接箭头连接符 10"/>
            <p:cNvCxnSpPr/>
            <p:nvPr/>
          </p:nvCxnSpPr>
          <p:spPr>
            <a:xfrm flipV="1">
              <a:off x="2342" y="4153"/>
              <a:ext cx="22" cy="780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767080" y="1988820"/>
            <a:ext cx="3896360" cy="572930"/>
          </a:xfrm>
          <a:prstGeom prst="round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p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作者有心事，彻夜未眠</a:t>
            </a:r>
            <a:endParaRPr lang="zh-CN" altLang="zh-CN" sz="2800" kern="100" noProof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2927350" y="3178810"/>
            <a:ext cx="688975" cy="1027430"/>
            <a:chOff x="1662" y="4153"/>
            <a:chExt cx="1085" cy="1618"/>
          </a:xfrm>
        </p:grpSpPr>
        <p:sp>
          <p:nvSpPr>
            <p:cNvPr id="15" name="圆角矩形 14"/>
            <p:cNvSpPr/>
            <p:nvPr/>
          </p:nvSpPr>
          <p:spPr>
            <a:xfrm>
              <a:off x="1662" y="4947"/>
              <a:ext cx="1085" cy="824"/>
            </a:xfrm>
            <a:prstGeom prst="roundRect">
              <a:avLst/>
            </a:prstGeom>
            <a:noFill/>
            <a:ln w="22225"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6" name="直接箭头连接符 15"/>
            <p:cNvCxnSpPr/>
            <p:nvPr/>
          </p:nvCxnSpPr>
          <p:spPr>
            <a:xfrm flipV="1">
              <a:off x="2229" y="4153"/>
              <a:ext cx="22" cy="780"/>
            </a:xfrm>
            <a:prstGeom prst="straightConnector1">
              <a:avLst/>
            </a:prstGeom>
            <a:ln w="22225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1559560" y="4306570"/>
            <a:ext cx="7880985" cy="58665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t">
            <a:spAutoFit/>
          </a:bodyPr>
          <a:p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作者心情不好，所以连雨声也听起来是繁杂的；</a:t>
            </a:r>
            <a:endParaRPr lang="zh-CN" altLang="zh-CN" sz="2800" kern="100" noProof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 flipV="1">
            <a:off x="6096000" y="2708910"/>
            <a:ext cx="1447800" cy="993140"/>
            <a:chOff x="1662" y="4947"/>
            <a:chExt cx="2280" cy="1564"/>
          </a:xfrm>
        </p:grpSpPr>
        <p:sp>
          <p:nvSpPr>
            <p:cNvPr id="19" name="圆角矩形 18"/>
            <p:cNvSpPr/>
            <p:nvPr/>
          </p:nvSpPr>
          <p:spPr>
            <a:xfrm>
              <a:off x="1662" y="4947"/>
              <a:ext cx="2280" cy="824"/>
            </a:xfrm>
            <a:prstGeom prst="roundRect">
              <a:avLst/>
            </a:prstGeom>
            <a:noFill/>
            <a:ln w="22225">
              <a:solidFill>
                <a:schemeClr val="accent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2791" y="5731"/>
              <a:ext cx="22" cy="780"/>
            </a:xfrm>
            <a:prstGeom prst="straightConnector1">
              <a:avLst/>
            </a:prstGeom>
            <a:ln w="22225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91135" y="4004945"/>
            <a:ext cx="3270250" cy="282765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初读课文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4" grpId="1"/>
      <p:bldP spid="5" grpId="1" animBg="1"/>
      <p:bldP spid="12" grpId="0" animBg="1"/>
      <p:bldP spid="12" grpId="1" animBg="1"/>
      <p:bldP spid="17" grpId="0" animBg="1"/>
      <p:bldP spid="17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: 圆角 18"/>
          <p:cNvSpPr/>
          <p:nvPr/>
        </p:nvSpPr>
        <p:spPr>
          <a:xfrm>
            <a:off x="958215" y="1917065"/>
            <a:ext cx="10629900" cy="1329690"/>
          </a:xfrm>
          <a:prstGeom prst="roundRect">
            <a:avLst>
              <a:gd name="adj" fmla="val 0"/>
            </a:avLst>
          </a:prstGeom>
          <a:gradFill>
            <a:gsLst>
              <a:gs pos="45000">
                <a:srgbClr val="D6B992">
                  <a:alpha val="40000"/>
                </a:srgbClr>
              </a:gs>
              <a:gs pos="100000">
                <a:srgbClr val="D6B992">
                  <a:alpha val="0"/>
                </a:srgbClr>
              </a:gs>
            </a:gsLst>
            <a:lin ang="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127125" y="1096645"/>
            <a:ext cx="10248265" cy="737235"/>
          </a:xfrm>
          <a:prstGeom prst="rect">
            <a:avLst/>
          </a:prstGeom>
        </p:spPr>
        <p:txBody>
          <a:bodyPr wrap="square">
            <a:spAutoFit/>
          </a:bodyPr>
          <a:p>
            <a:pPr lvl="1" indent="-457200" algn="l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u"/>
              <a:defRPr/>
            </a:pPr>
            <a:r>
              <a:rPr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</a:rPr>
              <a:t>不宁的心绪散尽了？</a:t>
            </a:r>
            <a:endParaRPr lang="zh-CN" altLang="en-US" sz="28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5370" y="1945005"/>
            <a:ext cx="10605135" cy="1168400"/>
          </a:xfrm>
          <a:prstGeom prst="rect">
            <a:avLst/>
          </a:prstGeom>
        </p:spPr>
        <p:txBody>
          <a:bodyPr wrap="square" rtlCol="0" anchor="t">
            <a:spAutoFit/>
          </a:bodyPr>
          <a:p>
            <a:pPr lvl="0" algn="l">
              <a:lnSpc>
                <a:spcPct val="125000"/>
              </a:lnSpc>
              <a:buClrTx/>
              <a:buSzTx/>
              <a:buFont typeface="Wingdings" panose="05000000000000000000" charset="0"/>
            </a:pPr>
            <a:r>
              <a:rPr lang="en-US" altLang="zh-CN" sz="28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“我不宁的心绪”是因为红莲遭受雨打而“左右攲斜”，现在由于荷叶的遮蔽，红莲安然无恙，“我不宁的心绪”自然就散尽了。</a:t>
            </a:r>
            <a:endParaRPr lang="en-US" altLang="zh-CN" sz="28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矩形: 圆角 18"/>
          <p:cNvSpPr/>
          <p:nvPr/>
        </p:nvSpPr>
        <p:spPr>
          <a:xfrm>
            <a:off x="839470" y="4293235"/>
            <a:ext cx="10629900" cy="1941195"/>
          </a:xfrm>
          <a:prstGeom prst="roundRect">
            <a:avLst>
              <a:gd name="adj" fmla="val 0"/>
            </a:avLst>
          </a:prstGeom>
          <a:gradFill>
            <a:gsLst>
              <a:gs pos="45000">
                <a:srgbClr val="D6B992">
                  <a:alpha val="40000"/>
                </a:srgbClr>
              </a:gs>
              <a:gs pos="100000">
                <a:srgbClr val="D6B992">
                  <a:alpha val="0"/>
                </a:srgbClr>
              </a:gs>
            </a:gsLst>
            <a:lin ang="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8380" y="3472815"/>
            <a:ext cx="10248265" cy="737235"/>
          </a:xfrm>
          <a:prstGeom prst="rect">
            <a:avLst/>
          </a:prstGeom>
        </p:spPr>
        <p:txBody>
          <a:bodyPr wrap="square">
            <a:spAutoFit/>
          </a:bodyPr>
          <a:p>
            <a:pPr lvl="1" indent="-457200" algn="l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u"/>
              <a:defRPr/>
            </a:pPr>
            <a:r>
              <a:rPr lang="zh-CN" alt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</a:rPr>
              <a:t>深深感动？</a:t>
            </a:r>
            <a:endParaRPr lang="zh-CN" altLang="en-US" sz="28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36625" y="4321175"/>
            <a:ext cx="10605135" cy="1706880"/>
          </a:xfrm>
          <a:prstGeom prst="rect">
            <a:avLst/>
          </a:prstGeom>
        </p:spPr>
        <p:txBody>
          <a:bodyPr wrap="square" rtlCol="0" anchor="t">
            <a:spAutoFit/>
          </a:bodyPr>
          <a:p>
            <a:pPr lvl="0" algn="l">
              <a:lnSpc>
                <a:spcPct val="125000"/>
              </a:lnSpc>
              <a:buClrTx/>
              <a:buSzTx/>
              <a:buFont typeface="Wingdings" panose="05000000000000000000" charset="0"/>
            </a:pPr>
            <a:r>
              <a:rPr lang="en-US" altLang="zh-CN" sz="28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因为荷叶倾侧过来覆盖红莲，无畏地为红莲遮蔽，正如母亲为自己遮风挡雨。作者内心已被荷叶对红莲的勇敢呵护所触动，涌起对荷叶的爱恋，对精心呵护子女的母亲的爱恋。 </a:t>
            </a:r>
            <a:endParaRPr lang="en-US" altLang="zh-CN" sz="28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775460" y="4940935"/>
            <a:ext cx="9504680" cy="9525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008380" y="5445125"/>
            <a:ext cx="1631315" cy="9525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5303520" y="4157345"/>
            <a:ext cx="791845" cy="783590"/>
          </a:xfrm>
          <a:prstGeom prst="straightConnector1">
            <a:avLst/>
          </a:prstGeom>
          <a:ln w="412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5375910" y="3426460"/>
            <a:ext cx="2586990" cy="668655"/>
          </a:xfrm>
          <a:prstGeom prst="flowChartPunchedTap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rtlCol="0" anchor="t">
            <a:noAutofit/>
          </a:bodyPr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以</a:t>
            </a: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</a:t>
            </a: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喻人</a:t>
            </a:r>
            <a:endParaRPr lang="zh-CN" altLang="zh-CN" sz="2800" kern="100" noProof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初读课文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4" grpId="1"/>
      <p:bldP spid="5" grpId="1" animBg="1"/>
      <p:bldP spid="6" grpId="0"/>
      <p:bldP spid="6" grpId="1"/>
      <p:bldP spid="7" grpId="0"/>
      <p:bldP spid="2" grpId="0" animBg="1"/>
      <p:bldP spid="7" grpId="1"/>
      <p:bldP spid="2" grpId="1" animBg="1"/>
      <p:bldP spid="24" grpId="0" animBg="1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2"/>
          <p:cNvSpPr/>
          <p:nvPr>
            <p:custDataLst>
              <p:tags r:id="rId1"/>
            </p:custDataLst>
          </p:nvPr>
        </p:nvSpPr>
        <p:spPr>
          <a:xfrm>
            <a:off x="983615" y="2492375"/>
            <a:ext cx="1006157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“母亲啊! 你是荷叶，我是红莲。心中的雨点来了，除了你，谁是我在无遮拦天空下的荫蔽?”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矩形: 圆角 18"/>
          <p:cNvSpPr/>
          <p:nvPr>
            <p:custDataLst>
              <p:tags r:id="rId2"/>
            </p:custDataLst>
          </p:nvPr>
        </p:nvSpPr>
        <p:spPr>
          <a:xfrm>
            <a:off x="958215" y="2449195"/>
            <a:ext cx="10629900" cy="1497330"/>
          </a:xfrm>
          <a:prstGeom prst="roundRect">
            <a:avLst>
              <a:gd name="adj" fmla="val 0"/>
            </a:avLst>
          </a:prstGeom>
          <a:gradFill>
            <a:gsLst>
              <a:gs pos="45000">
                <a:srgbClr val="D6B992">
                  <a:alpha val="40000"/>
                </a:srgbClr>
              </a:gs>
              <a:gs pos="100000">
                <a:srgbClr val="D6B992">
                  <a:alpha val="0"/>
                </a:srgbClr>
              </a:gs>
            </a:gsLst>
            <a:lin ang="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58215" y="4220845"/>
            <a:ext cx="49714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心中的雨点”指什么？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8215" y="5081905"/>
            <a:ext cx="9650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00000"/>
              </a:lnSpc>
              <a:buFont typeface="Wingdings" panose="05000000000000000000" charset="0"/>
              <a:buChar char="Ø"/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如何理解“除了你，谁是我在无遮拦天空下的荫蔽”？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43700" y="2141220"/>
            <a:ext cx="1772285" cy="1018540"/>
            <a:chOff x="1662" y="4167"/>
            <a:chExt cx="2791" cy="1604"/>
          </a:xfrm>
        </p:grpSpPr>
        <p:sp>
          <p:nvSpPr>
            <p:cNvPr id="12" name="圆角矩形 11"/>
            <p:cNvSpPr/>
            <p:nvPr>
              <p:custDataLst>
                <p:tags r:id="rId4"/>
              </p:custDataLst>
            </p:nvPr>
          </p:nvSpPr>
          <p:spPr>
            <a:xfrm>
              <a:off x="1662" y="4947"/>
              <a:ext cx="2791" cy="824"/>
            </a:xfrm>
            <a:prstGeom prst="roundRect">
              <a:avLst/>
            </a:prstGeom>
            <a:noFill/>
            <a:ln w="22225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4" name="直接箭头连接符 13"/>
            <p:cNvCxnSpPr/>
            <p:nvPr>
              <p:custDataLst>
                <p:tags r:id="rId5"/>
              </p:custDataLst>
            </p:nvPr>
          </p:nvCxnSpPr>
          <p:spPr>
            <a:xfrm flipV="1">
              <a:off x="3047" y="4167"/>
              <a:ext cx="22" cy="780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4456430" y="1558290"/>
            <a:ext cx="6347460" cy="582996"/>
          </a:xfrm>
          <a:prstGeom prst="round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p>
            <a:r>
              <a:rPr lang="zh-CN" altLang="zh-CN" sz="2800" kern="100" noProof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暗指人生路上的风风雨雨和坎坷磨难。</a:t>
            </a:r>
            <a:endParaRPr lang="zh-CN" altLang="zh-CN" sz="2800" kern="100" noProof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6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0" grpId="0"/>
      <p:bldP spid="1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313180" y="1412875"/>
            <a:ext cx="9180830" cy="2556555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0">
                <a:schemeClr val="accent6">
                  <a:lumMod val="43000"/>
                  <a:lumOff val="57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  <p:txBody>
          <a:bodyPr wrap="square" rtlCol="0" anchor="t">
            <a:spAutoFit/>
          </a:bodyPr>
          <a:p>
            <a:pPr marR="0" indent="304800" algn="just" defTabSz="914400" fontAlgn="auto">
              <a:lnSpc>
                <a:spcPct val="150000"/>
              </a:lnSpc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kern="10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zh-CN" sz="2400" b="1" kern="10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资料链接：</a:t>
            </a:r>
            <a:r>
              <a:rPr lang="zh-CN" altLang="zh-CN" sz="2400" kern="100" noProof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母亲的病日重一日，日夜都处在昏迷状态之中。然而，一次当她稍清醒后，竟对冰心说：“你的衣服太单薄了，不如穿上我的黑驼绒袍子，省得冻着……”冰心泪如雨下。冰心曾称她的母亲是“世界上最好母亲中的最好一个。”</a:t>
            </a:r>
            <a:endParaRPr lang="zh-CN" altLang="zh-CN" sz="2400" kern="100" noProof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24617"/>
          <a:stretch>
            <a:fillRect/>
          </a:stretch>
        </p:blipFill>
        <p:spPr>
          <a:xfrm>
            <a:off x="0" y="3906520"/>
            <a:ext cx="4418965" cy="296735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400000">
            <a:off x="8792845" y="941705"/>
            <a:ext cx="2273300" cy="2273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55053" y="1340168"/>
            <a:ext cx="8424862" cy="52197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p>
            <a:pPr marL="285750" lvl="0" indent="-285750" algn="l">
              <a:buClrTx/>
              <a:buSzTx/>
              <a:buFont typeface="Wingdings" panose="05000000000000000000" charset="0"/>
              <a:buChar char="Ø"/>
            </a:pP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这一句在文章结构上有什么作用？</a:t>
            </a:r>
            <a:endParaRPr lang="en-US" altLang="zh-CN"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5370" y="2996565"/>
            <a:ext cx="948817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简单几笔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点明了主旨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深化了中心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曲终见主旨，总结宕开一笔，留给读者更多想象空间。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谁来荫蔽？这就把母爱推向高潮。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t="34647" r="32462" b="18592"/>
          <a:stretch>
            <a:fillRect/>
          </a:stretch>
        </p:blipFill>
        <p:spPr>
          <a:xfrm>
            <a:off x="-168910" y="4796790"/>
            <a:ext cx="2376170" cy="194373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55370" y="1080135"/>
            <a:ext cx="102177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文章写莲，先作平平淡淡的叙述，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有并蒂的，还有三蒂的，四蒂的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，这样写有什么作用？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983615" y="2493645"/>
            <a:ext cx="1025842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红莲是全文着力用墨的重点。文章从自家院子里的莲花写起，重点写雨中的莲花。作者先作平平淡淡的铺垫。把花放在人的背景中认识，花瑞人祥，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三蒂莲的开放展示出吉祥的征兆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，把花与人紧密联系在一起，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为下文埋下伏笔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3615" y="1196975"/>
            <a:ext cx="103447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sz="2800">
                <a:latin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园里莲花有很多，只选择其中两朵来写，这里作者采用了什么表现手法？这样有什么作用？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1127125" y="2853055"/>
            <a:ext cx="98532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两朵莲花，一红一白，一谢一安然，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以白衬红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，更突显出红莲在勇敢慈怜的荷叶的庇荫下的幸福。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5575" y="3429000"/>
            <a:ext cx="2727325" cy="325882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33"/>
          <p:cNvSpPr/>
          <p:nvPr/>
        </p:nvSpPr>
        <p:spPr>
          <a:xfrm>
            <a:off x="953135" y="1413510"/>
            <a:ext cx="10707370" cy="46793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D6B992">
                  <a:alpha val="32000"/>
                  <a:lumMod val="90000"/>
                  <a:lumOff val="10000"/>
                </a:srgbClr>
              </a:gs>
              <a:gs pos="100000">
                <a:schemeClr val="accent6">
                  <a:lumMod val="60000"/>
                  <a:lumOff val="40000"/>
                  <a:alpha val="35000"/>
                </a:schemeClr>
              </a:gs>
            </a:gsLst>
            <a:lin ang="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271270" y="2203450"/>
            <a:ext cx="8534400" cy="116840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 fontAlgn="auto" latinLnBrk="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通过写荷叶在风雨中保护红莲的景象，来抒发对母亲的爱的赞美之情。</a:t>
            </a:r>
            <a:endParaRPr sz="28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71270" y="1503680"/>
            <a:ext cx="8323580" cy="562610"/>
            <a:chOff x="1066799" y="1829066"/>
            <a:chExt cx="10649032" cy="496686"/>
          </a:xfrm>
          <a:effectLst>
            <a:outerShdw blurRad="304800" dist="76200" dir="2700000" algn="tl" rotWithShape="0">
              <a:prstClr val="black">
                <a:alpha val="24000"/>
              </a:prstClr>
            </a:outerShdw>
          </a:effectLst>
        </p:grpSpPr>
        <p:sp>
          <p:nvSpPr>
            <p:cNvPr id="25" name="矩形 24"/>
            <p:cNvSpPr/>
            <p:nvPr>
              <p:custDataLst>
                <p:tags r:id="rId1"/>
              </p:custDataLst>
            </p:nvPr>
          </p:nvSpPr>
          <p:spPr>
            <a:xfrm>
              <a:off x="1066799" y="1829066"/>
              <a:ext cx="5183157" cy="4966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DE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"/>
              </p:custDataLst>
            </p:nvPr>
          </p:nvSpPr>
          <p:spPr>
            <a:xfrm>
              <a:off x="1359266" y="1864944"/>
              <a:ext cx="10356565" cy="4608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800" dirty="0">
                  <a:gradFill>
                    <a:gsLst>
                      <a:gs pos="100000">
                        <a:schemeClr val="accent2"/>
                      </a:gs>
                      <a:gs pos="0">
                        <a:schemeClr val="accent1"/>
                      </a:gs>
                    </a:gsLst>
                    <a:lin ang="2700000" scaled="1"/>
                  </a:gradFill>
                  <a:latin typeface="楷体" panose="02010609060101010101" pitchFamily="49" charset="-122"/>
                  <a:ea typeface="楷体" panose="02010609060101010101" pitchFamily="49" charset="-122"/>
                </a:rPr>
                <a:t>采用借景抒情的手法</a:t>
              </a:r>
              <a:endParaRPr lang="zh-CN" altLang="en-US" sz="2800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</a:gra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271270" y="4272915"/>
            <a:ext cx="9726930" cy="170688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 fontAlgn="auto" latinLnBrk="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荷叶象征母亲，红莲象征被母亲的爱呵护着的“我”，白莲象征失去母爱而被环境所击倒的孩子，以细腻的手法衬托出母亲高大慈爱的形象。</a:t>
            </a:r>
            <a:endParaRPr sz="28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71270" y="3573145"/>
            <a:ext cx="8323580" cy="562610"/>
            <a:chOff x="1066799" y="1829066"/>
            <a:chExt cx="10649032" cy="496686"/>
          </a:xfrm>
          <a:effectLst>
            <a:outerShdw blurRad="304800" dist="76200" dir="2700000" algn="tl" rotWithShape="0">
              <a:prstClr val="black">
                <a:alpha val="24000"/>
              </a:prstClr>
            </a:outerShdw>
          </a:effectLst>
        </p:grpSpPr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1066799" y="1829066"/>
              <a:ext cx="5183157" cy="4966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DEA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359266" y="1864944"/>
              <a:ext cx="10356565" cy="4608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lvl="0" algn="l">
                <a:defRPr/>
              </a:pPr>
              <a:r>
                <a:rPr lang="zh-CN" altLang="en-US" sz="2800" dirty="0">
                  <a:gradFill>
                    <a:gsLst>
                      <a:gs pos="100000">
                        <a:schemeClr val="accent2"/>
                      </a:gs>
                      <a:gs pos="0">
                        <a:schemeClr val="accent1"/>
                      </a:gs>
                    </a:gsLst>
                    <a:lin ang="2700000" scaled="1"/>
                  </a:gradFill>
                  <a:latin typeface="楷体" panose="02010609060101010101" pitchFamily="49" charset="-122"/>
                  <a:ea typeface="楷体" panose="02010609060101010101" pitchFamily="49" charset="-122"/>
                </a:rPr>
                <a:t>运用了象征的表现手法</a:t>
              </a:r>
              <a:endParaRPr lang="zh-CN" altLang="en-US" sz="2800" dirty="0">
                <a:gradFill>
                  <a:gsLst>
                    <a:gs pos="100000">
                      <a:schemeClr val="accent2"/>
                    </a:gs>
                    <a:gs pos="0">
                      <a:schemeClr val="accent1"/>
                    </a:gs>
                  </a:gsLst>
                  <a:lin ang="2700000" scaled="1"/>
                </a:gra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t="34647" r="32462" b="18592"/>
          <a:stretch>
            <a:fillRect/>
          </a:stretch>
        </p:blipFill>
        <p:spPr>
          <a:xfrm flipH="1">
            <a:off x="9552305" y="980440"/>
            <a:ext cx="2376170" cy="194373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写作手法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1" animBg="1"/>
      <p:bldP spid="23" grpId="1"/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27125" y="1917065"/>
            <a:ext cx="1003617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711200" latinLnBrk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altLang="en-US" sz="2800">
                <a:latin typeface="Arial" panose="020B0604020202020204" pitchFamily="34" charset="0"/>
                <a:sym typeface="+mn-ea"/>
              </a:rPr>
              <a:t>这是一篇借景写人、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托荷赞母</a:t>
            </a:r>
            <a:r>
              <a:rPr lang="zh-CN" altLang="en-US" sz="2800">
                <a:latin typeface="Arial" panose="020B0604020202020204" pitchFamily="34" charset="0"/>
                <a:sym typeface="+mn-ea"/>
              </a:rPr>
              <a:t>的散文，写荷花是为了写“我” ，写荷叶是为了写母亲 ，文中将“我” 比作 “风吹雨打的荷花” ；将母亲 比作“替荷花抵挡风雨的荷叶” ，歌颂了母亲对子女无私奉献的爱。 </a:t>
            </a:r>
            <a:endParaRPr lang="zh-CN" altLang="en-US" sz="280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课堂总结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9" t="15967" r="18113" b="23774"/>
          <a:stretch>
            <a:fillRect/>
          </a:stretch>
        </p:blipFill>
        <p:spPr>
          <a:xfrm flipH="1">
            <a:off x="-96520" y="4509135"/>
            <a:ext cx="2538095" cy="24149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UNIT_TABLE_BEAUTIFY" val="smartTable{8538105b-0d51-47d1-a9cb-2936864c0199}"/>
  <p:tag name="TABLE_ENDDRAG_ORIGIN_RECT" val="798*324"/>
  <p:tag name="TABLE_ENDDRAG_RECT" val="88*105*798*324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AS_NET" val="4.0.30319.42000"/>
  <p:tag name="AS_OS" val="Microsoft Windows NT 6.2.9200.0"/>
  <p:tag name="AS_RELEASE_DATE" val="2023.05.14"/>
  <p:tag name="AS_TITLE" val="Aspose.Slides for .NET 4.0 Client Profile"/>
  <p:tag name="AS_VERSION" val="23.5"/>
  <p:tag name="COMMONDATA" val="eyJoZGlkIjoiNzY2OTg0OTRlZDZhYzQzMDIyOWE5M2M1MDk0ZjFlYjYifQ=="/>
  <p:tag name="KSO_WPP_MARK_KEY" val="9640ff5b-018a-4ec2-a764-79e81b1c32cf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阿里巴巴普惠体"/>
        <a:ea typeface="阿里巴巴普惠体 Medium"/>
        <a:cs typeface="Arial"/>
      </a:majorFont>
      <a:minorFont>
        <a:latin typeface="阿里巴巴普惠体 Light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2084</Words>
  <Application>WPS 演示</Application>
  <PresentationFormat/>
  <Paragraphs>206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阿里巴巴普惠体</vt:lpstr>
      <vt:lpstr>Segoe Print</vt:lpstr>
      <vt:lpstr>阿里巴巴普惠体</vt:lpstr>
      <vt:lpstr>楷体</vt:lpstr>
      <vt:lpstr>微软雅黑</vt:lpstr>
      <vt:lpstr>Times New Roman</vt:lpstr>
      <vt:lpstr>Wingdings</vt:lpstr>
      <vt:lpstr>Arial Unicode MS</vt:lpstr>
      <vt:lpstr>阿里巴巴普惠体 Light</vt:lpstr>
      <vt:lpstr>阿里巴巴普惠体 Medium</vt:lpstr>
      <vt:lpstr>等线</vt:lpstr>
      <vt:lpstr>黑体</vt:lpstr>
      <vt:lpstr>阿里巴巴普惠体</vt:lpstr>
      <vt:lpstr>等线 Light</vt:lpstr>
      <vt:lpstr>方正行楷简体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10</cp:revision>
  <cp:lastPrinted>2023-08-15T16:09:00Z</cp:lastPrinted>
  <dcterms:created xsi:type="dcterms:W3CDTF">2023-08-15T16:09:00Z</dcterms:created>
  <dcterms:modified xsi:type="dcterms:W3CDTF">2023-09-08T01:23:30Z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C9A706F30DD948FABA7B51133557E7C4_13</vt:lpwstr>
  </property>
  <property fmtid="{D5CDD505-2E9C-101B-9397-08002B2CF9AE}" pid="3" name="KSOProductBuildVer">
    <vt:lpwstr>2052-11.1.0.14309</vt:lpwstr>
  </property>
</Properties>
</file>