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717" r:id="rId1"/>
    <p:sldMasterId id="2147490754" r:id="rId2"/>
  </p:sldMasterIdLst>
  <p:notesMasterIdLst>
    <p:notesMasterId r:id="rId3"/>
  </p:notesMasterIdLst>
  <p:sldIdLst>
    <p:sldId id="3370" r:id="rId4"/>
    <p:sldId id="3374" r:id="rId5"/>
    <p:sldId id="3377" r:id="rId6"/>
    <p:sldId id="3380" r:id="rId7"/>
    <p:sldId id="3383" r:id="rId8"/>
    <p:sldId id="3386" r:id="rId9"/>
    <p:sldId id="3389" r:id="rId10"/>
    <p:sldId id="3392" r:id="rId11"/>
    <p:sldId id="3395" r:id="rId12"/>
    <p:sldId id="3398" r:id="rId13"/>
    <p:sldId id="3401" r:id="rId14"/>
    <p:sldId id="3404" r:id="rId15"/>
    <p:sldId id="3407" r:id="rId16"/>
    <p:sldId id="3410" r:id="rId17"/>
    <p:sldId id="3413" r:id="rId18"/>
    <p:sldId id="3416" r:id="rId19"/>
    <p:sldId id="3419" r:id="rId20"/>
    <p:sldId id="3422" r:id="rId21"/>
    <p:sldId id="3425" r:id="rId22"/>
    <p:sldId id="3428" r:id="rId23"/>
    <p:sldId id="3431" r:id="rId24"/>
    <p:sldId id="3434" r:id="rId25"/>
    <p:sldId id="3437" r:id="rId26"/>
    <p:sldId id="3440" r:id="rId27"/>
    <p:sldId id="3443" r:id="rId28"/>
    <p:sldId id="3446" r:id="rId29"/>
    <p:sldId id="3449" r:id="rId30"/>
    <p:sldId id="3452" r:id="rId31"/>
    <p:sldId id="3455" r:id="rId32"/>
    <p:sldId id="3458" r:id="rId33"/>
    <p:sldId id="3461" r:id="rId34"/>
    <p:sldId id="3464" r:id="rId35"/>
    <p:sldId id="346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718" r:id="rId1"/>
    <p:sldLayoutId id="2147490719" r:id="rId2"/>
    <p:sldLayoutId id="2147490720" r:id="rId3"/>
    <p:sldLayoutId id="2147490721" r:id="rId4"/>
    <p:sldLayoutId id="2147490722" r:id="rId5"/>
    <p:sldLayoutId id="2147490723" r:id="rId6"/>
    <p:sldLayoutId id="2147490724" r:id="rId7"/>
    <p:sldLayoutId id="2147490725" r:id="rId8"/>
    <p:sldLayoutId id="2147490726" r:id="rId9"/>
    <p:sldLayoutId id="2147490727" r:id="rId10"/>
    <p:sldLayoutId id="214749072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755" r:id="rId1"/>
    <p:sldLayoutId id="2147490756" r:id="rId2"/>
    <p:sldLayoutId id="2147490757" r:id="rId3"/>
    <p:sldLayoutId id="2147490758" r:id="rId4"/>
    <p:sldLayoutId id="2147490759" r:id="rId5"/>
    <p:sldLayoutId id="2147490760" r:id="rId6"/>
    <p:sldLayoutId id="2147490761" r:id="rId7"/>
    <p:sldLayoutId id="2147490762" r:id="rId8"/>
    <p:sldLayoutId id="2147490763" r:id="rId9"/>
    <p:sldLayoutId id="2147490764" r:id="rId10"/>
    <p:sldLayoutId id="2147490765"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tags" Target="../tags/tag154.xml"/><Relationship Id="rId14" Type="http://schemas.openxmlformats.org/officeDocument/2006/relationships/tags" Target="../tags/tag155.xml"/><Relationship Id="rId15" Type="http://schemas.openxmlformats.org/officeDocument/2006/relationships/tags" Target="../tags/tag156.xml"/><Relationship Id="rId16" Type="http://schemas.openxmlformats.org/officeDocument/2006/relationships/tags" Target="../tags/tag157.xml"/><Relationship Id="rId17" Type="http://schemas.openxmlformats.org/officeDocument/2006/relationships/tags" Target="../tags/tag158.xml"/><Relationship Id="rId18" Type="http://schemas.openxmlformats.org/officeDocument/2006/relationships/tags" Target="../tags/tag159.xml"/><Relationship Id="rId19" Type="http://schemas.openxmlformats.org/officeDocument/2006/relationships/tags" Target="../tags/tag160.xml"/><Relationship Id="rId20" Type="http://schemas.openxmlformats.org/officeDocument/2006/relationships/tags" Target="../tags/tag161.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tags" Target="../tags/tag210.xml"/><Relationship Id="rId14" Type="http://schemas.openxmlformats.org/officeDocument/2006/relationships/tags" Target="../tags/tag211.xml"/><Relationship Id="rId15" Type="http://schemas.openxmlformats.org/officeDocument/2006/relationships/tags" Target="../tags/tag212.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tags" Target="../tags/tag321.xml"/><Relationship Id="rId10" Type="http://schemas.openxmlformats.org/officeDocument/2006/relationships/tags" Target="../tags/tag322.xml"/><Relationship Id="rId11" Type="http://schemas.openxmlformats.org/officeDocument/2006/relationships/tags" Target="../tags/tag323.xml"/><Relationship Id="rId12" Type="http://schemas.openxmlformats.org/officeDocument/2006/relationships/tags" Target="../tags/tag324.xml"/><Relationship Id="rId13" Type="http://schemas.openxmlformats.org/officeDocument/2006/relationships/tags" Target="../tags/tag325.xml"/><Relationship Id="rId14" Type="http://schemas.openxmlformats.org/officeDocument/2006/relationships/tags" Target="../tags/tag326.xml"/><Relationship Id="rId15" Type="http://schemas.openxmlformats.org/officeDocument/2006/relationships/tags" Target="../tags/tag327.xml"/><Relationship Id="rId16" Type="http://schemas.openxmlformats.org/officeDocument/2006/relationships/tags" Target="../tags/tag328.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tags" Target="../tags/tag384.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tags" Target="../tags/tag393.xml"/><Relationship Id="rId6" Type="http://schemas.openxmlformats.org/officeDocument/2006/relationships/tags" Target="../tags/tag394.xml"/><Relationship Id="rId7" Type="http://schemas.openxmlformats.org/officeDocument/2006/relationships/tags" Target="../tags/tag395.xml"/><Relationship Id="rId8" Type="http://schemas.openxmlformats.org/officeDocument/2006/relationships/tags" Target="../tags/tag396.xml"/><Relationship Id="rId9" Type="http://schemas.openxmlformats.org/officeDocument/2006/relationships/tags" Target="../tags/tag397.xml"/><Relationship Id="rId10" Type="http://schemas.openxmlformats.org/officeDocument/2006/relationships/tags" Target="../tags/tag398.xml"/><Relationship Id="rId11" Type="http://schemas.openxmlformats.org/officeDocument/2006/relationships/tags" Target="../tags/tag399.xml"/><Relationship Id="rId12" Type="http://schemas.openxmlformats.org/officeDocument/2006/relationships/tags" Target="../tags/tag400.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tags" Target="../tags/tag409.xml"/><Relationship Id="rId10" Type="http://schemas.openxmlformats.org/officeDocument/2006/relationships/tags" Target="../tags/tag410.xml"/><Relationship Id="rId11" Type="http://schemas.openxmlformats.org/officeDocument/2006/relationships/tags" Target="../tags/tag411.xml"/><Relationship Id="rId12" Type="http://schemas.openxmlformats.org/officeDocument/2006/relationships/tags" Target="../tags/tag412.xml"/><Relationship Id="rId13" Type="http://schemas.openxmlformats.org/officeDocument/2006/relationships/tags" Target="../tags/tag413.xml"/><Relationship Id="rId14" Type="http://schemas.openxmlformats.org/officeDocument/2006/relationships/tags" Target="../tags/tag414.xml"/><Relationship Id="rId15" Type="http://schemas.openxmlformats.org/officeDocument/2006/relationships/tags" Target="../tags/tag415.xml"/><Relationship Id="rId16" Type="http://schemas.openxmlformats.org/officeDocument/2006/relationships/tags" Target="../tags/tag416.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17.xml"/><Relationship Id="rId2" Type="http://schemas.openxmlformats.org/officeDocument/2006/relationships/tags" Target="../tags/tag418.xml"/><Relationship Id="rId3" Type="http://schemas.openxmlformats.org/officeDocument/2006/relationships/tags" Target="../tags/tag419.xml"/><Relationship Id="rId4" Type="http://schemas.openxmlformats.org/officeDocument/2006/relationships/tags" Target="../tags/tag420.xml"/><Relationship Id="rId5" Type="http://schemas.openxmlformats.org/officeDocument/2006/relationships/tags" Target="../tags/tag421.xml"/><Relationship Id="rId6" Type="http://schemas.openxmlformats.org/officeDocument/2006/relationships/tags" Target="../tags/tag422.xml"/><Relationship Id="rId7" Type="http://schemas.openxmlformats.org/officeDocument/2006/relationships/tags" Target="../tags/tag423.xml"/><Relationship Id="rId8" Type="http://schemas.openxmlformats.org/officeDocument/2006/relationships/tags" Target="../tags/tag424.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25.xml"/><Relationship Id="rId2" Type="http://schemas.openxmlformats.org/officeDocument/2006/relationships/tags" Target="../tags/tag426.xml"/><Relationship Id="rId3" Type="http://schemas.openxmlformats.org/officeDocument/2006/relationships/tags" Target="../tags/tag427.xml"/><Relationship Id="rId4" Type="http://schemas.openxmlformats.org/officeDocument/2006/relationships/tags" Target="../tags/tag428.xml"/><Relationship Id="rId5"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9.xml"/><Relationship Id="rId2" Type="http://schemas.openxmlformats.org/officeDocument/2006/relationships/tags" Target="../tags/tag430.xml"/><Relationship Id="rId3" Type="http://schemas.openxmlformats.org/officeDocument/2006/relationships/tags" Target="../tags/tag431.xml"/><Relationship Id="rId4" Type="http://schemas.openxmlformats.org/officeDocument/2006/relationships/tags" Target="../tags/tag432.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数学教育的挑战与解决方案</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数学教育的挑战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解决方案：提高数学兴趣</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解决方案：改变教育方式</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解决方案：加强师资培训</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解决方案：多元化评价方式</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706755"/>
          </a:xfrm>
          <a:prstGeom prst="rect"/>
          <a:noFill/>
        </p:spPr>
        <p:txBody>
          <a:bodyPr rtlCol="0" wrap="square">
            <a:spAutoFit/>
          </a:bodyPr>
          <a:p>
            <a:pPr algn="r"/>
            <a:r>
              <a:rPr altLang="zh-CN" b="1" dirty="0" sz="2000" lang="en-US">
                <a:solidFill>
                  <a:schemeClr val="tx1"/>
                </a:solidFill>
                <a:latin typeface="+mj-ea"/>
                <a:ea typeface="+mj-ea"/>
              </a:rPr>
              <a:t>解决方案：加强数学与其他学科的整合</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数学教育的挑战</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标题 1"/>
          <p:cNvSpPr>
            <a:spLocks noGrp="1"/>
          </p:cNvSpPr>
          <p:nvPr>
            <p:ph type="title"/>
          </p:nvPr>
        </p:nvSpPr>
        <p:spPr/>
        <p:txBody>
          <a:bodyPr/>
          <a:p>
            <a:r>
              <a:rPr altLang="en-US" lang="zh-CN"/>
              <a:t>学生对数学的恐惧</a:t>
            </a:r>
            <a:endParaRPr altLang="en-US" lang="zh-CN"/>
          </a:p>
        </p:txBody>
      </p:sp>
      <p:sp>
        <p:nvSpPr>
          <p:cNvPr id="10489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对数学产生恐惧心理</a:t>
            </a:r>
            <a:endParaRPr altLang="en-US" dirty="0" sz="2400" lang="zh-CN">
              <a:latin typeface="+mn-ea"/>
              <a:ea typeface="+mn-ea"/>
            </a:endParaRPr>
          </a:p>
        </p:txBody>
      </p:sp>
      <p:sp>
        <p:nvSpPr>
          <p:cNvPr id="10490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数学教育方法的不足</a:t>
            </a:r>
            <a:endParaRPr altLang="en-US" dirty="0" sz="2400" lang="zh-CN">
              <a:latin typeface="+mn-ea"/>
              <a:ea typeface="+mn-ea"/>
            </a:endParaRPr>
          </a:p>
        </p:txBody>
      </p:sp>
      <p:sp>
        <p:nvSpPr>
          <p:cNvPr id="10490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缺乏兴趣和动力</a:t>
            </a:r>
            <a:endParaRPr altLang="en-US" dirty="0" sz="2400" lang="zh-CN">
              <a:latin typeface="+mn-ea"/>
              <a:ea typeface="+mn-ea"/>
            </a:endParaRPr>
          </a:p>
        </p:txBody>
      </p:sp>
      <p:sp>
        <p:nvSpPr>
          <p:cNvPr id="10490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数学基础薄弱</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56" name="标题 1"/>
          <p:cNvSpPr>
            <a:spLocks noGrp="1"/>
          </p:cNvSpPr>
          <p:nvPr>
            <p:ph type="title"/>
          </p:nvPr>
        </p:nvSpPr>
        <p:spPr/>
        <p:txBody>
          <a:bodyPr/>
          <a:p>
            <a:r>
              <a:rPr altLang="en-US" lang="zh-CN"/>
              <a:t>数学教育的应试倾向</a:t>
            </a:r>
            <a:endParaRPr altLang="en-US" lang="zh-CN"/>
          </a:p>
        </p:txBody>
      </p:sp>
      <p:sp>
        <p:nvSpPr>
          <p:cNvPr id="104905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数学教育应试倾向的定义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数学教育应试倾向的成因分析</a:t>
            </a:r>
            <a:endParaRPr dirty="0" sz="2000" err="1">
              <a:solidFill>
                <a:schemeClr val="tx1">
                  <a:lumMod val="75000"/>
                  <a:lumOff val="25000"/>
                </a:schemeClr>
              </a:solidFill>
              <a:latin typeface="+mn-ea"/>
              <a:ea typeface="+mn-ea"/>
              <a:cs typeface="+mn-ea"/>
              <a:sym typeface="+mn-lt"/>
            </a:endParaRPr>
          </a:p>
        </p:txBody>
      </p:sp>
      <p:sp>
        <p:nvSpPr>
          <p:cNvPr id="104907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8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应对数学教育应试倾向的策略探讨</a:t>
            </a:r>
            <a:endParaRPr dirty="0" sz="2000" err="1">
              <a:solidFill>
                <a:schemeClr val="tx1">
                  <a:lumMod val="75000"/>
                  <a:lumOff val="25000"/>
                </a:schemeClr>
              </a:solidFill>
              <a:latin typeface="+mn-ea"/>
              <a:ea typeface="+mn-ea"/>
              <a:cs typeface="+mn-ea"/>
              <a:sym typeface="+mn-lt"/>
            </a:endParaRPr>
          </a:p>
        </p:txBody>
      </p:sp>
      <p:sp>
        <p:nvSpPr>
          <p:cNvPr id="1049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应试倾向对数学教育的负面影响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36" name="标题 1"/>
          <p:cNvSpPr>
            <a:spLocks noGrp="1"/>
          </p:cNvSpPr>
          <p:nvPr>
            <p:ph type="title"/>
          </p:nvPr>
        </p:nvSpPr>
        <p:spPr/>
        <p:txBody>
          <a:bodyPr/>
          <a:p>
            <a:r>
              <a:rPr altLang="en-US" lang="zh-CN"/>
              <a:t>数学与实际应用的脱节</a:t>
            </a:r>
            <a:endParaRPr altLang="en-US" lang="zh-CN"/>
          </a:p>
        </p:txBody>
      </p:sp>
      <p:sp>
        <p:nvSpPr>
          <p:cNvPr id="104913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学生在学校学习的数学知识与现实生活中的应用存在较大差距。</a:t>
            </a:r>
            <a:endParaRPr altLang="en-US" dirty="0" sz="2000" lang="zh-CN" spc="150">
              <a:solidFill>
                <a:schemeClr val="tx1">
                  <a:lumMod val="85000"/>
                  <a:lumOff val="15000"/>
                </a:schemeClr>
              </a:solidFill>
              <a:latin typeface="+mn-ea"/>
              <a:sym typeface="+mn-ea"/>
            </a:endParaRPr>
          </a:p>
        </p:txBody>
      </p:sp>
      <p:sp>
        <p:nvSpPr>
          <p:cNvPr id="104914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传统数学教育过于注重理论，缺乏实际应用的案例和实践。</a:t>
            </a:r>
            <a:endParaRPr altLang="en-US" dirty="0" sz="2000" lang="zh-CN" spc="150">
              <a:solidFill>
                <a:schemeClr val="tx1">
                  <a:lumMod val="85000"/>
                  <a:lumOff val="15000"/>
                </a:schemeClr>
              </a:solidFill>
              <a:latin typeface="+mn-ea"/>
              <a:sym typeface="+mn-ea"/>
            </a:endParaRPr>
          </a:p>
        </p:txBody>
      </p:sp>
      <p:sp>
        <p:nvSpPr>
          <p:cNvPr id="104915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教师和教材的局限性，导致学生难以理解数学在现实生活中的应用价值。</a:t>
            </a:r>
            <a:endParaRPr altLang="en-US" dirty="0" sz="2000" lang="zh-CN" spc="150">
              <a:solidFill>
                <a:schemeClr val="tx1">
                  <a:lumMod val="85000"/>
                  <a:lumOff val="15000"/>
                </a:schemeClr>
              </a:solidFill>
              <a:latin typeface="+mn-ea"/>
              <a:sym typeface="+mn-ea"/>
            </a:endParaRPr>
          </a:p>
        </p:txBody>
      </p:sp>
      <p:sp>
        <p:nvSpPr>
          <p:cNvPr id="104915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学生对数学的实际应用缺乏兴趣和动力，导致学习效果不佳。</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00" name="标题 1"/>
          <p:cNvSpPr>
            <a:spLocks noGrp="1"/>
          </p:cNvSpPr>
          <p:nvPr>
            <p:ph type="title"/>
          </p:nvPr>
        </p:nvSpPr>
        <p:spPr/>
        <p:txBody>
          <a:bodyPr/>
          <a:p>
            <a:r>
              <a:rPr altLang="en-US" lang="zh-CN"/>
              <a:t>教师教学方法的局限性</a:t>
            </a:r>
            <a:endParaRPr altLang="en-US" lang="zh-CN"/>
          </a:p>
        </p:txBody>
      </p:sp>
      <p:sp>
        <p:nvSpPr>
          <p:cNvPr id="104920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传统教学模式：以教师为中心，缺乏学生主动参与</a:t>
            </a:r>
            <a:endParaRPr altLang="en-US" dirty="0" sz="1200" lang="zh-CN" spc="150">
              <a:solidFill>
                <a:schemeClr val="tx1">
                  <a:lumMod val="65000"/>
                  <a:lumOff val="35000"/>
                </a:schemeClr>
              </a:solidFill>
              <a:latin typeface="+mn-ea"/>
              <a:sym typeface="+mn-ea"/>
            </a:endParaRPr>
          </a:p>
        </p:txBody>
      </p:sp>
      <p:sp>
        <p:nvSpPr>
          <p:cNvPr id="104920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缺乏创新：教学方法一成不变，难以适应时代发展</a:t>
            </a:r>
            <a:endParaRPr altLang="en-US" dirty="0" sz="1200" lang="zh-CN" spc="150">
              <a:solidFill>
                <a:schemeClr val="tx1">
                  <a:lumMod val="65000"/>
                  <a:lumOff val="35000"/>
                </a:schemeClr>
              </a:solidFill>
              <a:latin typeface="+mn-ea"/>
              <a:sym typeface="+mn-ea"/>
            </a:endParaRPr>
          </a:p>
        </p:txBody>
      </p:sp>
      <p:sp>
        <p:nvSpPr>
          <p:cNvPr id="104920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过分注重分数：以考试成绩为主要评价标准，忽视学生实际能力</a:t>
            </a:r>
            <a:endParaRPr altLang="en-US" dirty="0" sz="1200" lang="zh-CN" spc="150">
              <a:solidFill>
                <a:schemeClr val="tx1">
                  <a:lumMod val="65000"/>
                  <a:lumOff val="35000"/>
                </a:schemeClr>
              </a:solidFill>
              <a:latin typeface="+mn-ea"/>
              <a:sym typeface="+mn-ea"/>
            </a:endParaRPr>
          </a:p>
        </p:txBody>
      </p:sp>
      <p:sp>
        <p:nvSpPr>
          <p:cNvPr id="104920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缺乏有效沟通：教师与学生之间沟通不足，影响教学质量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48" name="副标题"/>
          <p:cNvSpPr>
            <a:spLocks noGrp="1"/>
          </p:cNvSpPr>
          <p:nvPr>
            <p:ph type="body" idx="1"/>
            <p:custDataLst>
              <p:tags r:id="rId1"/>
            </p:custDataLst>
          </p:nvPr>
        </p:nvSpPr>
        <p:spPr/>
        <p:txBody>
          <a:bodyPr/>
          <a:p>
            <a:r>
              <a:rPr altLang="en-US" lang="zh-CN"/>
              <a:t>章节副标题</a:t>
            </a:r>
            <a:endParaRPr altLang="en-US" lang="zh-CN"/>
          </a:p>
        </p:txBody>
      </p:sp>
      <p:sp>
        <p:nvSpPr>
          <p:cNvPr id="1049250"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9252" name="标题 1"/>
          <p:cNvSpPr>
            <a:spLocks noGrp="1"/>
          </p:cNvSpPr>
          <p:nvPr>
            <p:ph type="title"/>
            <p:custDataLst>
              <p:tags r:id="rId3"/>
            </p:custDataLst>
          </p:nvPr>
        </p:nvSpPr>
        <p:spPr/>
        <p:txBody>
          <a:bodyPr>
            <a:normAutofit fontScale="95556"/>
          </a:bodyPr>
          <a:p>
            <a:r>
              <a:rPr altLang="en-US" lang="zh-CN"/>
              <a:t>解决方案：提高数学兴趣</a:t>
            </a:r>
            <a:endParaRPr altLang="en-US" lang="zh-CN"/>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引入趣味数学内容</a:t>
            </a:r>
            <a:endParaRPr altLang="en-US" lang="zh-CN"/>
          </a:p>
        </p:txBody>
      </p:sp>
      <p:sp>
        <p:nvSpPr>
          <p:cNvPr id="104931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开展数学实验和探究活动，引导学生主动探索数学规律</a:t>
            </a:r>
            <a:endParaRPr altLang="zh-CN" dirty="0" lang="en-US">
              <a:solidFill>
                <a:schemeClr val="dk1">
                  <a:lumMod val="80000"/>
                  <a:lumOff val="20000"/>
                </a:schemeClr>
              </a:solidFill>
              <a:latin typeface="+mn-ea"/>
              <a:sym typeface="+mn-ea"/>
            </a:endParaRPr>
          </a:p>
        </p:txBody>
      </p:sp>
      <p:sp>
        <p:nvSpPr>
          <p:cNvPr id="104931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引入数学游戏和竞赛，激发学生学习兴趣</a:t>
            </a:r>
            <a:endParaRPr altLang="en-US" dirty="0" lang="zh-CN">
              <a:solidFill>
                <a:schemeClr val="dk1">
                  <a:lumMod val="80000"/>
                  <a:lumOff val="20000"/>
                </a:schemeClr>
              </a:solidFill>
              <a:latin typeface="+mn-ea"/>
              <a:sym typeface="+mn-ea"/>
            </a:endParaRPr>
          </a:p>
        </p:txBody>
      </p:sp>
      <p:sp>
        <p:nvSpPr>
          <p:cNvPr id="104932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结合生活实际，让学生感受到数学的应用价值</a:t>
            </a:r>
            <a:endParaRPr altLang="en-US" dirty="0" lang="zh-CN">
              <a:solidFill>
                <a:schemeClr val="dk1">
                  <a:lumMod val="80000"/>
                  <a:lumOff val="20000"/>
                </a:schemeClr>
              </a:solidFill>
              <a:latin typeface="+mn-ea"/>
              <a:sym typeface="+mn-ea"/>
            </a:endParaRPr>
          </a:p>
        </p:txBody>
      </p:sp>
      <p:sp>
        <p:nvSpPr>
          <p:cNvPr id="104933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利用多媒体和数字化教学资源，丰富教学方式和手段</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开展数学游戏和竞赛</a:t>
            </a:r>
            <a:endParaRPr altLang="en-US" lang="zh-CN"/>
          </a:p>
        </p:txBody>
      </p:sp>
      <p:sp>
        <p:nvSpPr>
          <p:cNvPr id="1049382" name="五边形 16"/>
          <p:cNvSpPr/>
          <p:nvPr>
            <p:custDataLst>
              <p:tags r:id="rId1"/>
            </p:custDataLst>
          </p:nvPr>
        </p:nvSpPr>
        <p:spPr>
          <a:xfrm rot="16200000" flipH="1">
            <a:off x="8916986" y="1161080"/>
            <a:ext cx="995787" cy="289752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五边形 17"/>
          <p:cNvSpPr/>
          <p:nvPr>
            <p:custDataLst>
              <p:tags r:id="rId2"/>
            </p:custDataLst>
          </p:nvPr>
        </p:nvSpPr>
        <p:spPr>
          <a:xfrm rot="16200000" flipH="1">
            <a:off x="8941513" y="4389029"/>
            <a:ext cx="946634" cy="260006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任意多边形 18"/>
          <p:cNvSpPr/>
          <p:nvPr>
            <p:custDataLst>
              <p:tags r:id="rId3"/>
            </p:custDataLst>
          </p:nvPr>
        </p:nvSpPr>
        <p:spPr>
          <a:xfrm>
            <a:off x="8114678" y="2108616"/>
            <a:ext cx="2600063" cy="3923824"/>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8" name="任意多边形 19"/>
          <p:cNvSpPr/>
          <p:nvPr>
            <p:custDataLst>
              <p:tags r:id="rId4"/>
            </p:custDataLst>
          </p:nvPr>
        </p:nvSpPr>
        <p:spPr>
          <a:xfrm flipV="1">
            <a:off x="7966222" y="1364400"/>
            <a:ext cx="2897528" cy="139240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0" name="五边形 2"/>
          <p:cNvSpPr/>
          <p:nvPr>
            <p:custDataLst>
              <p:tags r:id="rId5"/>
            </p:custDataLst>
          </p:nvPr>
        </p:nvSpPr>
        <p:spPr>
          <a:xfrm rot="16200000" flipH="1">
            <a:off x="2279068" y="1161725"/>
            <a:ext cx="995787" cy="2895833"/>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2" name="五边形 3"/>
          <p:cNvSpPr/>
          <p:nvPr>
            <p:custDataLst>
              <p:tags r:id="rId6"/>
            </p:custDataLst>
          </p:nvPr>
        </p:nvSpPr>
        <p:spPr>
          <a:xfrm rot="16200000" flipH="1">
            <a:off x="2304887" y="4389029"/>
            <a:ext cx="946634" cy="260006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4" name="任意多边形 4"/>
          <p:cNvSpPr/>
          <p:nvPr>
            <p:custDataLst>
              <p:tags r:id="rId7"/>
            </p:custDataLst>
          </p:nvPr>
        </p:nvSpPr>
        <p:spPr>
          <a:xfrm>
            <a:off x="1478052" y="2108616"/>
            <a:ext cx="2600063" cy="3923824"/>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6" name="任意多边形 5"/>
          <p:cNvSpPr/>
          <p:nvPr>
            <p:custDataLst>
              <p:tags r:id="rId8"/>
            </p:custDataLst>
          </p:nvPr>
        </p:nvSpPr>
        <p:spPr>
          <a:xfrm flipV="1">
            <a:off x="1328950" y="1364400"/>
            <a:ext cx="2895833" cy="139240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1478052" y="2933515"/>
            <a:ext cx="2600063" cy="234261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目的：通过趣味性的数学游戏和竞赛，激发学生对数学的兴趣和热情。</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8114678" y="2933515"/>
            <a:ext cx="2600063" cy="234261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400" err="1">
                <a:solidFill>
                  <a:schemeClr val="tx1">
                    <a:lumMod val="75000"/>
                    <a:lumOff val="25000"/>
                  </a:schemeClr>
                </a:solidFill>
                <a:latin typeface="+mn-ea"/>
                <a:ea typeface="+mn-ea"/>
                <a:cs typeface="+mn-ea"/>
                <a:sym typeface="+mn-lt"/>
              </a:rPr>
              <a:t>效果：提高学生的数学兴趣，增强学习动力，提高数学成绩。</a:t>
            </a:r>
            <a:endParaRPr dirty="0" sz="2400" err="1">
              <a:solidFill>
                <a:schemeClr val="tx1">
                  <a:lumMod val="75000"/>
                  <a:lumOff val="25000"/>
                </a:schemeClr>
              </a:solidFill>
              <a:latin typeface="+mn-ea"/>
              <a:ea typeface="+mn-ea"/>
              <a:cs typeface="+mn-ea"/>
              <a:sym typeface="+mn-lt"/>
            </a:endParaRPr>
          </a:p>
        </p:txBody>
      </p:sp>
      <p:sp>
        <p:nvSpPr>
          <p:cNvPr id="1049402" name="五边形 9"/>
          <p:cNvSpPr/>
          <p:nvPr>
            <p:custDataLst>
              <p:tags r:id="rId11"/>
            </p:custDataLst>
          </p:nvPr>
        </p:nvSpPr>
        <p:spPr>
          <a:xfrm rot="16200000" flipH="1">
            <a:off x="5683228" y="1177216"/>
            <a:ext cx="995787" cy="2895833"/>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4" name="五边形 10"/>
          <p:cNvSpPr/>
          <p:nvPr>
            <p:custDataLst>
              <p:tags r:id="rId12"/>
            </p:custDataLst>
          </p:nvPr>
        </p:nvSpPr>
        <p:spPr>
          <a:xfrm rot="16200000" flipH="1">
            <a:off x="5708401" y="4404520"/>
            <a:ext cx="946634" cy="2600063"/>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06" name="任意多边形 11"/>
          <p:cNvSpPr/>
          <p:nvPr>
            <p:custDataLst>
              <p:tags r:id="rId13"/>
            </p:custDataLst>
          </p:nvPr>
        </p:nvSpPr>
        <p:spPr>
          <a:xfrm>
            <a:off x="4881566" y="2122816"/>
            <a:ext cx="2600063" cy="3923824"/>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08" name="任意多边形 12"/>
          <p:cNvSpPr/>
          <p:nvPr>
            <p:custDataLst>
              <p:tags r:id="rId14"/>
            </p:custDataLst>
          </p:nvPr>
        </p:nvSpPr>
        <p:spPr>
          <a:xfrm flipV="1">
            <a:off x="4733110" y="1379891"/>
            <a:ext cx="2895833" cy="1392407"/>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4881566" y="2948360"/>
            <a:ext cx="2600063" cy="234261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400" lang="zh-CN">
                <a:solidFill>
                  <a:schemeClr val="tx1">
                    <a:lumMod val="75000"/>
                    <a:lumOff val="25000"/>
                  </a:schemeClr>
                </a:solidFill>
                <a:latin typeface="+mn-ea"/>
                <a:ea typeface="+mn-ea"/>
                <a:cs typeface="+mn-ea"/>
                <a:sym typeface="+mn-lt"/>
              </a:rPr>
              <a:t>实施方式：定期组织数学游戏和竞赛，鼓励学生积极参与。</a:t>
            </a:r>
            <a:endParaRPr altLang="en-US" dirty="0" sz="24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50" name="标题 1"/>
          <p:cNvSpPr>
            <a:spLocks noGrp="1"/>
          </p:cNvSpPr>
          <p:nvPr>
            <p:ph type="title"/>
          </p:nvPr>
        </p:nvSpPr>
        <p:spPr/>
        <p:txBody>
          <a:bodyPr/>
          <a:p>
            <a:r>
              <a:rPr altLang="en-US" lang="zh-CN"/>
              <a:t>引导学生发现数学之美</a:t>
            </a:r>
            <a:endParaRPr altLang="en-US" lang="zh-CN"/>
          </a:p>
        </p:txBody>
      </p:sp>
      <p:sp>
        <p:nvSpPr>
          <p:cNvPr id="104945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引入生活实例：将数学与生活实际相结合，让学生感受到数学的实际应用价值。</a:t>
            </a:r>
            <a:endParaRPr altLang="en-US" dirty="0" sz="2000" lang="zh-CN" spc="150">
              <a:solidFill>
                <a:schemeClr val="tx1">
                  <a:lumMod val="85000"/>
                  <a:lumOff val="15000"/>
                </a:schemeClr>
              </a:solidFill>
              <a:latin typeface="+mn-ea"/>
              <a:sym typeface="+mn-ea"/>
            </a:endParaRPr>
          </a:p>
        </p:txBody>
      </p:sp>
      <p:sp>
        <p:nvSpPr>
          <p:cNvPr id="104945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创新教学方式：采用游戏化、互动化的教学方式，增加学生学习数学的趣味性。</a:t>
            </a:r>
            <a:endParaRPr altLang="en-US" dirty="0" sz="2000" lang="zh-CN" spc="150">
              <a:solidFill>
                <a:schemeClr val="tx1">
                  <a:lumMod val="85000"/>
                  <a:lumOff val="15000"/>
                </a:schemeClr>
              </a:solidFill>
              <a:latin typeface="+mn-ea"/>
              <a:sym typeface="+mn-ea"/>
            </a:endParaRPr>
          </a:p>
        </p:txBody>
      </p:sp>
      <p:sp>
        <p:nvSpPr>
          <p:cNvPr id="104946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引导学生探索：鼓励学生自主探索数学问题，培养他们的数学思维和解决问题的能力。</a:t>
            </a:r>
            <a:endParaRPr altLang="en-US" dirty="0" sz="2000" lang="zh-CN" spc="150">
              <a:solidFill>
                <a:schemeClr val="tx1">
                  <a:lumMod val="85000"/>
                  <a:lumOff val="15000"/>
                </a:schemeClr>
              </a:solidFill>
              <a:latin typeface="+mn-ea"/>
              <a:sym typeface="+mn-ea"/>
            </a:endParaRPr>
          </a:p>
        </p:txBody>
      </p:sp>
      <p:sp>
        <p:nvSpPr>
          <p:cNvPr id="104947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展示数学之美：通过讲解数学的历史、文化背景等方式，让学生感受到数学的美丽和魅力。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14" name="标题 1"/>
          <p:cNvSpPr>
            <a:spLocks noGrp="1"/>
          </p:cNvSpPr>
          <p:nvPr>
            <p:ph type="title"/>
          </p:nvPr>
        </p:nvSpPr>
        <p:spPr/>
        <p:txBody>
          <a:bodyPr/>
          <a:p>
            <a:r>
              <a:rPr altLang="en-US" lang="zh-CN"/>
              <a:t>结合生活实际，解释数学应用</a:t>
            </a:r>
            <a:endParaRPr altLang="en-US" lang="zh-CN"/>
          </a:p>
        </p:txBody>
      </p:sp>
      <p:sp>
        <p:nvSpPr>
          <p:cNvPr id="104951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购物时计算折扣和优惠：运用数学计算能力，快速找到最优惠的购物方案。</a:t>
            </a:r>
            <a:endParaRPr altLang="en-US" dirty="0" sz="1200" lang="zh-CN" spc="150">
              <a:solidFill>
                <a:schemeClr val="tx1">
                  <a:lumMod val="65000"/>
                  <a:lumOff val="35000"/>
                </a:schemeClr>
              </a:solidFill>
              <a:latin typeface="+mn-ea"/>
              <a:sym typeface="+mn-ea"/>
            </a:endParaRPr>
          </a:p>
        </p:txBody>
      </p:sp>
      <p:sp>
        <p:nvSpPr>
          <p:cNvPr id="104951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制定预算和理财计划：通过数学分析和计算，合理规划个人或家庭的开支和理财方案。</a:t>
            </a:r>
            <a:endParaRPr altLang="en-US" dirty="0" sz="1200" lang="zh-CN" spc="150">
              <a:solidFill>
                <a:schemeClr val="tx1">
                  <a:lumMod val="65000"/>
                  <a:lumOff val="35000"/>
                </a:schemeClr>
              </a:solidFill>
              <a:latin typeface="+mn-ea"/>
              <a:sym typeface="+mn-ea"/>
            </a:endParaRPr>
          </a:p>
        </p:txBody>
      </p:sp>
      <p:sp>
        <p:nvSpPr>
          <p:cNvPr id="104952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建筑设计中的几何学：建筑设计需要运用几何学原理，创造出实用美观的建筑作品。</a:t>
            </a:r>
            <a:endParaRPr altLang="en-US" dirty="0" sz="1200" lang="zh-CN" spc="150">
              <a:solidFill>
                <a:schemeClr val="tx1">
                  <a:lumMod val="65000"/>
                  <a:lumOff val="35000"/>
                </a:schemeClr>
              </a:solidFill>
              <a:latin typeface="+mn-ea"/>
              <a:sym typeface="+mn-ea"/>
            </a:endParaRPr>
          </a:p>
        </p:txBody>
      </p:sp>
      <p:sp>
        <p:nvSpPr>
          <p:cNvPr id="104952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物理学中的力学和运动学：解释物体运动规律和力的作用效果，理解机械运动和力的相互作用。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62" name="副标题"/>
          <p:cNvSpPr>
            <a:spLocks noGrp="1"/>
          </p:cNvSpPr>
          <p:nvPr>
            <p:ph type="body" idx="1"/>
            <p:custDataLst>
              <p:tags r:id="rId1"/>
            </p:custDataLst>
          </p:nvPr>
        </p:nvSpPr>
        <p:spPr/>
        <p:txBody>
          <a:bodyPr/>
          <a:p>
            <a:r>
              <a:rPr altLang="en-US" lang="zh-CN"/>
              <a:t>章节副标题</a:t>
            </a:r>
            <a:endParaRPr altLang="en-US" lang="zh-CN"/>
          </a:p>
        </p:txBody>
      </p:sp>
      <p:sp>
        <p:nvSpPr>
          <p:cNvPr id="1049564"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566" name="标题 1"/>
          <p:cNvSpPr>
            <a:spLocks noGrp="1"/>
          </p:cNvSpPr>
          <p:nvPr>
            <p:ph type="title"/>
            <p:custDataLst>
              <p:tags r:id="rId3"/>
            </p:custDataLst>
          </p:nvPr>
        </p:nvSpPr>
        <p:spPr/>
        <p:txBody>
          <a:bodyPr>
            <a:normAutofit fontScale="95556"/>
          </a:bodyPr>
          <a:p>
            <a:r>
              <a:rPr altLang="en-US" lang="zh-CN"/>
              <a:t>解决方案：改变教育方式</a:t>
            </a:r>
            <a:endParaRPr altLang="en-US" lang="zh-CN"/>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22" name="标题 1"/>
          <p:cNvSpPr>
            <a:spLocks noGrp="1"/>
          </p:cNvSpPr>
          <p:nvPr>
            <p:ph type="title"/>
          </p:nvPr>
        </p:nvSpPr>
        <p:spPr/>
        <p:txBody>
          <a:bodyPr/>
          <a:p>
            <a:r>
              <a:rPr altLang="en-US" lang="zh-CN"/>
              <a:t>提倡探究式学习</a:t>
            </a:r>
            <a:endParaRPr altLang="en-US" lang="zh-CN"/>
          </a:p>
        </p:txBody>
      </p:sp>
      <p:sp>
        <p:nvSpPr>
          <p:cNvPr id="104962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2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探究式学习能够激发学生的学习兴趣和主动性，培养创新思维和解决问题的能力。</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通过探究式学习，学生可以在实践中学习和掌握数学知识，提高数学应用能力。</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0"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教师需要转变角色，从传统的知识传授者转变为引导学生探究的合作者和指导者。</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学校和教育部门需要提供相应的资源和支持，为探究式学习的实施创造良好的环境和条件。</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86" name="标题 1"/>
          <p:cNvSpPr>
            <a:spLocks noGrp="1"/>
          </p:cNvSpPr>
          <p:nvPr>
            <p:ph type="title"/>
          </p:nvPr>
        </p:nvSpPr>
        <p:spPr/>
        <p:txBody>
          <a:bodyPr/>
          <a:p>
            <a:r>
              <a:rPr altLang="en-US" lang="zh-CN"/>
              <a:t>利用信息技术辅助教学</a:t>
            </a:r>
            <a:endParaRPr altLang="en-US" lang="zh-CN"/>
          </a:p>
        </p:txBody>
      </p:sp>
      <p:sp>
        <p:nvSpPr>
          <p:cNvPr id="104968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定义：利用信息技术工具和资源来支持数学教学和学习</a:t>
            </a:r>
            <a:endParaRPr altLang="en-US" dirty="0" sz="2000" lang="zh-CN" spc="150">
              <a:solidFill>
                <a:schemeClr val="tx1">
                  <a:lumMod val="75000"/>
                  <a:lumOff val="25000"/>
                </a:schemeClr>
              </a:solidFill>
              <a:latin typeface="+mn-ea"/>
              <a:sym typeface="+mn-ea"/>
            </a:endParaRPr>
          </a:p>
        </p:txBody>
      </p:sp>
      <p:sp>
        <p:nvSpPr>
          <p:cNvPr id="104969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优势：提高教学效率，增强学生学习兴趣和参与度，促进个性化学习</a:t>
            </a:r>
            <a:endParaRPr altLang="en-US" dirty="0" sz="2000" lang="zh-CN" spc="150">
              <a:solidFill>
                <a:schemeClr val="tx1">
                  <a:lumMod val="75000"/>
                  <a:lumOff val="25000"/>
                </a:schemeClr>
              </a:solidFill>
              <a:latin typeface="+mn-ea"/>
              <a:sym typeface="+mn-ea"/>
            </a:endParaRPr>
          </a:p>
        </p:txBody>
      </p:sp>
      <p:sp>
        <p:nvSpPr>
          <p:cNvPr id="104969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应用场景：在线课程、数字化教材、互动教学平台、虚拟实验室等</a:t>
            </a:r>
            <a:endParaRPr altLang="en-US" dirty="0" sz="2000" lang="zh-CN" spc="150">
              <a:solidFill>
                <a:schemeClr val="tx1">
                  <a:lumMod val="75000"/>
                  <a:lumOff val="25000"/>
                </a:schemeClr>
              </a:solidFill>
              <a:latin typeface="+mn-ea"/>
              <a:sym typeface="+mn-ea"/>
            </a:endParaRPr>
          </a:p>
        </p:txBody>
      </p:sp>
      <p:sp>
        <p:nvSpPr>
          <p:cNvPr id="104970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案例分析：具体的教学实践案例及其效果分析</a:t>
            </a:r>
            <a:endParaRPr altLang="en-US" dirty="0" sz="2000" lang="zh-CN" spc="150">
              <a:solidFill>
                <a:schemeClr val="tx1">
                  <a:lumMod val="75000"/>
                  <a:lumOff val="25000"/>
                </a:schemeClr>
              </a:solidFill>
              <a:latin typeface="+mn-ea"/>
              <a:sym typeface="+mn-ea"/>
            </a:endParaRPr>
          </a:p>
        </p:txBody>
      </p:sp>
      <p:sp>
        <p:nvSpPr>
          <p:cNvPr id="104971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50" name="标题 1"/>
          <p:cNvSpPr>
            <a:spLocks noGrp="1"/>
          </p:cNvSpPr>
          <p:nvPr>
            <p:ph type="title"/>
          </p:nvPr>
        </p:nvSpPr>
        <p:spPr/>
        <p:txBody>
          <a:bodyPr/>
          <a:p>
            <a:r>
              <a:rPr altLang="en-US" lang="zh-CN"/>
              <a:t>开展小组合作学习</a:t>
            </a:r>
            <a:endParaRPr altLang="en-US" lang="zh-CN"/>
          </a:p>
        </p:txBody>
      </p:sp>
      <p:sp>
        <p:nvSpPr>
          <p:cNvPr id="104975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定义：小组合作学习是一种以学生为中心的教学方式，通过小组讨论、合作完成任务，培养学生的团队协作和沟通能力。</a:t>
            </a:r>
            <a:endParaRPr altLang="en-US" dirty="0" sz="1200" lang="zh-CN" spc="150">
              <a:solidFill>
                <a:schemeClr val="tx1">
                  <a:lumMod val="65000"/>
                  <a:lumOff val="35000"/>
                </a:schemeClr>
              </a:solidFill>
              <a:latin typeface="+mn-ea"/>
              <a:sym typeface="+mn-ea"/>
            </a:endParaRPr>
          </a:p>
        </p:txBody>
      </p:sp>
      <p:sp>
        <p:nvSpPr>
          <p:cNvPr id="104975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优势：提高学生学习积极性、增强学生自主学习能力、促进学生之间的交流与合作。</a:t>
            </a:r>
            <a:endParaRPr altLang="en-US" dirty="0" sz="1200" lang="zh-CN" spc="150">
              <a:solidFill>
                <a:schemeClr val="tx1">
                  <a:lumMod val="65000"/>
                  <a:lumOff val="35000"/>
                </a:schemeClr>
              </a:solidFill>
              <a:latin typeface="+mn-ea"/>
              <a:sym typeface="+mn-ea"/>
            </a:endParaRPr>
          </a:p>
        </p:txBody>
      </p:sp>
      <p:sp>
        <p:nvSpPr>
          <p:cNvPr id="104975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应用场景：在数学教育中，小组合作学习可以应用于各种知识点和题型，让学生通过合作探究，共同解决问题。</a:t>
            </a:r>
            <a:endParaRPr altLang="en-US" dirty="0" sz="1200" lang="zh-CN" spc="150">
              <a:solidFill>
                <a:schemeClr val="tx1">
                  <a:lumMod val="65000"/>
                  <a:lumOff val="35000"/>
                </a:schemeClr>
              </a:solidFill>
              <a:latin typeface="+mn-ea"/>
              <a:sym typeface="+mn-ea"/>
            </a:endParaRPr>
          </a:p>
        </p:txBody>
      </p:sp>
      <p:sp>
        <p:nvSpPr>
          <p:cNvPr id="104975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实施建议：教师应合理分组，注重学生的差异性和互补性；设计有针对性的合作任务，确保任务的可操作性和有效性；在小组合作学习的过程中，教师应给予适当的指导和监督，确保合作学习的顺利进行。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98" name="标题 1"/>
          <p:cNvSpPr>
            <a:spLocks noGrp="1"/>
          </p:cNvSpPr>
          <p:nvPr>
            <p:ph type="title"/>
          </p:nvPr>
        </p:nvSpPr>
        <p:spPr/>
        <p:txBody>
          <a:bodyPr/>
          <a:p>
            <a:r>
              <a:rPr altLang="en-US" lang="zh-CN"/>
              <a:t>重视过程而非结果</a:t>
            </a:r>
            <a:endParaRPr altLang="en-US" lang="zh-CN"/>
          </a:p>
        </p:txBody>
      </p:sp>
      <p:sp>
        <p:nvSpPr>
          <p:cNvPr id="104980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强调理解和应用，而非死记硬背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1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采用探究式学习，鼓励学生主动探索</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1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1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1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注重培养创新思维，而非单一标准答案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1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2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2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以学生为中心，关注个体差异和需求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62" name="副标题"/>
          <p:cNvSpPr>
            <a:spLocks noGrp="1"/>
          </p:cNvSpPr>
          <p:nvPr>
            <p:ph type="body" idx="1"/>
            <p:custDataLst>
              <p:tags r:id="rId1"/>
            </p:custDataLst>
          </p:nvPr>
        </p:nvSpPr>
        <p:spPr/>
        <p:txBody>
          <a:bodyPr/>
          <a:p>
            <a:r>
              <a:rPr altLang="en-US" lang="zh-CN"/>
              <a:t>章节副标题</a:t>
            </a:r>
            <a:endParaRPr altLang="en-US" lang="zh-CN"/>
          </a:p>
        </p:txBody>
      </p:sp>
      <p:sp>
        <p:nvSpPr>
          <p:cNvPr id="1049864"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866" name="标题 1"/>
          <p:cNvSpPr>
            <a:spLocks noGrp="1"/>
          </p:cNvSpPr>
          <p:nvPr>
            <p:ph type="title"/>
            <p:custDataLst>
              <p:tags r:id="rId3"/>
            </p:custDataLst>
          </p:nvPr>
        </p:nvSpPr>
        <p:spPr/>
        <p:txBody>
          <a:bodyPr>
            <a:normAutofit fontScale="95556"/>
          </a:bodyPr>
          <a:p>
            <a:r>
              <a:rPr altLang="en-US" lang="zh-CN"/>
              <a:t>解决方案：加强师资培训</a:t>
            </a:r>
            <a:endParaRPr altLang="en-US" lang="zh-CN"/>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提高教师数学教学能力</a:t>
            </a:r>
            <a:endParaRPr altLang="en-US" lang="zh-CN"/>
          </a:p>
        </p:txBody>
      </p:sp>
      <p:sp>
        <p:nvSpPr>
          <p:cNvPr id="104992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培训内容：加强数学学科知识和教育教学方法的培训</a:t>
            </a:r>
            <a:endParaRPr altLang="en-US" dirty="0" sz="2000" lang="zh-CN" spc="150">
              <a:solidFill>
                <a:schemeClr val="tx1">
                  <a:lumMod val="75000"/>
                  <a:lumOff val="25000"/>
                </a:schemeClr>
              </a:solidFill>
              <a:latin typeface="+mn-ea"/>
              <a:sym typeface="+mn-ea"/>
            </a:endParaRPr>
          </a:p>
        </p:txBody>
      </p:sp>
      <p:sp>
        <p:nvSpPr>
          <p:cNvPr id="104992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培训方式：线上和线下相结合，定期开展数学教学研讨和观摩活动</a:t>
            </a:r>
            <a:endParaRPr altLang="en-US" dirty="0" sz="2000" lang="zh-CN" spc="150">
              <a:solidFill>
                <a:schemeClr val="tx1">
                  <a:lumMod val="75000"/>
                  <a:lumOff val="25000"/>
                </a:schemeClr>
              </a:solidFill>
              <a:latin typeface="+mn-ea"/>
              <a:sym typeface="+mn-ea"/>
            </a:endParaRPr>
          </a:p>
        </p:txBody>
      </p:sp>
      <p:sp>
        <p:nvSpPr>
          <p:cNvPr id="104993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培训目标：提高教师的数学教学能力和水平，使其能够更好地应对数学教育的挑战</a:t>
            </a:r>
            <a:endParaRPr altLang="en-US" dirty="0" sz="2000" lang="zh-CN" spc="150">
              <a:solidFill>
                <a:schemeClr val="tx1">
                  <a:lumMod val="75000"/>
                  <a:lumOff val="25000"/>
                </a:schemeClr>
              </a:solidFill>
              <a:latin typeface="+mn-ea"/>
              <a:sym typeface="+mn-ea"/>
            </a:endParaRPr>
          </a:p>
        </p:txBody>
      </p:sp>
      <p:sp>
        <p:nvSpPr>
          <p:cNvPr id="104994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培训效果评估：对教师的数学教学能力和培训效果进行评估和反馈，不断改进和提高教师的数学教学能力</a:t>
            </a:r>
            <a:endParaRPr altLang="en-US" dirty="0" sz="2000" lang="zh-CN" spc="150">
              <a:solidFill>
                <a:schemeClr val="tx1">
                  <a:lumMod val="75000"/>
                  <a:lumOff val="25000"/>
                </a:schemeClr>
              </a:solidFill>
              <a:latin typeface="+mn-ea"/>
              <a:sym typeface="+mn-ea"/>
            </a:endParaRPr>
          </a:p>
        </p:txBody>
      </p:sp>
      <p:sp>
        <p:nvSpPr>
          <p:cNvPr id="104994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86" name="标题 1"/>
          <p:cNvSpPr>
            <a:spLocks noGrp="1"/>
          </p:cNvSpPr>
          <p:nvPr>
            <p:ph type="title"/>
          </p:nvPr>
        </p:nvSpPr>
        <p:spPr/>
        <p:txBody>
          <a:bodyPr/>
          <a:p>
            <a:r>
              <a:rPr altLang="en-US" lang="zh-CN"/>
              <a:t>培养教师创新教学方法</a:t>
            </a:r>
            <a:endParaRPr altLang="en-US" lang="zh-CN"/>
          </a:p>
        </p:txBody>
      </p:sp>
      <p:sp>
        <p:nvSpPr>
          <p:cNvPr id="10499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建立教师交流平台，分享教学经验和教学方法</a:t>
            </a:r>
            <a:endParaRPr altLang="en-US" sz="1400" lang="zh-CN" spc="150">
              <a:solidFill>
                <a:schemeClr val="tx1"/>
              </a:solidFill>
              <a:effectLst/>
              <a:latin typeface="+mn-ea"/>
              <a:sym typeface="+mn-ea"/>
            </a:endParaRPr>
          </a:p>
        </p:txBody>
      </p:sp>
      <p:sp>
        <p:nvSpPr>
          <p:cNvPr id="10499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鼓励教师参加专业培训，提高教学技能和创新能力</a:t>
            </a:r>
            <a:endParaRPr altLang="en-US" dirty="0" sz="1400" lang="zh-CN" spc="150">
              <a:solidFill>
                <a:schemeClr val="tx1"/>
              </a:solidFill>
              <a:effectLst/>
              <a:latin typeface="+mn-ea"/>
              <a:sym typeface="+mn-ea"/>
            </a:endParaRPr>
          </a:p>
        </p:txBody>
      </p:sp>
      <p:sp>
        <p:nvSpPr>
          <p:cNvPr id="10500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引入激励机制，对具有创新教学方法的教师给予奖励和表彰</a:t>
            </a:r>
            <a:endParaRPr altLang="en-US" sz="1400" lang="zh-CN" spc="150">
              <a:solidFill>
                <a:schemeClr val="tx1"/>
              </a:solidFill>
              <a:effectLst/>
              <a:latin typeface="+mn-ea"/>
              <a:sym typeface="+mn-ea"/>
            </a:endParaRPr>
          </a:p>
        </p:txBody>
      </p:sp>
      <p:sp>
        <p:nvSpPr>
          <p:cNvPr id="10500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引导教师关注学生需求，根据学生特点调整教学方法，提高教学效果</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42" name="标题 1"/>
          <p:cNvSpPr>
            <a:spLocks noGrp="1"/>
          </p:cNvSpPr>
          <p:nvPr>
            <p:ph type="title"/>
          </p:nvPr>
        </p:nvSpPr>
        <p:spPr/>
        <p:txBody>
          <a:bodyPr/>
          <a:p>
            <a:r>
              <a:rPr altLang="en-US" lang="zh-CN"/>
              <a:t>加强教师与家长的合作沟通</a:t>
            </a:r>
            <a:endParaRPr altLang="en-US" lang="zh-CN"/>
          </a:p>
        </p:txBody>
      </p:sp>
      <p:sp>
        <p:nvSpPr>
          <p:cNvPr id="105004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鼓励家长参与学校教育活动，增进彼此了解和信任</a:t>
            </a:r>
            <a:endParaRPr altLang="zh-CN" dirty="0" lang="en-US">
              <a:solidFill>
                <a:schemeClr val="dk1">
                  <a:lumMod val="80000"/>
                  <a:lumOff val="20000"/>
                </a:schemeClr>
              </a:solidFill>
              <a:latin typeface="+mn-ea"/>
              <a:sym typeface="+mn-ea"/>
            </a:endParaRPr>
          </a:p>
        </p:txBody>
      </p:sp>
      <p:sp>
        <p:nvSpPr>
          <p:cNvPr id="105005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定期组织家长会，让家长了解孩子的学习情况</a:t>
            </a:r>
            <a:endParaRPr altLang="en-US" dirty="0" lang="zh-CN">
              <a:solidFill>
                <a:schemeClr val="dk1">
                  <a:lumMod val="80000"/>
                  <a:lumOff val="20000"/>
                </a:schemeClr>
              </a:solidFill>
              <a:latin typeface="+mn-ea"/>
              <a:sym typeface="+mn-ea"/>
            </a:endParaRPr>
          </a:p>
        </p:txBody>
      </p:sp>
      <p:sp>
        <p:nvSpPr>
          <p:cNvPr id="105006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建立教师与家长之间的有效沟通渠道，及时反馈学生的学习进展</a:t>
            </a:r>
            <a:endParaRPr altLang="en-US" dirty="0" lang="zh-CN">
              <a:solidFill>
                <a:schemeClr val="dk1">
                  <a:lumMod val="80000"/>
                  <a:lumOff val="20000"/>
                </a:schemeClr>
              </a:solidFill>
              <a:latin typeface="+mn-ea"/>
              <a:sym typeface="+mn-ea"/>
            </a:endParaRPr>
          </a:p>
        </p:txBody>
      </p:sp>
      <p:sp>
        <p:nvSpPr>
          <p:cNvPr id="105006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开展家长教育培训，提高家长的教育意识和能力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14" name="标题 1"/>
          <p:cNvSpPr>
            <a:spLocks noGrp="1"/>
          </p:cNvSpPr>
          <p:nvPr>
            <p:ph type="title"/>
          </p:nvPr>
        </p:nvSpPr>
        <p:spPr/>
        <p:txBody>
          <a:bodyPr/>
          <a:p>
            <a:r>
              <a:rPr altLang="en-US" lang="zh-CN"/>
              <a:t>鼓励教师参与学术交流和研究</a:t>
            </a:r>
            <a:endParaRPr altLang="en-US" lang="zh-CN"/>
          </a:p>
        </p:txBody>
      </p:sp>
      <p:sp>
        <p:nvSpPr>
          <p:cNvPr id="10501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学术交流和研究有助于教师提升自身的教学水平和创新能力</a:t>
            </a:r>
            <a:endParaRPr altLang="zh-CN" dirty="0" lang="en-US">
              <a:solidFill>
                <a:schemeClr val="dk1">
                  <a:lumMod val="80000"/>
                  <a:lumOff val="20000"/>
                </a:schemeClr>
              </a:solidFill>
              <a:latin typeface="+mn-ea"/>
              <a:sym typeface="+mn-ea"/>
            </a:endParaRPr>
          </a:p>
        </p:txBody>
      </p:sp>
      <p:sp>
        <p:nvSpPr>
          <p:cNvPr id="10501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学术交流和研究是提高教师专业素养的重要途径</a:t>
            </a:r>
            <a:endParaRPr altLang="en-US" dirty="0" lang="zh-CN">
              <a:solidFill>
                <a:schemeClr val="dk1">
                  <a:lumMod val="80000"/>
                  <a:lumOff val="20000"/>
                </a:schemeClr>
              </a:solidFill>
              <a:latin typeface="+mn-ea"/>
              <a:sym typeface="+mn-ea"/>
            </a:endParaRPr>
          </a:p>
        </p:txBody>
      </p:sp>
      <p:sp>
        <p:nvSpPr>
          <p:cNvPr id="10501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通过学术交流和研究，教师可以了解最新的教育理念和教学方法</a:t>
            </a:r>
            <a:endParaRPr altLang="en-US" dirty="0" lang="zh-CN">
              <a:solidFill>
                <a:schemeClr val="dk1">
                  <a:lumMod val="80000"/>
                  <a:lumOff val="20000"/>
                </a:schemeClr>
              </a:solidFill>
              <a:latin typeface="+mn-ea"/>
              <a:sym typeface="+mn-ea"/>
            </a:endParaRPr>
          </a:p>
        </p:txBody>
      </p:sp>
      <p:sp>
        <p:nvSpPr>
          <p:cNvPr id="10501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教师参与学术交流和研究有助于推动教育改革和发展的进程</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86" name="副标题"/>
          <p:cNvSpPr>
            <a:spLocks noGrp="1"/>
          </p:cNvSpPr>
          <p:nvPr>
            <p:ph type="body" idx="1"/>
            <p:custDataLst>
              <p:tags r:id="rId1"/>
            </p:custDataLst>
          </p:nvPr>
        </p:nvSpPr>
        <p:spPr/>
        <p:txBody>
          <a:bodyPr/>
          <a:p>
            <a:r>
              <a:rPr altLang="en-US" lang="zh-CN"/>
              <a:t>章节副标题</a:t>
            </a:r>
            <a:endParaRPr altLang="en-US" lang="zh-CN"/>
          </a:p>
        </p:txBody>
      </p:sp>
      <p:sp>
        <p:nvSpPr>
          <p:cNvPr id="1050188"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190" name="标题 1"/>
          <p:cNvSpPr>
            <a:spLocks noGrp="1"/>
          </p:cNvSpPr>
          <p:nvPr>
            <p:ph type="title"/>
            <p:custDataLst>
              <p:tags r:id="rId3"/>
            </p:custDataLst>
          </p:nvPr>
        </p:nvSpPr>
        <p:spPr/>
        <p:txBody>
          <a:bodyPr>
            <a:normAutofit fontScale="90000"/>
          </a:bodyPr>
          <a:p>
            <a:r>
              <a:rPr altLang="en-US" lang="zh-CN"/>
              <a:t>解决方案：多元化评价方式</a:t>
            </a:r>
            <a:endParaRPr altLang="en-US" lang="zh-CN"/>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46" name="标题 1"/>
          <p:cNvSpPr>
            <a:spLocks noGrp="1"/>
          </p:cNvSpPr>
          <p:nvPr>
            <p:ph type="title"/>
          </p:nvPr>
        </p:nvSpPr>
        <p:spPr/>
        <p:txBody>
          <a:bodyPr/>
          <a:p>
            <a:r>
              <a:rPr altLang="en-US" lang="zh-CN"/>
              <a:t>重视学生的思维能力评价</a:t>
            </a:r>
            <a:endParaRPr altLang="en-US" lang="zh-CN"/>
          </a:p>
        </p:txBody>
      </p:sp>
      <p:sp>
        <p:nvSpPr>
          <p:cNvPr id="105024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评价方式：观察学生在课堂上的表现，评估其思维能力和解决问题的能力</a:t>
            </a:r>
            <a:endParaRPr altLang="en-US" dirty="0" sz="2000" lang="zh-CN" spc="150">
              <a:solidFill>
                <a:schemeClr val="tx1">
                  <a:lumMod val="85000"/>
                  <a:lumOff val="15000"/>
                </a:schemeClr>
              </a:solidFill>
              <a:latin typeface="+mn-ea"/>
              <a:sym typeface="+mn-ea"/>
            </a:endParaRPr>
          </a:p>
        </p:txBody>
      </p:sp>
      <p:sp>
        <p:nvSpPr>
          <p:cNvPr id="105025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评价标准：注重学生的创新思维、批判性思维和逻辑思维能力等方面的表现</a:t>
            </a:r>
            <a:endParaRPr altLang="en-US" dirty="0" sz="2000" lang="zh-CN" spc="150">
              <a:solidFill>
                <a:schemeClr val="tx1">
                  <a:lumMod val="85000"/>
                  <a:lumOff val="15000"/>
                </a:schemeClr>
              </a:solidFill>
              <a:latin typeface="+mn-ea"/>
              <a:sym typeface="+mn-ea"/>
            </a:endParaRPr>
          </a:p>
        </p:txBody>
      </p:sp>
      <p:sp>
        <p:nvSpPr>
          <p:cNvPr id="105026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评价过程：教师需要设计具有挑战性的问题，引导学生进行深入思考和讨论，并给予及时的反馈和指导</a:t>
            </a:r>
            <a:endParaRPr altLang="en-US" dirty="0" sz="2000" lang="zh-CN" spc="150">
              <a:solidFill>
                <a:schemeClr val="tx1">
                  <a:lumMod val="85000"/>
                  <a:lumOff val="15000"/>
                </a:schemeClr>
              </a:solidFill>
              <a:latin typeface="+mn-ea"/>
              <a:sym typeface="+mn-ea"/>
            </a:endParaRPr>
          </a:p>
        </p:txBody>
      </p:sp>
      <p:sp>
        <p:nvSpPr>
          <p:cNvPr id="105026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评价结果：将评价结果与教学目标相结合，为学生提供有针对性的指导和建议，促进其思维能力的提升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10" name="标题 1"/>
          <p:cNvSpPr>
            <a:spLocks noGrp="1"/>
          </p:cNvSpPr>
          <p:nvPr>
            <p:ph type="title"/>
          </p:nvPr>
        </p:nvSpPr>
        <p:spPr/>
        <p:txBody>
          <a:bodyPr/>
          <a:p>
            <a:r>
              <a:rPr altLang="en-US" lang="zh-CN"/>
              <a:t>采用多种评价方式相结合</a:t>
            </a:r>
            <a:endParaRPr altLang="en-US" lang="zh-CN"/>
          </a:p>
        </p:txBody>
      </p:sp>
      <p:sp>
        <p:nvSpPr>
          <p:cNvPr id="10503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过程性评价：关注学生学习过程，提供及时反馈</a:t>
            </a:r>
            <a:endParaRPr altLang="en-US" dirty="0" sz="2000" lang="zh-CN" spc="150">
              <a:solidFill>
                <a:schemeClr val="tx1">
                  <a:lumMod val="85000"/>
                  <a:lumOff val="15000"/>
                </a:schemeClr>
              </a:solidFill>
              <a:latin typeface="+mn-ea"/>
              <a:sym typeface="+mn-ea"/>
            </a:endParaRPr>
          </a:p>
        </p:txBody>
      </p:sp>
      <p:sp>
        <p:nvSpPr>
          <p:cNvPr id="10503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终结性评价：检验学生对知识技能的掌握程度</a:t>
            </a:r>
            <a:endParaRPr altLang="en-US" dirty="0" sz="2000" lang="zh-CN" spc="150">
              <a:solidFill>
                <a:schemeClr val="tx1">
                  <a:lumMod val="85000"/>
                  <a:lumOff val="15000"/>
                </a:schemeClr>
              </a:solidFill>
              <a:latin typeface="+mn-ea"/>
              <a:sym typeface="+mn-ea"/>
            </a:endParaRPr>
          </a:p>
        </p:txBody>
      </p:sp>
      <p:sp>
        <p:nvSpPr>
          <p:cNvPr id="10503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表现性评价：观察学生在实际任务中的表现</a:t>
            </a:r>
            <a:endParaRPr altLang="en-US" dirty="0" sz="2000" lang="zh-CN" spc="150">
              <a:solidFill>
                <a:schemeClr val="tx1">
                  <a:lumMod val="85000"/>
                  <a:lumOff val="15000"/>
                </a:schemeClr>
              </a:solidFill>
              <a:latin typeface="+mn-ea"/>
              <a:sym typeface="+mn-ea"/>
            </a:endParaRPr>
          </a:p>
        </p:txBody>
      </p:sp>
      <p:sp>
        <p:nvSpPr>
          <p:cNvPr id="10503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自我评价与同伴互评：培养学生的自我认知和合作能力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74" name="标题 1"/>
          <p:cNvSpPr>
            <a:spLocks noGrp="1"/>
          </p:cNvSpPr>
          <p:nvPr>
            <p:ph type="title"/>
          </p:nvPr>
        </p:nvSpPr>
        <p:spPr/>
        <p:txBody>
          <a:bodyPr/>
          <a:p>
            <a:r>
              <a:rPr altLang="en-US" lang="zh-CN"/>
              <a:t>关注学生的个体差异和进步</a:t>
            </a:r>
            <a:endParaRPr altLang="en-US" lang="zh-CN"/>
          </a:p>
        </p:txBody>
      </p:sp>
      <p:sp>
        <p:nvSpPr>
          <p:cNvPr id="105037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评价方式多元化：采用多种评价方式，如考试、作品评定、口头表达等，全面了解学生的学习情况。</a:t>
            </a:r>
            <a:endParaRPr altLang="en-US" dirty="0" sz="1200" lang="zh-CN" spc="150">
              <a:solidFill>
                <a:schemeClr val="tx1">
                  <a:lumMod val="85000"/>
                  <a:lumOff val="15000"/>
                </a:schemeClr>
              </a:solidFill>
              <a:latin typeface="+mn-ea"/>
              <a:sym typeface="+mn-ea"/>
            </a:endParaRPr>
          </a:p>
        </p:txBody>
      </p:sp>
      <p:sp>
        <p:nvSpPr>
          <p:cNvPr id="105037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关注学生的个体差异：针对不同学生的特点，采用不同的评价标准和方法，充分挖掘每个学生的潜力。</a:t>
            </a:r>
            <a:endParaRPr altLang="en-US" dirty="0" sz="1200" lang="zh-CN" spc="150">
              <a:solidFill>
                <a:schemeClr val="tx1">
                  <a:lumMod val="85000"/>
                  <a:lumOff val="15000"/>
                </a:schemeClr>
              </a:solidFill>
              <a:latin typeface="+mn-ea"/>
              <a:sym typeface="+mn-ea"/>
            </a:endParaRPr>
          </a:p>
        </p:txBody>
      </p:sp>
      <p:sp>
        <p:nvSpPr>
          <p:cNvPr id="105038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重视学生的进步：关注学生在学习过程中的进步和成长，及时给予肯定和鼓励，激发学生的学习动力。</a:t>
            </a:r>
            <a:endParaRPr altLang="en-US" dirty="0" sz="1200" lang="zh-CN" spc="150">
              <a:solidFill>
                <a:schemeClr val="tx1">
                  <a:lumMod val="85000"/>
                  <a:lumOff val="15000"/>
                </a:schemeClr>
              </a:solidFill>
              <a:latin typeface="+mn-ea"/>
              <a:sym typeface="+mn-ea"/>
            </a:endParaRPr>
          </a:p>
        </p:txBody>
      </p:sp>
      <p:sp>
        <p:nvSpPr>
          <p:cNvPr id="105039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反馈及时：及时向学生和家长反馈评价结果，帮助学生了解自己的不足之处，制定针对性的改进计划。</a:t>
            </a:r>
            <a:endParaRPr altLang="en-US" dirty="0" sz="1200" lang="zh-CN" spc="150">
              <a:solidFill>
                <a:schemeClr val="tx1">
                  <a:lumMod val="85000"/>
                  <a:lumOff val="15000"/>
                </a:schemeClr>
              </a:solidFill>
              <a:latin typeface="+mn-ea"/>
              <a:sym typeface="+mn-ea"/>
            </a:endParaRPr>
          </a:p>
        </p:txBody>
      </p:sp>
      <p:sp>
        <p:nvSpPr>
          <p:cNvPr id="105039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438" name="标题 1"/>
          <p:cNvSpPr>
            <a:spLocks noGrp="1"/>
          </p:cNvSpPr>
          <p:nvPr>
            <p:ph type="title"/>
          </p:nvPr>
        </p:nvSpPr>
        <p:spPr/>
        <p:txBody>
          <a:bodyPr/>
          <a:p>
            <a:r>
              <a:rPr altLang="en-US" lang="zh-CN"/>
              <a:t>鼓励学生自我评价和反思</a:t>
            </a:r>
            <a:endParaRPr altLang="en-US" lang="zh-CN"/>
          </a:p>
        </p:txBody>
      </p:sp>
      <p:sp>
        <p:nvSpPr>
          <p:cNvPr id="1050440" name="圆角矩形 3"/>
          <p:cNvSpPr/>
          <p:nvPr>
            <p:custDataLst>
              <p:tags r:id="rId1"/>
            </p:custDataLst>
          </p:nvPr>
        </p:nvSpPr>
        <p:spPr>
          <a:xfrm>
            <a:off x="1026316"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42" name="正文"/>
          <p:cNvSpPr txBox="1"/>
          <p:nvPr>
            <p:custDataLst>
              <p:tags r:id="rId2"/>
            </p:custDataLst>
          </p:nvPr>
        </p:nvSpPr>
        <p:spPr>
          <a:xfrm>
            <a:off x="1451859"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定义：学生自我评价和反思是指学生在学习过程中主动评估自己的学习成果，总结优点和不足，并提出改进措施。</a:t>
            </a:r>
            <a:endParaRPr altLang="en-US" dirty="0" sz="1400" lang="zh-CN">
              <a:solidFill>
                <a:schemeClr val="tx1">
                  <a:lumMod val="65000"/>
                  <a:lumOff val="35000"/>
                </a:schemeClr>
              </a:solidFill>
              <a:latin typeface="+中文正文" charset="0"/>
            </a:endParaRPr>
          </a:p>
        </p:txBody>
      </p:sp>
      <p:sp>
        <p:nvSpPr>
          <p:cNvPr id="1050444" name="标题"/>
          <p:cNvSpPr txBox="1"/>
          <p:nvPr>
            <p:custDataLst>
              <p:tags r:id="rId3"/>
            </p:custDataLst>
          </p:nvPr>
        </p:nvSpPr>
        <p:spPr>
          <a:xfrm>
            <a:off x="1451859"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446" name="任意多边形: 形状 23"/>
          <p:cNvSpPr>
            <a:spLocks noChangeAspect="1"/>
          </p:cNvSpPr>
          <p:nvPr>
            <p:custDataLst>
              <p:tags r:id="rId4"/>
            </p:custDataLst>
          </p:nvPr>
        </p:nvSpPr>
        <p:spPr>
          <a:xfrm rot="5400000" flipV="1">
            <a:off x="650084"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448" name="圆角矩形 7"/>
          <p:cNvSpPr/>
          <p:nvPr>
            <p:custDataLst>
              <p:tags r:id="rId5"/>
            </p:custDataLst>
          </p:nvPr>
        </p:nvSpPr>
        <p:spPr>
          <a:xfrm>
            <a:off x="6737358" y="1574492"/>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50" name="正文"/>
          <p:cNvSpPr txBox="1"/>
          <p:nvPr>
            <p:custDataLst>
              <p:tags r:id="rId6"/>
            </p:custDataLst>
          </p:nvPr>
        </p:nvSpPr>
        <p:spPr>
          <a:xfrm>
            <a:off x="7158031" y="2443842"/>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目的：通过自我评价和反思，学生可以更好地认识自己的学习状况，发现自己的不足之处，并及时进行调整和改进。</a:t>
            </a:r>
            <a:endParaRPr altLang="en-US" dirty="0" sz="1400" lang="zh-CN">
              <a:solidFill>
                <a:schemeClr val="tx1">
                  <a:lumMod val="65000"/>
                  <a:lumOff val="35000"/>
                </a:schemeClr>
              </a:solidFill>
              <a:latin typeface="+中文正文" charset="0"/>
            </a:endParaRPr>
          </a:p>
        </p:txBody>
      </p:sp>
      <p:sp>
        <p:nvSpPr>
          <p:cNvPr id="1050452" name="标题"/>
          <p:cNvSpPr txBox="1"/>
          <p:nvPr>
            <p:custDataLst>
              <p:tags r:id="rId7"/>
            </p:custDataLst>
          </p:nvPr>
        </p:nvSpPr>
        <p:spPr>
          <a:xfrm>
            <a:off x="7158031" y="1999426"/>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454" name="任意多边形: 形状 23"/>
          <p:cNvSpPr>
            <a:spLocks noChangeAspect="1"/>
          </p:cNvSpPr>
          <p:nvPr>
            <p:custDataLst>
              <p:tags r:id="rId8"/>
            </p:custDataLst>
          </p:nvPr>
        </p:nvSpPr>
        <p:spPr>
          <a:xfrm rot="5400000" flipV="1">
            <a:off x="6356257" y="2277034"/>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456" name="圆角矩形 10"/>
          <p:cNvSpPr/>
          <p:nvPr>
            <p:custDataLst>
              <p:tags r:id="rId9"/>
            </p:custDataLst>
          </p:nvPr>
        </p:nvSpPr>
        <p:spPr>
          <a:xfrm>
            <a:off x="1026316"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58" name="正文"/>
          <p:cNvSpPr txBox="1"/>
          <p:nvPr>
            <p:custDataLst>
              <p:tags r:id="rId10"/>
            </p:custDataLst>
          </p:nvPr>
        </p:nvSpPr>
        <p:spPr>
          <a:xfrm>
            <a:off x="1451859" y="4824204"/>
            <a:ext cx="4196378" cy="1143304"/>
          </a:xfrm>
          <a:prstGeom prst="rect"/>
          <a:noFill/>
        </p:spPr>
        <p:txBody>
          <a:bodyPr anchor="t" anchorCtr="0" bIns="46800" lIns="90000" rIns="90000" rtlCol="0" tIns="46800" wrap="square">
            <a:normAutofit fontScale="90000" lnSpcReduction="10000"/>
          </a:bodyPr>
          <a:p>
            <a:pPr>
              <a:lnSpc>
                <a:spcPct val="130000"/>
              </a:lnSpc>
              <a:spcAft>
                <a:spcPts val="1000"/>
              </a:spcAft>
            </a:pPr>
            <a:r>
              <a:rPr altLang="en-US" dirty="0" sz="1600" lang="zh-CN">
                <a:solidFill>
                  <a:schemeClr val="tx1">
                    <a:lumMod val="65000"/>
                    <a:lumOff val="35000"/>
                  </a:schemeClr>
                </a:solidFill>
                <a:latin typeface="+中文正文" charset="0"/>
              </a:rPr>
              <a:t>方法：教师可以引导学生制定学习计划，设置学习目标，并定期进行自我评价和反思。同时，教师还可以组织学生进行小组讨论，分享学习心得和经验，促进相互学习和共同进步。</a:t>
            </a:r>
            <a:endParaRPr altLang="en-US" dirty="0" sz="1600" lang="zh-CN">
              <a:solidFill>
                <a:schemeClr val="tx1">
                  <a:lumMod val="65000"/>
                  <a:lumOff val="35000"/>
                </a:schemeClr>
              </a:solidFill>
              <a:latin typeface="+中文正文" charset="0"/>
            </a:endParaRPr>
          </a:p>
        </p:txBody>
      </p:sp>
      <p:sp>
        <p:nvSpPr>
          <p:cNvPr id="1050460" name="标题"/>
          <p:cNvSpPr txBox="1"/>
          <p:nvPr>
            <p:custDataLst>
              <p:tags r:id="rId11"/>
            </p:custDataLst>
          </p:nvPr>
        </p:nvSpPr>
        <p:spPr>
          <a:xfrm>
            <a:off x="1451859"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462" name="任意多边形: 形状 23"/>
          <p:cNvSpPr>
            <a:spLocks noChangeAspect="1"/>
          </p:cNvSpPr>
          <p:nvPr>
            <p:custDataLst>
              <p:tags r:id="rId12"/>
            </p:custDataLst>
          </p:nvPr>
        </p:nvSpPr>
        <p:spPr>
          <a:xfrm rot="5400000" flipV="1">
            <a:off x="650084"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464" name="圆角矩形 9"/>
          <p:cNvSpPr/>
          <p:nvPr>
            <p:custDataLst>
              <p:tags r:id="rId13"/>
            </p:custDataLst>
          </p:nvPr>
        </p:nvSpPr>
        <p:spPr>
          <a:xfrm>
            <a:off x="6732488" y="3954854"/>
            <a:ext cx="4616442" cy="2013263"/>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66" name="正文"/>
          <p:cNvSpPr txBox="1"/>
          <p:nvPr>
            <p:custDataLst>
              <p:tags r:id="rId14"/>
            </p:custDataLst>
          </p:nvPr>
        </p:nvSpPr>
        <p:spPr>
          <a:xfrm>
            <a:off x="7158031" y="4824204"/>
            <a:ext cx="4196378" cy="1143304"/>
          </a:xfrm>
          <a:prstGeom prst="rect"/>
          <a:noFill/>
        </p:spPr>
        <p:txBody>
          <a:bodyPr anchor="t" anchorCtr="0" bIns="46800" lIns="90000" rIns="90000" rtlCol="0" tIns="46800" wrap="square">
            <a:normAutofit/>
          </a:bodyPr>
          <a:p>
            <a:pPr>
              <a:lnSpc>
                <a:spcPct val="130000"/>
              </a:lnSpc>
              <a:spcAft>
                <a:spcPts val="1000"/>
              </a:spcAft>
            </a:pPr>
            <a:r>
              <a:rPr altLang="en-US" dirty="0" sz="1400" lang="zh-CN">
                <a:solidFill>
                  <a:schemeClr val="tx1">
                    <a:lumMod val="65000"/>
                    <a:lumOff val="35000"/>
                  </a:schemeClr>
                </a:solidFill>
                <a:latin typeface="+中文正文" charset="0"/>
              </a:rPr>
              <a:t>优势：自我评价和反思可以帮助学生培养自主学习能力、批判性思维能力和创新能力，同时也可以提高学生的学习积极性和主动性。</a:t>
            </a:r>
            <a:endParaRPr altLang="en-US" dirty="0" sz="1400" lang="zh-CN">
              <a:solidFill>
                <a:schemeClr val="tx1">
                  <a:lumMod val="65000"/>
                  <a:lumOff val="35000"/>
                </a:schemeClr>
              </a:solidFill>
              <a:latin typeface="+中文正文" charset="0"/>
            </a:endParaRPr>
          </a:p>
        </p:txBody>
      </p:sp>
      <p:sp>
        <p:nvSpPr>
          <p:cNvPr id="1050468" name="标题"/>
          <p:cNvSpPr txBox="1"/>
          <p:nvPr>
            <p:custDataLst>
              <p:tags r:id="rId15"/>
            </p:custDataLst>
          </p:nvPr>
        </p:nvSpPr>
        <p:spPr>
          <a:xfrm>
            <a:off x="7158031" y="4379788"/>
            <a:ext cx="3429913" cy="434066"/>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470" name="任意多边形: 形状 23"/>
          <p:cNvSpPr>
            <a:spLocks noChangeAspect="1"/>
          </p:cNvSpPr>
          <p:nvPr>
            <p:custDataLst>
              <p:tags r:id="rId16"/>
            </p:custDataLst>
          </p:nvPr>
        </p:nvSpPr>
        <p:spPr>
          <a:xfrm rot="5400000" flipV="1">
            <a:off x="6356257" y="4657396"/>
            <a:ext cx="761594" cy="385363"/>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510" name="副标题"/>
          <p:cNvSpPr>
            <a:spLocks noGrp="1"/>
          </p:cNvSpPr>
          <p:nvPr>
            <p:ph type="body" idx="1"/>
            <p:custDataLst>
              <p:tags r:id="rId1"/>
            </p:custDataLst>
          </p:nvPr>
        </p:nvSpPr>
        <p:spPr/>
        <p:txBody>
          <a:bodyPr/>
          <a:p>
            <a:r>
              <a:rPr altLang="en-US" lang="zh-CN"/>
              <a:t>章节副标题</a:t>
            </a:r>
            <a:endParaRPr altLang="en-US" lang="zh-CN"/>
          </a:p>
        </p:txBody>
      </p:sp>
      <p:sp>
        <p:nvSpPr>
          <p:cNvPr id="1050512"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514" name="标题 1"/>
          <p:cNvSpPr>
            <a:spLocks noGrp="1"/>
          </p:cNvSpPr>
          <p:nvPr>
            <p:ph type="title"/>
            <p:custDataLst>
              <p:tags r:id="rId3"/>
            </p:custDataLst>
          </p:nvPr>
        </p:nvSpPr>
        <p:spPr/>
        <p:txBody>
          <a:bodyPr>
            <a:normAutofit fontScale="90000"/>
          </a:bodyPr>
          <a:p>
            <a:r>
              <a:rPr altLang="en-US" lang="zh-CN"/>
              <a:t>解决方案：加强数学与其他学科的整合</a:t>
            </a:r>
            <a:endParaRPr altLang="en-US" lang="zh-CN"/>
          </a:p>
        </p:txBody>
      </p:sp>
    </p:spTree>
    <p:custDataLst>
      <p:tags r:id="rId4"/>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570" name="标题 1"/>
          <p:cNvSpPr>
            <a:spLocks noGrp="1"/>
          </p:cNvSpPr>
          <p:nvPr>
            <p:ph type="title"/>
          </p:nvPr>
        </p:nvSpPr>
        <p:spPr/>
        <p:txBody>
          <a:bodyPr/>
          <a:p>
            <a:r>
              <a:rPr altLang="en-US" lang="zh-CN"/>
              <a:t>数学与物理、化学等学科的整合</a:t>
            </a:r>
            <a:endParaRPr altLang="en-US" lang="zh-CN"/>
          </a:p>
        </p:txBody>
      </p:sp>
      <p:sp>
        <p:nvSpPr>
          <p:cNvPr id="105057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数学与物理的整合：通过物理现象和实验，帮助学生理解数学概念和原理，提高解决实际问题的能力。</a:t>
            </a:r>
            <a:endParaRPr altLang="en-US" dirty="0" sz="1200" lang="zh-CN" spc="150">
              <a:solidFill>
                <a:schemeClr val="tx1">
                  <a:lumMod val="85000"/>
                  <a:lumOff val="15000"/>
                </a:schemeClr>
              </a:solidFill>
              <a:latin typeface="+mn-ea"/>
              <a:sym typeface="+mn-ea"/>
            </a:endParaRPr>
          </a:p>
        </p:txBody>
      </p:sp>
      <p:sp>
        <p:nvSpPr>
          <p:cNvPr id="105057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7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数学与化学的整合：通过化学实验和数据分析，培养学生的数学思维和数据处理能力，提高解决化学问题的能力。</a:t>
            </a:r>
            <a:endParaRPr altLang="en-US" dirty="0" sz="1200" lang="zh-CN" spc="150">
              <a:solidFill>
                <a:schemeClr val="tx1">
                  <a:lumMod val="85000"/>
                  <a:lumOff val="15000"/>
                </a:schemeClr>
              </a:solidFill>
              <a:latin typeface="+mn-ea"/>
              <a:sym typeface="+mn-ea"/>
            </a:endParaRPr>
          </a:p>
        </p:txBody>
      </p:sp>
      <p:sp>
        <p:nvSpPr>
          <p:cNvPr id="105058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数学与其他学科的整合：加强学科间的联系和交叉，促进知识迁移和应用，提高学生的综合素质和创新能力。</a:t>
            </a:r>
            <a:endParaRPr altLang="en-US" dirty="0" sz="1200" lang="zh-CN" spc="150">
              <a:solidFill>
                <a:schemeClr val="tx1">
                  <a:lumMod val="85000"/>
                  <a:lumOff val="15000"/>
                </a:schemeClr>
              </a:solidFill>
              <a:latin typeface="+mn-ea"/>
              <a:sym typeface="+mn-ea"/>
            </a:endParaRPr>
          </a:p>
        </p:txBody>
      </p:sp>
      <p:sp>
        <p:nvSpPr>
          <p:cNvPr id="105058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8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整合的方法和策略：教师需要具备跨学科的知识和技能，掌握整合的方法和策略，积极引导学生进行跨学科的学习和实践。</a:t>
            </a:r>
            <a:endParaRPr altLang="en-US" dirty="0" sz="1200" lang="zh-CN" spc="150">
              <a:solidFill>
                <a:schemeClr val="tx1">
                  <a:lumMod val="85000"/>
                  <a:lumOff val="15000"/>
                </a:schemeClr>
              </a:solidFill>
              <a:latin typeface="+mn-ea"/>
              <a:sym typeface="+mn-ea"/>
            </a:endParaRPr>
          </a:p>
        </p:txBody>
      </p:sp>
      <p:sp>
        <p:nvSpPr>
          <p:cNvPr id="105059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59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634" name="标题 1"/>
          <p:cNvSpPr>
            <a:spLocks noGrp="1"/>
          </p:cNvSpPr>
          <p:nvPr>
            <p:ph type="title"/>
          </p:nvPr>
        </p:nvSpPr>
        <p:spPr/>
        <p:txBody>
          <a:bodyPr/>
          <a:p>
            <a:r>
              <a:rPr altLang="en-US" lang="zh-CN"/>
              <a:t>在科学实验中应用数学知识</a:t>
            </a:r>
            <a:endParaRPr altLang="en-US" lang="zh-CN"/>
          </a:p>
        </p:txBody>
      </p:sp>
      <p:sp>
        <p:nvSpPr>
          <p:cNvPr id="10506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数学与生物学的整合：通过数学模型描述生物学中的生长、繁殖等现象。</a:t>
            </a:r>
            <a:endParaRPr altLang="zh-CN" dirty="0" lang="en-US">
              <a:solidFill>
                <a:schemeClr val="dk1">
                  <a:lumMod val="80000"/>
                  <a:lumOff val="20000"/>
                </a:schemeClr>
              </a:solidFill>
              <a:latin typeface="+mn-ea"/>
              <a:sym typeface="+mn-ea"/>
            </a:endParaRPr>
          </a:p>
        </p:txBody>
      </p:sp>
      <p:sp>
        <p:nvSpPr>
          <p:cNvPr id="10506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数学与物理学的整合：利用数学公式和定理描述物理现象，解决物理问题。</a:t>
            </a:r>
            <a:endParaRPr altLang="en-US" dirty="0" lang="zh-CN">
              <a:solidFill>
                <a:schemeClr val="dk1">
                  <a:lumMod val="80000"/>
                  <a:lumOff val="20000"/>
                </a:schemeClr>
              </a:solidFill>
              <a:latin typeface="+mn-ea"/>
              <a:sym typeface="+mn-ea"/>
            </a:endParaRPr>
          </a:p>
        </p:txBody>
      </p:sp>
      <p:sp>
        <p:nvSpPr>
          <p:cNvPr id="10506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数学与化学的整合：运用数学方法分析化学数据，预测化学反应结果。</a:t>
            </a:r>
            <a:endParaRPr altLang="en-US" dirty="0" lang="zh-CN">
              <a:solidFill>
                <a:schemeClr val="dk1">
                  <a:lumMod val="80000"/>
                  <a:lumOff val="20000"/>
                </a:schemeClr>
              </a:solidFill>
              <a:latin typeface="+mn-ea"/>
              <a:sym typeface="+mn-ea"/>
            </a:endParaRPr>
          </a:p>
        </p:txBody>
      </p:sp>
      <p:sp>
        <p:nvSpPr>
          <p:cNvPr id="10506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数学与地理学的整合：运用数学工具分析地理数据，解释地理现象。</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706" name="标题 1"/>
          <p:cNvSpPr>
            <a:spLocks noGrp="1"/>
          </p:cNvSpPr>
          <p:nvPr>
            <p:ph type="title"/>
          </p:nvPr>
        </p:nvSpPr>
        <p:spPr/>
        <p:txBody>
          <a:bodyPr/>
          <a:p>
            <a:r>
              <a:rPr altLang="en-US" lang="zh-CN"/>
              <a:t>结合文学、艺术作品中的数学元素</a:t>
            </a:r>
            <a:endParaRPr altLang="en-US" lang="zh-CN"/>
          </a:p>
        </p:txBody>
      </p:sp>
      <p:sp>
        <p:nvSpPr>
          <p:cNvPr id="105070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71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艺术作品中的数学：如绘画和音乐中的比例和对称可以用数学来解释</a:t>
            </a:r>
            <a:endParaRPr altLang="en-US" sz="1400" lang="zh-CN" spc="150">
              <a:solidFill>
                <a:schemeClr val="tx1"/>
              </a:solidFill>
              <a:effectLst/>
              <a:latin typeface="+mn-ea"/>
              <a:sym typeface="+mn-ea"/>
            </a:endParaRPr>
          </a:p>
        </p:txBody>
      </p:sp>
      <p:sp>
        <p:nvSpPr>
          <p:cNvPr id="105071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文学中的数学：如诗歌的韵律和节奏可以通过数学模型来描述</a:t>
            </a:r>
            <a:endParaRPr altLang="en-US" dirty="0" sz="1400" lang="zh-CN" spc="150">
              <a:solidFill>
                <a:schemeClr val="tx1"/>
              </a:solidFill>
              <a:effectLst/>
              <a:latin typeface="+mn-ea"/>
              <a:sym typeface="+mn-ea"/>
            </a:endParaRPr>
          </a:p>
        </p:txBody>
      </p:sp>
      <p:sp>
        <p:nvSpPr>
          <p:cNvPr id="105072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数学与其他学科的整合：加强数学与文学、艺术之间的联系，提高学生的综合素质</a:t>
            </a:r>
            <a:endParaRPr altLang="en-US" sz="1400" lang="zh-CN" spc="150">
              <a:solidFill>
                <a:schemeClr val="tx1"/>
              </a:solidFill>
              <a:effectLst/>
              <a:latin typeface="+mn-ea"/>
              <a:sym typeface="+mn-ea"/>
            </a:endParaRPr>
          </a:p>
        </p:txBody>
      </p:sp>
      <p:sp>
        <p:nvSpPr>
          <p:cNvPr id="105072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实际应用：将数学应用于文学和艺术领域，促进跨学科的创新和发展</a:t>
            </a:r>
            <a:endParaRPr altLang="en-US" sz="1400" lang="zh-CN" spc="150">
              <a:solidFill>
                <a:schemeClr val="tx1"/>
              </a:solidFill>
              <a:effectLst/>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762" name="标题 1"/>
          <p:cNvSpPr>
            <a:spLocks noGrp="1"/>
          </p:cNvSpPr>
          <p:nvPr>
            <p:ph type="title"/>
          </p:nvPr>
        </p:nvSpPr>
        <p:spPr/>
        <p:txBody>
          <a:bodyPr/>
          <a:p>
            <a:r>
              <a:rPr altLang="en-US" lang="zh-CN"/>
              <a:t>强调数学在经济学、金融学等领域的应用</a:t>
            </a:r>
            <a:endParaRPr altLang="en-US" lang="zh-CN"/>
          </a:p>
        </p:txBody>
      </p:sp>
      <p:sp>
        <p:nvSpPr>
          <p:cNvPr id="105076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数学在经济学中的应用：研究经济现象的数量关系和规律，为政策制定提供科学依据。</a:t>
            </a:r>
            <a:endParaRPr altLang="en-US" dirty="0" sz="1200" lang="zh-CN" spc="150">
              <a:solidFill>
                <a:schemeClr val="tx1">
                  <a:lumMod val="65000"/>
                  <a:lumOff val="35000"/>
                </a:schemeClr>
              </a:solidFill>
              <a:latin typeface="+mn-ea"/>
              <a:sym typeface="+mn-ea"/>
            </a:endParaRPr>
          </a:p>
        </p:txBody>
      </p:sp>
      <p:sp>
        <p:nvSpPr>
          <p:cNvPr id="105076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数学在金融学中的应用：进行风险评估、投资组合优化和金融衍生品定价等，提高金融市场的效率和稳定性。</a:t>
            </a:r>
            <a:endParaRPr altLang="en-US" dirty="0" sz="1200" lang="zh-CN" spc="150">
              <a:solidFill>
                <a:schemeClr val="tx1">
                  <a:lumMod val="65000"/>
                  <a:lumOff val="35000"/>
                </a:schemeClr>
              </a:solidFill>
              <a:latin typeface="+mn-ea"/>
              <a:sym typeface="+mn-ea"/>
            </a:endParaRPr>
          </a:p>
        </p:txBody>
      </p:sp>
      <p:sp>
        <p:nvSpPr>
          <p:cNvPr id="105076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数学在其他领域的应用：例如物理学、工程学、生物学等，为解决实际问题提供有效的数学模型和算法。</a:t>
            </a:r>
            <a:endParaRPr altLang="en-US" dirty="0" sz="1200" lang="zh-CN" spc="150">
              <a:solidFill>
                <a:schemeClr val="tx1">
                  <a:lumMod val="65000"/>
                  <a:lumOff val="35000"/>
                </a:schemeClr>
              </a:solidFill>
              <a:latin typeface="+mn-ea"/>
              <a:sym typeface="+mn-ea"/>
            </a:endParaRPr>
          </a:p>
        </p:txBody>
      </p:sp>
      <p:sp>
        <p:nvSpPr>
          <p:cNvPr id="105077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加强数学与其他学科的整合：通过跨学科合作，促进数学在其他领域的应用和发展，提高数学教育的实用性和趣味性。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810"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812"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814"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8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2*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2*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2*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2*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2*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2*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2*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2*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2*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2*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2*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2*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2*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2*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2*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32.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76.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32.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499938964844,&quot;width&quot;:8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499938964844,&quot;width&quot;:864}"/>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88.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32.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2023-12-31T16:01:55Z</dcterms:created>
  <dcterms:modified xsi:type="dcterms:W3CDTF">2023-12-31T16:01:55Z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3e2a99fc8f2a47fa812eaf3311af3604_21</vt:lpwstr>
  </property>
</Properties>
</file>