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582" r:id="rId1"/>
    <p:sldMasterId id="2147501619" r:id="rId2"/>
  </p:sldMasterIdLst>
  <p:notesMasterIdLst>
    <p:notesMasterId r:id="rId3"/>
  </p:notesMasterIdLst>
  <p:sldIdLst>
    <p:sldId id="8687" r:id="rId4"/>
    <p:sldId id="8691" r:id="rId5"/>
    <p:sldId id="8694" r:id="rId6"/>
    <p:sldId id="8697" r:id="rId7"/>
    <p:sldId id="8703" r:id="rId9"/>
    <p:sldId id="8706" r:id="rId10"/>
    <p:sldId id="8709" r:id="rId11"/>
    <p:sldId id="8715" r:id="rId13"/>
    <p:sldId id="8718" r:id="rId14"/>
    <p:sldId id="8721" r:id="rId15"/>
    <p:sldId id="8724" r:id="rId16"/>
    <p:sldId id="8730" r:id="rId18"/>
    <p:sldId id="8733" r:id="rId19"/>
    <p:sldId id="8736" r:id="rId20"/>
    <p:sldId id="8739" r:id="rId21"/>
    <p:sldId id="8745" r:id="rId23"/>
    <p:sldId id="8748" r:id="rId24"/>
    <p:sldId id="8751" r:id="rId25"/>
    <p:sldId id="8754" r:id="rId26"/>
    <p:sldId id="8760" r:id="rId28"/>
    <p:sldId id="8763" r:id="rId29"/>
    <p:sldId id="8766" r:id="rId30"/>
    <p:sldId id="8769" r:id="rId31"/>
    <p:sldId id="8772" r:id="rId32"/>
    <p:sldId id="8778" r:id="rId34"/>
    <p:sldId id="8781" r:id="rId35"/>
    <p:sldId id="878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583" r:id="rId1"/>
    <p:sldLayoutId id="2147501584" r:id="rId2"/>
    <p:sldLayoutId id="2147501585" r:id="rId3"/>
    <p:sldLayoutId id="2147501586" r:id="rId4"/>
    <p:sldLayoutId id="2147501587" r:id="rId5"/>
    <p:sldLayoutId id="2147501588" r:id="rId6"/>
    <p:sldLayoutId id="2147501589" r:id="rId7"/>
    <p:sldLayoutId id="2147501590" r:id="rId8"/>
    <p:sldLayoutId id="2147501591" r:id="rId9"/>
    <p:sldLayoutId id="2147501592" r:id="rId10"/>
    <p:sldLayoutId id="21475015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20" r:id="rId1"/>
    <p:sldLayoutId id="2147501621" r:id="rId2"/>
    <p:sldLayoutId id="2147501622" r:id="rId3"/>
    <p:sldLayoutId id="2147501623" r:id="rId4"/>
    <p:sldLayoutId id="2147501624" r:id="rId5"/>
    <p:sldLayoutId id="2147501625" r:id="rId6"/>
    <p:sldLayoutId id="2147501626" r:id="rId7"/>
    <p:sldLayoutId id="2147501627" r:id="rId8"/>
    <p:sldLayoutId id="2147501628" r:id="rId9"/>
    <p:sldLayoutId id="2147501629" r:id="rId10"/>
    <p:sldLayoutId id="21475016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成本管理对企业管理的重要性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成本管理的定义与内容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成本管理对企业管理的意义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成本管理对企业战略的影响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企业成本管理存在的问题及原因分析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加强企业成本管理的措施与建议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成本管理的定义与内容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成本管理的定义</a:t>
            </a:r>
            <a:endParaRPr altLang="en-US" lang="zh-CN"/>
          </a:p>
        </p:txBody>
      </p:sp>
      <p:sp>
        <p:nvSpPr>
          <p:cNvPr id="1048904" name="矩形: 圆角 1"/>
          <p:cNvSpPr/>
          <p:nvPr>
            <p:custDataLst>
              <p:tags r:id="rId1"/>
            </p:custDataLst>
          </p:nvPr>
        </p:nvSpPr>
        <p:spPr>
          <a:xfrm>
            <a:off x="838200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06" name="Freeform 7"/>
          <p:cNvSpPr/>
          <p:nvPr>
            <p:custDataLst>
              <p:tags r:id="rId2"/>
            </p:custDataLst>
          </p:nvPr>
        </p:nvSpPr>
        <p:spPr bwMode="auto">
          <a:xfrm flipV="1">
            <a:off x="958055" y="2446816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08" name="标题"/>
          <p:cNvSpPr txBox="1"/>
          <p:nvPr>
            <p:custDataLst>
              <p:tags r:id="rId3"/>
            </p:custDataLst>
          </p:nvPr>
        </p:nvSpPr>
        <p:spPr>
          <a:xfrm>
            <a:off x="958055" y="2406661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0" name="正文"/>
          <p:cNvSpPr txBox="1"/>
          <p:nvPr>
            <p:custDataLst>
              <p:tags r:id="rId4"/>
            </p:custDataLst>
          </p:nvPr>
        </p:nvSpPr>
        <p:spPr>
          <a:xfrm>
            <a:off x="2334866" y="231540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成本管理的概念：成本管理是指企业生产经营过程中各项成本核算、成本分析、成本决策和成本控制等一系列科学管理行为的总称。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8912" name="矩形: 圆角 19"/>
          <p:cNvSpPr/>
          <p:nvPr>
            <p:custDataLst>
              <p:tags r:id="rId5"/>
            </p:custDataLst>
          </p:nvPr>
        </p:nvSpPr>
        <p:spPr>
          <a:xfrm>
            <a:off x="6159274" y="2314184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14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3045" y="2445599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16" name="标题"/>
          <p:cNvSpPr txBox="1"/>
          <p:nvPr>
            <p:custDataLst>
              <p:tags r:id="rId7"/>
            </p:custDataLst>
          </p:nvPr>
        </p:nvSpPr>
        <p:spPr>
          <a:xfrm>
            <a:off x="6273045" y="2406053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8" name="正文"/>
          <p:cNvSpPr txBox="1"/>
          <p:nvPr>
            <p:custDataLst>
              <p:tags r:id="rId8"/>
            </p:custDataLst>
          </p:nvPr>
        </p:nvSpPr>
        <p:spPr>
          <a:xfrm>
            <a:off x="7650464" y="2316618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成本管理的重要性：成本管理是企业经营管理的重要手段之一，它不仅有助于企业降低成本、提高经济效益，还有助于增强企业的竞争力和可持续发展能力。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8920" name="矩形: 圆角 28"/>
          <p:cNvSpPr/>
          <p:nvPr>
            <p:custDataLst>
              <p:tags r:id="rId9"/>
            </p:custDataLst>
          </p:nvPr>
        </p:nvSpPr>
        <p:spPr>
          <a:xfrm>
            <a:off x="838200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2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958055" y="4021357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11"/>
            </p:custDataLst>
          </p:nvPr>
        </p:nvSpPr>
        <p:spPr>
          <a:xfrm>
            <a:off x="958055" y="3981202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26" name="正文"/>
          <p:cNvSpPr txBox="1"/>
          <p:nvPr>
            <p:custDataLst>
              <p:tags r:id="rId12"/>
            </p:custDataLst>
          </p:nvPr>
        </p:nvSpPr>
        <p:spPr>
          <a:xfrm>
            <a:off x="2334866" y="3889942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成本管理的范围：成本管理涉及企业生产经营的各个环节，包括采购、生产、销售、管理等各个方面。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8928" name="矩形: 圆角 24"/>
          <p:cNvSpPr/>
          <p:nvPr>
            <p:custDataLst>
              <p:tags r:id="rId13"/>
            </p:custDataLst>
          </p:nvPr>
        </p:nvSpPr>
        <p:spPr>
          <a:xfrm>
            <a:off x="6159274" y="3888726"/>
            <a:ext cx="5194304" cy="1337228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8930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3045" y="4020140"/>
            <a:ext cx="1415551" cy="1074518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932" name="标题"/>
          <p:cNvSpPr txBox="1"/>
          <p:nvPr>
            <p:custDataLst>
              <p:tags r:id="rId15"/>
            </p:custDataLst>
          </p:nvPr>
        </p:nvSpPr>
        <p:spPr>
          <a:xfrm>
            <a:off x="6273045" y="3979986"/>
            <a:ext cx="1099071" cy="115413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34" name="正文"/>
          <p:cNvSpPr txBox="1"/>
          <p:nvPr>
            <p:custDataLst>
              <p:tags r:id="rId16"/>
            </p:custDataLst>
          </p:nvPr>
        </p:nvSpPr>
        <p:spPr>
          <a:xfrm>
            <a:off x="7650464" y="3890551"/>
            <a:ext cx="3697692" cy="1337228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成本管理的目标：成本管理的目标是降低成本、提高效益，实现企业价值的最大化。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成本管理的内容</a:t>
            </a:r>
            <a:endParaRPr altLang="en-US" lang="zh-CN"/>
          </a:p>
        </p:txBody>
      </p:sp>
      <p:sp>
        <p:nvSpPr>
          <p:cNvPr id="1048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成本预测：对未来成本水平及其发展趋势的预测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成本决策：在掌握大量相关信息的基础上，运用科学的决策方法对影响成本的重要因素进行分析，从而确定未来一个时期内成本水平及其发展趋势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成本计划：根据成本决策所确定的目标，事先进行成本计划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成本控制：通过各种控制手段和方法，在生产过程中对成本进行核算、分析和考核，保证成本计划的实施和目标的实现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成本管理对企业管理的意义</a:t>
            </a:r>
            <a:endParaRPr altLang="en-US" lang="zh-CN"/>
          </a:p>
        </p:txBody>
      </p:sp>
      <p:sp>
        <p:nvSpPr>
          <p:cNvPr id="10490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提高企业经济效益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降低成本：通过有效的成本管理，企业可以降低生产成本、管理成本等，提高企业的盈利能力。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增强竞争力：成本管理可以帮助企业更好地控制成本，提高产品质量和服务水平，从而增强企业的市场竞争力。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促进企业发展：有效的成本管理可以为企业提供更多的资金和资源，支持企业的扩张和发展。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提高员工素质：成本管理需要企业全体员工的参与和配合，因此可以促进员工素质的提高和管理能力的提升。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13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降低成本，提高盈利能力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提升产品质量和服务水平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促进企业发展</a:t>
            </a:r>
            <a:endParaRPr altLang="en-US" lang="zh-CN"/>
          </a:p>
        </p:txBody>
      </p:sp>
      <p:sp>
        <p:nvSpPr>
          <p:cNvPr id="10491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提升管理水平：推动企业向现代化、精细化方向发展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增强盈利能力：为企业创造更多价值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成本管理对企业战略的影响</a:t>
            </a:r>
            <a:endParaRPr altLang="en-US" lang="zh-CN"/>
          </a:p>
        </p:txBody>
      </p:sp>
      <p:sp>
        <p:nvSpPr>
          <p:cNvPr id="104923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影响企业战略制定</a:t>
            </a:r>
            <a:endParaRPr altLang="en-US" lang="zh-CN"/>
          </a:p>
        </p:txBody>
      </p:sp>
      <p:sp>
        <p:nvSpPr>
          <p:cNvPr id="10492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成本导向型战略：企业根据成本状况制定战略，通过降低成本提高竞争力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差异化战略：企业通过成本管理降低成本，同时提高产品质量和服务水平，实现差异化竞争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集中化战略：企业通过成本管理降低成本，将资源集中于某一特定市场或产品，提高市场占有率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创新战略：企业通过成本管理降低研发成本，推动技术创新和产品升级，提高企业核心竞争力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促进企业战略实施</a:t>
            </a:r>
            <a:endParaRPr altLang="en-US" lang="zh-CN"/>
          </a:p>
        </p:txBody>
      </p:sp>
      <p:sp>
        <p:nvSpPr>
          <p:cNvPr id="10493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成本管理是企业战略的重要组成部分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成本管理有助于企业实现战略目标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成本管理能够提高企业的竞争力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成本管理有助于企业实现可持续发展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提升企业战略管理能力</a:t>
            </a:r>
            <a:endParaRPr altLang="en-US" lang="zh-CN"/>
          </a:p>
        </p:txBody>
      </p:sp>
      <p:sp>
        <p:nvSpPr>
          <p:cNvPr id="10494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成本管理对企业战略的支撑作用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成本管理对企业战略决策的影响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成本管理对企业战略执行的效果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成本管理对企业战略调整的推动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企业成本管理存在的问题及原因分析</a:t>
            </a:r>
            <a:endParaRPr altLang="en-US" lang="zh-CN"/>
          </a:p>
        </p:txBody>
      </p:sp>
      <p:sp>
        <p:nvSpPr>
          <p:cNvPr id="10494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成本管理观念落后</a:t>
            </a:r>
            <a:endParaRPr altLang="en-US" lang="zh-CN"/>
          </a:p>
        </p:txBody>
      </p:sp>
      <p:sp>
        <p:nvSpPr>
          <p:cNvPr id="10495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缺乏对成本管理的投入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缺乏对成本管理的创新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缺乏对成本管理的重视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缺乏先进的成本管理理念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成本管理方法不当</a:t>
            </a:r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缺乏科学的成本管理方法：企业缺乏科学的成本管理方法，导致成本核算不准确，无法有效控制成本。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成本管理手段落后：企业成本管理手段落后，无法适应现代企业发展的需要，无法实现成本管理的信息化和智能化。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2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成本管理意识不强：企业管理人员对成本管理的重视程度不够，缺乏成本管理的意识，导致成本管理效果不佳。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6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成本管理人才匮乏：企业缺乏专业的成本管理人才，无法有效实施成本管理，影响企业的经济效益。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成本管理信息化程度低</a:t>
            </a:r>
            <a:endParaRPr altLang="en-US" lang="zh-CN"/>
          </a:p>
        </p:txBody>
      </p:sp>
      <p:sp>
        <p:nvSpPr>
          <p:cNvPr id="104962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信息化管理人才匮乏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信息化管理流程不规范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缺乏信息化管理手段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信息化应用范围有限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加强企业成本管理的措施与建议</a:t>
            </a:r>
            <a:endParaRPr altLang="en-US" lang="zh-CN"/>
          </a:p>
        </p:txBody>
      </p:sp>
      <p:sp>
        <p:nvSpPr>
          <p:cNvPr id="10496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更新成本管理观念</a:t>
            </a:r>
            <a:endParaRPr altLang="en-US" lang="zh-CN"/>
          </a:p>
        </p:txBody>
      </p:sp>
      <p:sp>
        <p:nvSpPr>
          <p:cNvPr id="104973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注重成本管理方法的创新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强化成本效益观念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引入战略成本管理理念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5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树立全员参与成本管理的意识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改进成本管理方法</a:t>
            </a:r>
            <a:endParaRPr altLang="en-US" lang="zh-CN"/>
          </a:p>
        </p:txBody>
      </p:sp>
      <p:sp>
        <p:nvSpPr>
          <p:cNvPr id="104979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推进成本信息化管理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0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加强成本核算和监控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建立科学的成本管理体系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引入先进的成本管理理念和方法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提高成本管理信息化水平</a:t>
            </a:r>
            <a:endParaRPr altLang="en-US" lang="zh-CN"/>
          </a:p>
        </p:txBody>
      </p:sp>
      <p:sp>
        <p:nvSpPr>
          <p:cNvPr id="10498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建立完善的成本管理系统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运用先进的成本管理工具和方法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加强成本管理人员的培训和素质提升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实现成本数据的实时采集和分析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加强成本控制与监督</a:t>
            </a:r>
            <a:endParaRPr altLang="en-US" lang="zh-CN"/>
          </a:p>
        </p:txBody>
      </p:sp>
      <p:sp>
        <p:nvSpPr>
          <p:cNvPr id="10499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建立完善的成本控制体系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加强内部审计与监督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引入先进的成本管理方法和技术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建立奖惩机制，激励员工积极参与成本控制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4999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总结成本管理对企业管理的意义及存在的问题</a:t>
            </a:r>
            <a:endParaRPr altLang="en-US" lang="zh-CN"/>
          </a:p>
        </p:txBody>
      </p:sp>
      <p:sp>
        <p:nvSpPr>
          <p:cNvPr id="1050042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44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意义：降低成本、提高经济效益、增强企业竞争力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0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存在的问题：观念落后、方法陈旧、缺乏科学管理体系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展望未来成本管理的发展趋势及挑战</a:t>
            </a:r>
            <a:endParaRPr altLang="en-US" lang="zh-CN"/>
          </a:p>
        </p:txBody>
      </p:sp>
      <p:sp>
        <p:nvSpPr>
          <p:cNvPr id="1050088" name="任意多边形 20"/>
          <p:cNvSpPr/>
          <p:nvPr>
            <p:custDataLst>
              <p:tags r:id="rId1"/>
            </p:custDataLst>
          </p:nvPr>
        </p:nvSpPr>
        <p:spPr>
          <a:xfrm rot="2700000">
            <a:off x="4191283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33407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发展趋势：数字化、智能化、精细化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2"/>
          <p:cNvSpPr/>
          <p:nvPr>
            <p:custDataLst>
              <p:tags r:id="rId3"/>
            </p:custDataLst>
          </p:nvPr>
        </p:nvSpPr>
        <p:spPr>
          <a:xfrm>
            <a:off x="3966540" y="2732633"/>
            <a:ext cx="1742901" cy="123424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任意多边形 18"/>
          <p:cNvSpPr/>
          <p:nvPr>
            <p:custDataLst>
              <p:tags r:id="rId4"/>
            </p:custDataLst>
          </p:nvPr>
        </p:nvSpPr>
        <p:spPr>
          <a:xfrm rot="5400000">
            <a:off x="6708937" y="1363741"/>
            <a:ext cx="1291841" cy="129408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9743" y="3112917"/>
            <a:ext cx="2009347" cy="306466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挑战：数据安全、技术更新、人才培养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43"/>
          <p:cNvSpPr/>
          <p:nvPr>
            <p:custDataLst>
              <p:tags r:id="rId6"/>
            </p:custDataLst>
          </p:nvPr>
        </p:nvSpPr>
        <p:spPr>
          <a:xfrm>
            <a:off x="6482875" y="2732633"/>
            <a:ext cx="1742901" cy="123424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3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3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2913385823,&quot;width&quot;:864.189133858267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3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0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2023-12-19T08:16:44Z</dcterms:created>
  <dcterms:modified xsi:type="dcterms:W3CDTF">2023-12-19T08:16:44Z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369caf9c3aee433d832034646bfbb015_21</vt:lpwstr>
  </property>
</Properties>
</file>