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953" r:id="rId1"/>
    <p:sldMasterId id="2147491990" r:id="rId2"/>
  </p:sldMasterIdLst>
  <p:notesMasterIdLst>
    <p:notesMasterId r:id="rId3"/>
  </p:notesMasterIdLst>
  <p:sldIdLst>
    <p:sldId id="4176" r:id="rId4"/>
    <p:sldId id="4181" r:id="rId5"/>
    <p:sldId id="4186" r:id="rId6"/>
    <p:sldId id="4191" r:id="rId7"/>
    <p:sldId id="4198" r:id="rId9"/>
    <p:sldId id="4201" r:id="rId10"/>
    <p:sldId id="4204" r:id="rId11"/>
    <p:sldId id="4207" r:id="rId12"/>
    <p:sldId id="4211" r:id="rId13"/>
    <p:sldId id="4218" r:id="rId15"/>
    <p:sldId id="4221" r:id="rId16"/>
    <p:sldId id="4224" r:id="rId17"/>
    <p:sldId id="4227" r:id="rId18"/>
    <p:sldId id="4231" r:id="rId19"/>
    <p:sldId id="4238" r:id="rId21"/>
    <p:sldId id="4241" r:id="rId22"/>
    <p:sldId id="4244" r:id="rId23"/>
    <p:sldId id="4247" r:id="rId24"/>
    <p:sldId id="4251" r:id="rId25"/>
    <p:sldId id="4258" r:id="rId27"/>
    <p:sldId id="4261" r:id="rId28"/>
    <p:sldId id="4264" r:id="rId29"/>
    <p:sldId id="4267" r:id="rId30"/>
    <p:sldId id="427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54" r:id="rId1"/>
    <p:sldLayoutId id="2147491955" r:id="rId2"/>
    <p:sldLayoutId id="2147491956" r:id="rId3"/>
    <p:sldLayoutId id="2147491957" r:id="rId4"/>
    <p:sldLayoutId id="2147491958" r:id="rId5"/>
    <p:sldLayoutId id="2147491959" r:id="rId6"/>
    <p:sldLayoutId id="2147491960" r:id="rId7"/>
    <p:sldLayoutId id="2147491961" r:id="rId8"/>
    <p:sldLayoutId id="2147491962" r:id="rId9"/>
    <p:sldLayoutId id="2147491963" r:id="rId10"/>
    <p:sldLayoutId id="21474919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991" r:id="rId1"/>
    <p:sldLayoutId id="2147491992" r:id="rId2"/>
    <p:sldLayoutId id="2147491993" r:id="rId3"/>
    <p:sldLayoutId id="2147491994" r:id="rId4"/>
    <p:sldLayoutId id="2147491995" r:id="rId5"/>
    <p:sldLayoutId id="2147491996" r:id="rId6"/>
    <p:sldLayoutId id="2147491997" r:id="rId7"/>
    <p:sldLayoutId id="2147491998" r:id="rId8"/>
    <p:sldLayoutId id="2147491999" r:id="rId9"/>
    <p:sldLayoutId id="2147492000" r:id="rId10"/>
    <p:sldLayoutId id="21474920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tags" Target="../tags/tag163.xml"/><Relationship Id="rId18" Type="http://schemas.openxmlformats.org/officeDocument/2006/relationships/tags" Target="../tags/tag164.xml"/><Relationship Id="rId19" Type="http://schemas.openxmlformats.org/officeDocument/2006/relationships/tags" Target="../tags/tag165.xml"/><Relationship Id="rId20" Type="http://schemas.openxmlformats.org/officeDocument/2006/relationships/tags" Target="../tags/tag16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2024年研发岗位工作总结与展望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6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8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0801" y="1961504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678167" y="2851021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53473" y="3712598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089275" y="11068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3813175" y="1163955"/>
            <a:ext cx="714502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609340" y="199961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414520" y="2056765"/>
            <a:ext cx="658812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196715" y="287210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4991735" y="2934335"/>
            <a:ext cx="596709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工作亮点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12"/>
            </p:custDataLst>
          </p:nvPr>
        </p:nvSpPr>
        <p:spPr>
          <a:xfrm>
            <a:off x="4768215" y="375475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3"/>
            </p:custDataLst>
          </p:nvPr>
        </p:nvSpPr>
        <p:spPr>
          <a:xfrm>
            <a:off x="5586095" y="3811905"/>
            <a:ext cx="5372735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工作不足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1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394518" y="4645413"/>
            <a:ext cx="5563892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15"/>
            </p:custDataLst>
          </p:nvPr>
        </p:nvSpPr>
        <p:spPr>
          <a:xfrm>
            <a:off x="5577205" y="4620895"/>
            <a:ext cx="625475" cy="82931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6"/>
            </p:custDataLst>
          </p:nvPr>
        </p:nvSpPr>
        <p:spPr>
          <a:xfrm>
            <a:off x="6395085" y="4678045"/>
            <a:ext cx="4563110" cy="7569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展望未来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9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研发项目完成情况</a:t>
            </a:r>
            <a:endParaRPr altLang="en-US" lang="zh-CN"/>
          </a:p>
        </p:txBody>
      </p:sp>
      <p:sp>
        <p:nvSpPr>
          <p:cNvPr id="104895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5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5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已完成项目：介绍已完成项目的名称、时间、目标、成果和影响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6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未完成项目：分析未完成项目的原因、解决方案和后续计划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6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项目成果：总结项目中的技术创新、产品升级和业务拓展等方面的成果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7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项目经验教训：分享项目中的经验教训，为今后的工作提供参考和借鉴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技术创新与突破</a:t>
            </a:r>
            <a:endParaRPr altLang="en-US" lang="zh-CN"/>
          </a:p>
        </p:txBody>
      </p:sp>
      <p:sp>
        <p:nvSpPr>
          <p:cNvPr id="104901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这些创新和突破在行业内的地位和影响力如何？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研发团队在技术创新和突破过程中遇到了哪些挑战，如何克服这些挑战？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研发团队在2024年取得了哪些技术创新和突破？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这些创新和突破对公司的业务发展带来了哪些影响？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团队协作：高效协作，共同完成项目目标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沟通技巧：有效沟通，避免误解和冲突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团队文化：积极向上的团队氛围，激发员工潜力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协作成果：取得显著成果，提升团队士气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遇到的问题与解决方案</a:t>
            </a:r>
            <a:endParaRPr altLang="en-US" lang="zh-CN"/>
          </a:p>
        </p:txBody>
      </p:sp>
      <p:sp>
        <p:nvSpPr>
          <p:cNvPr id="10491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遇到的问题：项目进度延误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遇到的问题：技术难题无法解决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解决方案：寻求外部专家支持，加强内部培训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解决方案：调整人员配置，优化工作流程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工作亮点</a:t>
            </a:r>
            <a:endParaRPr altLang="en-US" lang="zh-CN"/>
          </a:p>
        </p:txBody>
      </p:sp>
      <p:sp>
        <p:nvSpPr>
          <p:cNvPr id="104920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研发成果显著</a:t>
            </a:r>
            <a:endParaRPr altLang="en-US" lang="zh-CN"/>
          </a:p>
        </p:txBody>
      </p:sp>
      <p:sp>
        <p:nvSpPr>
          <p:cNvPr id="104926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成功研发出多款新产品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7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提高了生产效率，降低了成本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7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获得了多项专利和奖项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8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推动了公司业务的增长和发展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技术水平提升</a:t>
            </a:r>
            <a:endParaRPr altLang="en-US" lang="zh-CN"/>
          </a:p>
        </p:txBody>
      </p:sp>
      <p:sp>
        <p:nvSpPr>
          <p:cNvPr id="1049324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熟练掌握多种编程语言和技术框架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0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独立完成多个复杂项目的技术方案设计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36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深入研究和应用前沿技术，提高工作效率和质量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42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积极参与技术交流和分享，推动团队技术水平提升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团队协作默契</a:t>
            </a:r>
            <a:endParaRPr altLang="en-US" lang="zh-CN"/>
          </a:p>
        </p:txBody>
      </p:sp>
      <p:sp>
        <p:nvSpPr>
          <p:cNvPr id="104938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团队协作默契：团队成员之间相互信任、默契配合，共同完成项目任务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技术创新：不断探索新技术、新方法，提高研发效率和产品质量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项目管理能力：有效协调各方资源，确保项目按时、按质完成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沟通能力：与团队成员、客户保持良好的沟通，及时解决问题和反馈需求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客户满意度高</a:t>
            </a:r>
            <a:endParaRPr altLang="en-US" lang="zh-CN"/>
          </a:p>
        </p:txBody>
      </p:sp>
      <p:sp>
        <p:nvSpPr>
          <p:cNvPr id="104942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客户满意度高：我们的研发团队始终以客户需求为导向，不断优化产品和服务，赢得了客户的广泛认可和好评。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技术实力强：我们的研发团队拥有丰富的技术经验和专业知识，能够快速响应市场需求，不断提升产品的技术水平和竞争力。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团队协作默契：我们的研发团队注重团队协作和沟通，能够高效地完成各项任务，确保项目的顺利进行和交付。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创新能力突出：我们的研发团队始终保持创新思维，不断探索新的技术和业务模式，为公司的持续发展提供了强有力的支持。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工作不足</a:t>
            </a:r>
            <a:endParaRPr altLang="en-US" lang="zh-CN"/>
          </a:p>
        </p:txBody>
      </p:sp>
      <p:sp>
        <p:nvSpPr>
          <p:cNvPr id="10494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研发进度延误</a:t>
            </a:r>
            <a:endParaRPr altLang="en-US" lang="zh-CN"/>
          </a:p>
        </p:txBody>
      </p:sp>
      <p:sp>
        <p:nvSpPr>
          <p:cNvPr id="104954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原因分析：项目需求变更频繁、资源不足、技术难题等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影响：项目延期、成本增加、客户满意度下降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改进措施：加强项目管理、优化工作流程、提高团队协作效率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经验教训：重视项目计划制定和执行、加强沟通协作、提高风险应对能力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技术难题未解决</a:t>
            </a:r>
            <a:endParaRPr altLang="en-US" lang="zh-CN"/>
          </a:p>
        </p:txBody>
      </p:sp>
      <p:sp>
        <p:nvSpPr>
          <p:cNvPr id="104960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对团队和个人成长的影响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遇到的技术难题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未解决的原因分析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未来改进方向和计划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团队协作不够紧密</a:t>
            </a:r>
            <a:endParaRPr altLang="en-US" lang="zh-CN"/>
          </a:p>
        </p:txBody>
      </p:sp>
      <p:sp>
        <p:nvSpPr>
          <p:cNvPr id="104967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任务分配不均：任务分配不均，部分团队成员承担过多或过少的工作量，影响整体效率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沟通不畅：团队成员之间缺乏有效的沟通，导致信息传递不及时、不准确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协作意识不强：部分团队成员缺乏协作意识，各自为政，没有形成合力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缺乏信任：团队成员之间缺乏信任，互相猜忌，影响团队协作的顺利进行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客户反馈有待改进</a:t>
            </a:r>
            <a:endParaRPr altLang="en-US" lang="zh-CN"/>
          </a:p>
        </p:txBody>
      </p:sp>
      <p:sp>
        <p:nvSpPr>
          <p:cNvPr id="104973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客户反馈收集不够及时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客户反馈处理不够高效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客户反馈跟踪不够到位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5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客户满意度有待提高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展望未来</a:t>
            </a:r>
            <a:endParaRPr altLang="en-US" lang="zh-CN"/>
          </a:p>
        </p:txBody>
      </p:sp>
      <p:sp>
        <p:nvSpPr>
          <p:cNvPr id="10497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制定详细的工作计划</a:t>
            </a:r>
            <a:endParaRPr altLang="en-US" lang="zh-CN"/>
          </a:p>
        </p:txBody>
      </p:sp>
      <p:sp>
        <p:nvSpPr>
          <p:cNvPr id="104985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制定详细的工作计划：根据目标，制定详细的工作计划，包括任务分配、时间表、资源需求等，确保每个任务都有明确的负责人和完成时间。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定期评估和调整：定期评估工作计划的执行情况，及时发现问题并进行调整，以确保目标的顺利实现。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明确未来一年的目标：根据公司的战略规划和部门的发展需求，制定具体的研发目标，包括产品创新、技术研发、团队建设等方面。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分解目标到季度、月度和周度：将年度目标分解为更具体的季度、月度和周度目标，以便更好地跟踪和评估进度。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加强技术研发与创新</a:t>
            </a:r>
            <a:endParaRPr altLang="en-US" lang="zh-CN"/>
          </a:p>
        </p:txBody>
      </p:sp>
      <p:sp>
        <p:nvSpPr>
          <p:cNvPr id="10499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持续投入研发资源，提高技术创新能力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加强与高校、科研机构的合作，共同推动技术进步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鼓励员工参与技术研发，提高整体技术水平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关注行业发展趋势，及时跟进新技术、新应用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提升团队协作能力</a:t>
            </a:r>
            <a:endParaRPr altLang="en-US" lang="zh-CN"/>
          </a:p>
        </p:txBody>
      </p:sp>
      <p:sp>
        <p:nvSpPr>
          <p:cNvPr id="104997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提升团队成员能力：通过培训和分享，提高团队成员的专业技能和综合素质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建立激励机制：通过设立奖励机制，激发团队成员的积极性和创造力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建立高效沟通机制：加强团队成员之间的沟通，提高信息传递效率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培养信任与尊重：建立相互信任和尊重的氛围，增强团队凝聚力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提高客户满意度和忠诚度</a:t>
            </a:r>
            <a:endParaRPr altLang="en-US" lang="zh-CN"/>
          </a:p>
        </p:txBody>
      </p:sp>
      <p:sp>
        <p:nvSpPr>
          <p:cNvPr id="105003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持续优化产品和服务质量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加强与客户的沟通和互动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建立完善的客户反馈机制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不断提升员工素质和服务意识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74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5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5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5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5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5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5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3"/>
  <p:tag name="KSO_WM_UNIT_TYPE" val="l_h_a"/>
  <p:tag name="KSO_WM_UNIT_ID" val="custom20230231_5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5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1"/>
  <p:tag name="KSO_WM_UNIT_TYPE" val="l_h_a"/>
  <p:tag name="KSO_WM_UNIT_ID" val="custom20230231_5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5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9"/>
  <p:tag name="KSO_WM_UNIT_TYPE" val="l_h_a"/>
  <p:tag name="KSO_WM_UNIT_ID" val="custom20230231_5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5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7"/>
  <p:tag name="KSO_WM_UNIT_TYPE" val="l_h_a"/>
  <p:tag name="KSO_WM_UNIT_ID" val="custom20230231_5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5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5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5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SLIDE_ID" val="custom2023023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07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71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14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2023-12-17T22:20:38Z</dcterms:created>
  <dcterms:modified xsi:type="dcterms:W3CDTF">2023-12-17T22:20:38Z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5f8c1b09f6514d179f3c55ad72f69501_21</vt:lpwstr>
  </property>
</Properties>
</file>