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992100" cy="7302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2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jpeg"/><Relationship Id="rId1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94505" y="1790718"/>
            <a:ext cx="4705349" cy="3841699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457224" y="387366"/>
            <a:ext cx="5799454" cy="3027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6200" kern="0" spc="-10" dirty="0">
                <a:solidFill>
                  <a:srgbClr val="10509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|</a:t>
            </a:r>
            <a:endParaRPr sz="6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6600" b="1" kern="0" spc="80" dirty="0">
                <a:solidFill>
                  <a:srgbClr val="305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气胸患者护理</a:t>
            </a:r>
            <a:endParaRPr sz="6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54" name="picture 2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52634" y="4654540"/>
            <a:ext cx="495258" cy="9969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77729" y="268413"/>
            <a:ext cx="10134600" cy="5427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4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教学大纲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70350" algn="l" rtl="0" eaLnBrk="0">
              <a:lnSpc>
                <a:spcPct val="95000"/>
              </a:lnSpc>
              <a:spcBef>
                <a:spcPts val="76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授课对象：护理学本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科一年级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070350" algn="l" rtl="0" eaLnBrk="0">
              <a:lnSpc>
                <a:spcPct val="95000"/>
              </a:lnSpc>
              <a:spcBef>
                <a:spcPts val="1750"/>
              </a:spcBef>
            </a:pP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授课内容：</a:t>
            </a:r>
            <a:r>
              <a:rPr sz="2500" kern="0" spc="-3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《外科护理学》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第7版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873750" algn="l" rtl="0" eaLnBrk="0">
              <a:lnSpc>
                <a:spcPct val="152000"/>
              </a:lnSpc>
              <a:spcBef>
                <a:spcPts val="3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第十八章胸部损伤病人的护理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第三节气胸</a:t>
            </a:r>
            <a:r>
              <a:rPr sz="2500" kern="0" spc="3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kern="0" spc="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P266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70350" algn="l" rtl="0" eaLnBrk="0">
              <a:lnSpc>
                <a:spcPct val="95000"/>
              </a:lnSpc>
              <a:spcBef>
                <a:spcPts val="5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教学目标：掌握气胸病人的护理措施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250911" y="645789"/>
            <a:ext cx="4083050" cy="4716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3805"/>
              </a:lnSpc>
            </a:pPr>
            <a:r>
              <a:rPr sz="2800" b="1" kern="0" spc="-1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目录</a:t>
            </a:r>
            <a:r>
              <a:rPr sz="2800" b="1" kern="0" spc="-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985"/>
              </a:spcBef>
            </a:pPr>
            <a:r>
              <a:rPr sz="5000" b="1" kern="0" spc="-60" baseline="-90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r>
              <a:rPr sz="3200" b="1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3000" b="1" kern="0" spc="-60" dirty="0">
                <a:solidFill>
                  <a:srgbClr val="205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气胸相关知识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905"/>
              </a:spcBef>
            </a:pPr>
            <a:r>
              <a:rPr sz="4600" b="1" kern="0" spc="-70" baseline="-100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2900" b="1" kern="0" spc="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3000" b="1" kern="0" spc="-70" dirty="0">
                <a:solidFill>
                  <a:srgbClr val="205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气胸病人护理措</a:t>
            </a:r>
            <a:r>
              <a:rPr sz="3000" b="1" kern="0" spc="-70" dirty="0">
                <a:solidFill>
                  <a:srgbClr val="3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施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5000" b="1" kern="0" spc="-50" baseline="-30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</a:t>
            </a:r>
            <a:r>
              <a:rPr sz="3200" b="1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3000" b="1" kern="0" spc="-50" dirty="0">
                <a:solidFill>
                  <a:srgbClr val="205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总结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4232804" y="4026409"/>
            <a:ext cx="4347845" cy="832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5500" b="1" kern="0" spc="140" dirty="0">
                <a:solidFill>
                  <a:srgbClr val="204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气胸相关知识</a:t>
            </a:r>
            <a:endParaRPr sz="5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84129" y="254609"/>
            <a:ext cx="11464925" cy="6479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3500" b="1" kern="0" spc="-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概念</a:t>
            </a:r>
            <a:r>
              <a:rPr sz="35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16400" algn="l" rtl="0" eaLnBrk="0">
              <a:lnSpc>
                <a:spcPct val="98000"/>
              </a:lnSpc>
              <a:spcBef>
                <a:spcPts val="550"/>
              </a:spcBef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胸膜腔是由脏胸膜与壁胸膜之间形成的封闭腔隙。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457065" indent="-253365" algn="l" rtl="0" eaLnBrk="0">
              <a:lnSpc>
                <a:spcPct val="120000"/>
              </a:lnSpc>
              <a:spcBef>
                <a:spcPts val="1620"/>
              </a:spcBef>
            </a:pP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800" kern="0" spc="-2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腔</a:t>
            </a:r>
            <a:r>
              <a:rPr sz="1800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</a:t>
            </a:r>
            <a:r>
              <a:rPr sz="1800" kern="0" spc="12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呈负压</a:t>
            </a: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(是胸膜腔独特的生理</a:t>
            </a:r>
            <a:r>
              <a:rPr sz="18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特征)是维持肺气体交换的重要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条件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95000"/>
              </a:lnSpc>
              <a:spcBef>
                <a:spcPts val="63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内、外科护理学气胸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相关章节我们都可以看到两个关键字：胸膜腔、气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8100" algn="l" rtl="0" eaLnBrk="0">
              <a:lnSpc>
                <a:spcPct val="94000"/>
              </a:lnSpc>
              <a:spcBef>
                <a:spcPts val="1800"/>
              </a:spcBef>
            </a:pPr>
            <a:r>
              <a:rPr sz="2100" kern="0" spc="1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胸膜腔内积气称为气胸</a:t>
            </a:r>
            <a:r>
              <a:rPr sz="2100" kern="0" spc="1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2100" kern="0" spc="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pneumothorax</a:t>
            </a:r>
            <a:r>
              <a:rPr sz="2100" kern="0" spc="1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8400" algn="l" rtl="0" eaLnBrk="0">
              <a:lnSpc>
                <a:spcPct val="98000"/>
              </a:lnSpc>
              <a:spcBef>
                <a:spcPts val="545"/>
              </a:spcBef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Pneumo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-: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155700" algn="l" rtl="0" eaLnBrk="0">
              <a:lnSpc>
                <a:spcPct val="98000"/>
              </a:lnSpc>
              <a:spcBef>
                <a:spcPts val="1255"/>
              </a:spcBef>
            </a:pP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thorax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  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9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66800" algn="l" rtl="0" eaLnBrk="0">
              <a:lnSpc>
                <a:spcPct val="98000"/>
              </a:lnSpc>
              <a:spcBef>
                <a:spcPts val="0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“胸膜腔”里进了“气”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517547" y="1165225"/>
          <a:ext cx="11931650" cy="5339714"/>
        </p:xfrm>
        <a:graphic>
          <a:graphicData uri="http://schemas.openxmlformats.org/drawingml/2006/table">
            <a:tbl>
              <a:tblPr/>
              <a:tblGrid>
                <a:gridCol w="2181225"/>
                <a:gridCol w="1530350"/>
                <a:gridCol w="1651000"/>
                <a:gridCol w="1619250"/>
                <a:gridCol w="2190750"/>
                <a:gridCol w="2759075"/>
              </a:tblGrid>
              <a:tr h="695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0225" algn="l" rtl="0" eaLnBrk="0">
                        <a:lnSpc>
                          <a:spcPct val="98000"/>
                        </a:lnSpc>
                      </a:pPr>
                      <a:r>
                        <a:rPr sz="1800" b="1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病因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87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8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胸膜腔与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93725" algn="l" rtl="0" eaLnBrk="0">
                        <a:lnSpc>
                          <a:spcPts val="2305"/>
                        </a:lnSpc>
                      </a:pPr>
                      <a:r>
                        <a:rPr sz="18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大气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9740" indent="-354965" algn="l" rtl="0" eaLnBrk="0">
                        <a:lnSpc>
                          <a:spcPct val="115000"/>
                        </a:lnSpc>
                      </a:pPr>
                      <a:r>
                        <a:rPr sz="18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胸膜腔内压与</a:t>
                      </a:r>
                      <a:r>
                        <a:rPr sz="1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8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大气压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54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8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气体情况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l" rtl="0" eaLnBrk="0">
                        <a:lnSpc>
                          <a:spcPct val="98000"/>
                        </a:lnSpc>
                      </a:pPr>
                      <a:r>
                        <a:rPr sz="1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闭合性气胸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(closed</a:t>
                      </a:r>
                      <a:r>
                        <a:rPr sz="1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pneumotho</a:t>
                      </a:r>
                      <a:r>
                        <a:rPr sz="17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rax)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indent="-114300" algn="l" rtl="0" eaLnBrk="0">
                        <a:lnSpc>
                          <a:spcPct val="119000"/>
                        </a:lnSpc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肋骨骨折断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端刺破肺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98000"/>
                        </a:lnSpc>
                      </a:pPr>
                      <a:r>
                        <a:rPr sz="1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不相通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8000"/>
                        </a:lnSpc>
                      </a:pPr>
                      <a:r>
                        <a:rPr sz="1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小于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16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气进则闭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闭 合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性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和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外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界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不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通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1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开放性气胸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270"/>
                        </a:spcBef>
                      </a:pPr>
                      <a:r>
                        <a:rPr sz="1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(open</a:t>
                      </a:r>
                      <a:r>
                        <a:rPr sz="1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pneumothorax)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刀刃、锐器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l" rtl="0" eaLnBrk="0">
                        <a:lnSpc>
                          <a:spcPct val="97000"/>
                        </a:lnSpc>
                        <a:spcBef>
                          <a:spcPts val="265"/>
                        </a:spcBef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或弹片火器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l" rtl="0" eaLnBrk="0">
                        <a:lnSpc>
                          <a:spcPct val="97000"/>
                        </a:lnSpc>
                        <a:spcBef>
                          <a:spcPts val="320"/>
                        </a:spcBef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等导致穿透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47700" algn="l" rtl="0" eaLnBrk="0">
                        <a:lnSpc>
                          <a:spcPct val="97000"/>
                        </a:lnSpc>
                        <a:spcBef>
                          <a:spcPts val="305"/>
                        </a:spcBef>
                      </a:pP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伤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相通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等于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16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进出自由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张力性气胸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17550" algn="l" rtl="0" eaLnBrk="0">
                        <a:lnSpc>
                          <a:spcPct val="85000"/>
                        </a:lnSpc>
                        <a:spcBef>
                          <a:spcPts val="330"/>
                        </a:spcBef>
                      </a:pPr>
                      <a:r>
                        <a:rPr sz="1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(tension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02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pneumothorax</a:t>
                      </a:r>
                      <a:r>
                        <a:rPr sz="18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106000"/>
                        </a:lnSpc>
                        <a:spcBef>
                          <a:spcPts val="5"/>
                        </a:spcBef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肺泡破裂、</a:t>
                      </a:r>
                      <a:r>
                        <a:rPr sz="1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肺裂伤、支</a:t>
                      </a:r>
                      <a:r>
                        <a:rPr sz="1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8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气管破裂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4965" algn="l" rtl="0" eaLnBrk="0">
                        <a:lnSpc>
                          <a:spcPct val="97000"/>
                        </a:lnSpc>
                      </a:pP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单行活瓣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7000"/>
                        </a:lnSpc>
                      </a:pPr>
                      <a:r>
                        <a:rPr sz="1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大于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16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只进不出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张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力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性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r>
                        <a:rPr sz="10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高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压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性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0" y="126990"/>
            <a:ext cx="12941300" cy="673144"/>
            <a:chOff x="0" y="0"/>
            <a:chExt cx="12941300" cy="673144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941300" cy="673144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2967334" cy="7600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84200" algn="l" rtl="0" eaLnBrk="0">
                <a:lnSpc>
                  <a:spcPct val="97000"/>
                </a:lnSpc>
              </a:pPr>
              <a:r>
                <a:rPr sz="3700" b="1" kern="0" spc="-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分类</a:t>
              </a:r>
              <a:r>
                <a:rPr sz="3700" b="1" kern="0" spc="-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Classification</a:t>
              </a:r>
              <a:endParaRPr sz="3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93354" y="3587718"/>
            <a:ext cx="2520856" cy="1555797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861524" y="2108231"/>
            <a:ext cx="2533718" cy="1365202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861524" y="5422909"/>
            <a:ext cx="2540085" cy="10541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3147" y="3778240"/>
            <a:ext cx="1238276" cy="2749537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9513" y="1073175"/>
            <a:ext cx="1231910" cy="2641606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1050874" y="1038235"/>
          <a:ext cx="11410315" cy="5523864"/>
        </p:xfrm>
        <a:graphic>
          <a:graphicData uri="http://schemas.openxmlformats.org/drawingml/2006/table">
            <a:tbl>
              <a:tblPr/>
              <a:tblGrid>
                <a:gridCol w="1292225"/>
                <a:gridCol w="977900"/>
                <a:gridCol w="1212850"/>
                <a:gridCol w="692150"/>
                <a:gridCol w="647700"/>
                <a:gridCol w="1752600"/>
                <a:gridCol w="825500"/>
                <a:gridCol w="876300"/>
                <a:gridCol w="1568450"/>
                <a:gridCol w="1564639"/>
              </a:tblGrid>
              <a:tr h="542925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gusd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519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症状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59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体征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740" algn="l" rtl="0" eaLnBrk="0">
                        <a:lnSpc>
                          <a:spcPct val="98000"/>
                        </a:lnSpc>
                      </a:pPr>
                      <a:r>
                        <a:rPr sz="16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呼吸困难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胸闷</a:t>
                      </a:r>
                      <a:r>
                        <a:rPr sz="1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胸痛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84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休克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910" algn="l" rtl="0" eaLnBrk="0">
                        <a:lnSpc>
                          <a:spcPct val="95000"/>
                        </a:lnSpc>
                      </a:pPr>
                      <a:r>
                        <a:rPr sz="2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其余症状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7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6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胸廓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4790" algn="l" rtl="0" eaLnBrk="0">
                        <a:lnSpc>
                          <a:spcPts val="1945"/>
                        </a:lnSpc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饱满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叩诊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40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听诊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44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其余症状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764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3540" indent="-3111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闭合性气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6000"/>
                        </a:lnSpc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轻者无症状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0800" algn="l" rtl="0" eaLnBrk="0">
                        <a:lnSpc>
                          <a:spcPct val="145000"/>
                        </a:lnSpc>
                        <a:spcBef>
                          <a:spcPts val="30"/>
                        </a:spcBef>
                      </a:pP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重者呼吸困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难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无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l" rtl="0" eaLnBrk="0">
                        <a:lnSpc>
                          <a:spcPct val="86000"/>
                        </a:lnSpc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1600" kern="0" spc="-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&lt;30%小量气胸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0800" algn="l" rtl="0" eaLnBrk="0">
                        <a:lnSpc>
                          <a:spcPts val="2545"/>
                        </a:lnSpc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1600" kern="0" spc="-5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30%~50%中量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0" algn="l" rtl="0" eaLnBrk="0">
                        <a:lnSpc>
                          <a:spcPct val="98000"/>
                        </a:lnSpc>
                        <a:spcBef>
                          <a:spcPts val="1010"/>
                        </a:spcBef>
                      </a:pPr>
                      <a:r>
                        <a:rPr sz="1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气胸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1600" kern="0" spc="-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&gt;50%大量气胸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鼓音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indent="-418465" algn="l" rtl="0" eaLnBrk="0">
                        <a:lnSpc>
                          <a:spcPct val="96000"/>
                        </a:lnSpc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患侧呼吸音减弱</a:t>
                      </a: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或消失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无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94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ingheuat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3540" indent="-311150" algn="l" rtl="0" eaLnBrk="0">
                        <a:lnSpc>
                          <a:spcPct val="109000"/>
                        </a:lnSpc>
                        <a:spcBef>
                          <a:spcPts val="5"/>
                        </a:spcBef>
                      </a:pPr>
                      <a:r>
                        <a:rPr sz="1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开放性气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8000"/>
                        </a:lnSpc>
                      </a:pP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明显呼吸困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难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口唇发绀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无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鼓音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indent="-418465" algn="l" rtl="0" eaLnBrk="0">
                        <a:lnSpc>
                          <a:spcPct val="106000"/>
                        </a:lnSpc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患侧呼吸音减弱</a:t>
                      </a: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或消失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indent="-1079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颈静脉怒张，胸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部吸吮性伤口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60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(thoracic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sucking</a:t>
                      </a:r>
                      <a:r>
                        <a:rPr sz="1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wound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8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3540" indent="-311150" algn="l" rtl="0" eaLnBrk="0">
                        <a:lnSpc>
                          <a:spcPct val="105000"/>
                        </a:lnSpc>
                        <a:spcBef>
                          <a:spcPts val="5"/>
                        </a:spcBef>
                      </a:pPr>
                      <a:r>
                        <a:rPr sz="1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张力性气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胸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严重呼吸困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难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8000"/>
                        </a:lnSpc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8000"/>
                        </a:lnSpc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0" algn="l" rtl="0" eaLnBrk="0">
                        <a:lnSpc>
                          <a:spcPts val="1940"/>
                        </a:lnSpc>
                        <a:spcBef>
                          <a:spcPts val="5"/>
                        </a:spcBef>
                      </a:pPr>
                      <a:r>
                        <a:rPr sz="1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窒息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有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ct val="98000"/>
                        </a:lnSpc>
                      </a:pP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鼓音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8000"/>
                        </a:lnSpc>
                      </a:pP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呼吸音消失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4665" indent="-450215" algn="l" rtl="0" eaLnBrk="0">
                        <a:lnSpc>
                          <a:spcPct val="95000"/>
                        </a:lnSpc>
                      </a:pP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颈静脉怒张，皮</a:t>
                      </a: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下气肿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textbox 40"/>
          <p:cNvSpPr/>
          <p:nvPr/>
        </p:nvSpPr>
        <p:spPr>
          <a:xfrm>
            <a:off x="565542" y="208900"/>
            <a:ext cx="7330440" cy="560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7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临床表现Clinical</a:t>
            </a:r>
            <a:r>
              <a:rPr sz="3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7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manifestations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914416" y="3511232"/>
            <a:ext cx="128904" cy="1751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7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876349" y="6701101"/>
            <a:ext cx="105600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gaditpsce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creasing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08491" y="2667018"/>
            <a:ext cx="4762513" cy="3530612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0" y="133343"/>
            <a:ext cx="12941300" cy="673071"/>
            <a:chOff x="0" y="0"/>
            <a:chExt cx="12941300" cy="673071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41300" cy="673071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12967334" cy="7124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6265" algn="l" rtl="0" eaLnBrk="0">
                <a:lnSpc>
                  <a:spcPct val="91000"/>
                </a:lnSpc>
              </a:pPr>
              <a:r>
                <a:rPr sz="3600" b="1" kern="0" spc="-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辅助检查</a:t>
              </a:r>
              <a:r>
                <a:rPr sz="3600" b="1" kern="0" spc="-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Auxilia</a:t>
              </a:r>
              <a:r>
                <a:rPr sz="3600" b="1" kern="0" spc="-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ry</a:t>
              </a:r>
              <a:r>
                <a:rPr sz="3600" b="1" kern="0" spc="3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600" b="1" kern="0" spc="-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check</a:t>
              </a:r>
              <a:endParaRPr sz="3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595154" y="1209933"/>
            <a:ext cx="9138284" cy="857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500" b="1" kern="0" spc="4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胸部</a:t>
            </a:r>
            <a:r>
              <a:rPr sz="2500" kern="0" spc="-64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b="1" kern="0" spc="4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sz="2500" kern="0" spc="-51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4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线—诊断气胸的重要方法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可显示肺受压程度、肺内病变情况、有无胸膜粘连、胸腔积液、纵隔移位等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6238444" y="6302727"/>
            <a:ext cx="781684" cy="243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左侧气胸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476290" y="1555724"/>
            <a:ext cx="5842000" cy="2851785"/>
          </a:xfrm>
          <a:prstGeom prst="rect">
            <a:avLst/>
          </a:prstGeom>
          <a:solidFill>
            <a:srgbClr val="F7F6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8295" algn="l" rtl="0" eaLnBrk="0">
              <a:lnSpc>
                <a:spcPct val="96000"/>
              </a:lnSpc>
              <a:spcBef>
                <a:spcPts val="0"/>
              </a:spcBef>
            </a:pPr>
            <a:r>
              <a:rPr sz="25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1.保守治疗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0665" algn="l" rtl="0" eaLnBrk="0">
              <a:lnSpc>
                <a:spcPct val="98000"/>
              </a:lnSpc>
              <a:spcBef>
                <a:spcPts val="550"/>
              </a:spcBef>
            </a:pPr>
            <a:r>
              <a:rPr sz="18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主要适用稳定型小量闭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合性气胸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40665" algn="l" rtl="0" eaLnBrk="0">
              <a:lnSpc>
                <a:spcPct val="152000"/>
              </a:lnSpc>
              <a:spcBef>
                <a:spcPts val="175"/>
              </a:spcBef>
            </a:pP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具体方法：严格卧床休息、给氧，支气管痉挛者使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8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用支气管扩张剂，酌情给予镇静镇痛等药物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6654812" y="1555724"/>
            <a:ext cx="5854700" cy="2845435"/>
          </a:xfrm>
          <a:prstGeom prst="rect">
            <a:avLst/>
          </a:prstGeom>
          <a:solidFill>
            <a:srgbClr val="F7F7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4795" algn="l" rtl="0" eaLnBrk="0">
              <a:lnSpc>
                <a:spcPct val="96000"/>
              </a:lnSpc>
            </a:pPr>
            <a:r>
              <a:rPr sz="2500" b="1" kern="0" spc="1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2500" kern="0" spc="10" dirty="0">
                <a:solidFill>
                  <a:srgbClr val="206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10" dirty="0">
                <a:solidFill>
                  <a:srgbClr val="206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排气治疗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9415" algn="l" rtl="0" eaLnBrk="0">
              <a:lnSpc>
                <a:spcPct val="98000"/>
              </a:lnSpc>
              <a:spcBef>
                <a:spcPts val="865"/>
              </a:spcBef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800" kern="0" spc="8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张力性气胸病情危急可行紧急排气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9415" algn="l" rtl="0" eaLnBrk="0">
              <a:lnSpc>
                <a:spcPct val="98000"/>
              </a:lnSpc>
              <a:spcBef>
                <a:spcPts val="920"/>
              </a:spcBef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800" kern="0" spc="8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开放性气胸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先行封</a:t>
            </a: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闭开放伤口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9415" algn="l" rtl="0" eaLnBrk="0">
              <a:lnSpc>
                <a:spcPct val="98000"/>
              </a:lnSpc>
              <a:spcBef>
                <a:spcPts val="5"/>
              </a:spcBef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800" kern="0" spc="8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生命体征平稳后行胸腔闭式引</a:t>
            </a: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流术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90964" y="4622774"/>
            <a:ext cx="5384835" cy="216541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0" y="133343"/>
            <a:ext cx="12954033" cy="679424"/>
            <a:chOff x="0" y="0"/>
            <a:chExt cx="12954033" cy="679424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54033" cy="679424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12980034" cy="7702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690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800" b="1" kern="0" spc="-1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治疗</a:t>
              </a:r>
              <a:r>
                <a:rPr sz="3800" b="1" kern="0" spc="-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Treatment</a:t>
              </a:r>
              <a:endParaRPr sz="3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0" name="textbox 70"/>
          <p:cNvSpPr/>
          <p:nvPr/>
        </p:nvSpPr>
        <p:spPr>
          <a:xfrm>
            <a:off x="4558976" y="968328"/>
            <a:ext cx="3870959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300" b="1" kern="0" spc="40" dirty="0">
                <a:solidFill>
                  <a:srgbClr val="20506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抢救生命为第一原则</a:t>
            </a:r>
            <a:endParaRPr sz="3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3515159" y="4045346"/>
            <a:ext cx="5779134" cy="826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5500" b="1" kern="0" spc="130" dirty="0">
                <a:solidFill>
                  <a:srgbClr val="205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气胸病人护理措施</a:t>
            </a:r>
            <a:endParaRPr sz="5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571554" y="1337249"/>
            <a:ext cx="11693525" cy="1297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近日，胸外科接到急诊来电，</a:t>
            </a:r>
            <a:r>
              <a:rPr sz="2000" kern="0" spc="6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一名26岁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青年男性约3小时前因胸部锐器伤致胸部疼痛，伴重度呼吸困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65000"/>
              </a:lnSpc>
              <a:spcBef>
                <a:spcPts val="20"/>
              </a:spcBef>
            </a:pP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难，请胸科医生急会诊。值班医生立即前往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急诊科参与救治。到达时发现患者情绪烦躁，面色发绀，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000" kern="0" spc="1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大汗淋漓，呼吸急促，血氧饱和度75%,心率130次/分，血压92/75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mmHg</a:t>
            </a:r>
            <a:endParaRPr sz="2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43044" y="2984532"/>
            <a:ext cx="3625834" cy="2755889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91044" y="2990884"/>
            <a:ext cx="3613232" cy="273047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0" y="126990"/>
            <a:ext cx="12954033" cy="679424"/>
            <a:chOff x="0" y="0"/>
            <a:chExt cx="12954033" cy="679424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54033" cy="679424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12980034" cy="7740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2615" algn="l" rtl="0" eaLnBrk="0">
                <a:lnSpc>
                  <a:spcPts val="4650"/>
                </a:lnSpc>
                <a:spcBef>
                  <a:spcPts val="5"/>
                </a:spcBef>
              </a:pPr>
              <a:r>
                <a:rPr sz="3800" b="1" kern="0" spc="-2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案例引入</a:t>
              </a:r>
              <a:r>
                <a:rPr sz="3800" b="1" kern="0" spc="-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Case</a:t>
              </a:r>
              <a:r>
                <a:rPr sz="3800" b="1" kern="0" spc="1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800" b="1" kern="0" spc="-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introduct</a:t>
              </a:r>
              <a:r>
                <a:rPr sz="3800" b="1" kern="0" spc="-2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ion</a:t>
              </a:r>
              <a:endParaRPr sz="3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86" name="picture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207501" y="3213100"/>
            <a:ext cx="2793951" cy="2285974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908050" y="6029909"/>
            <a:ext cx="11094084" cy="312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胸外科医生判断患者存在肺部损伤合并气胸，需要立刻处理，作为一名护士，您应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该如何协助?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59662" y="2400331"/>
            <a:ext cx="4286223" cy="3575011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285" y="2616193"/>
            <a:ext cx="3536969" cy="3435387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552456" y="1078586"/>
            <a:ext cx="11661140" cy="904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3290"/>
              </a:lnSpc>
            </a:pP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胸腔闭式引流</a:t>
            </a:r>
            <a:r>
              <a:rPr sz="2300" kern="0" spc="-3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(closed</a:t>
            </a:r>
            <a:r>
              <a:rPr sz="23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chest</a:t>
            </a:r>
            <a:r>
              <a:rPr sz="23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drainage)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是指将胸膜腔内的气体或液体引流到体外，且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625"/>
              </a:lnSpc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引流系统与大气压不相通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0" y="126990"/>
            <a:ext cx="12941300" cy="679424"/>
            <a:chOff x="0" y="0"/>
            <a:chExt cx="12941300" cy="679424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2941300" cy="679424"/>
            </a:xfrm>
            <a:prstGeom prst="rect">
              <a:avLst/>
            </a:prstGeom>
          </p:spPr>
        </p:pic>
        <p:sp>
          <p:nvSpPr>
            <p:cNvPr id="100" name="textbox 100"/>
            <p:cNvSpPr/>
            <p:nvPr/>
          </p:nvSpPr>
          <p:spPr>
            <a:xfrm>
              <a:off x="-12700" y="-12700"/>
              <a:ext cx="12967334" cy="7613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835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400" b="1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胸腔闭式引流</a:t>
              </a:r>
              <a:endParaRPr sz="3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02" name="textbox 102"/>
          <p:cNvSpPr/>
          <p:nvPr/>
        </p:nvSpPr>
        <p:spPr>
          <a:xfrm>
            <a:off x="3994193" y="3360541"/>
            <a:ext cx="3268979" cy="1454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84000"/>
              </a:lnSpc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6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BORE</a:t>
            </a:r>
            <a:r>
              <a:rPr sz="16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CANNULA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490"/>
              </a:spcBef>
            </a:pP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</a:t>
            </a:r>
            <a:r>
              <a:rPr sz="1600" kern="0" spc="4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INTERCOSTAL</a:t>
            </a:r>
            <a:r>
              <a:rPr sz="16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83000"/>
              </a:lnSpc>
              <a:spcBef>
                <a:spcPts val="0"/>
              </a:spcBef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MID-AvICUUAR</a:t>
            </a: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577638" y="287349"/>
            <a:ext cx="10342244" cy="4045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300" b="1" kern="0" spc="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胸腔闭式引流护理措施</a:t>
            </a:r>
            <a:endParaRPr sz="3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5"/>
              </a:spcBef>
            </a:pPr>
            <a:r>
              <a:rPr sz="4100" kern="0" spc="1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闭</a:t>
            </a:r>
            <a:r>
              <a:rPr sz="4100" kern="0" spc="4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4100" kern="0" spc="1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式(视)</a:t>
            </a:r>
            <a:r>
              <a:rPr sz="41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4100" kern="0" spc="19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</a:t>
            </a:r>
            <a:r>
              <a:rPr sz="41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4500" kern="0" spc="1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流(留</a:t>
            </a:r>
            <a:r>
              <a:rPr sz="4500" kern="0" spc="18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4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522" y="1371628"/>
            <a:ext cx="4044960" cy="5105396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4838679" y="1604690"/>
            <a:ext cx="6108700" cy="2037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5000"/>
              </a:lnSpc>
            </a:pP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保持管道密闭：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265"/>
              </a:spcBef>
            </a:pPr>
            <a:r>
              <a:rPr sz="19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900" kern="0" spc="3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9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正确连接引流管装置，做好双固定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305"/>
              </a:spcBef>
            </a:pP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900" kern="0" spc="4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水封瓶始终保持直立，长管没入水中3～4</a:t>
            </a: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405"/>
              </a:spcBef>
            </a:pPr>
            <a:r>
              <a:rPr sz="19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900" kern="0" spc="4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9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更换引流瓶或搬动病人时，先用止血钳双向夹闭引流管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19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900" kern="0" spc="3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9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随时检查引流装置是否密</a:t>
            </a:r>
            <a:r>
              <a:rPr sz="19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闭，防止引流管脱落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38093" y="126990"/>
            <a:ext cx="12490475" cy="685777"/>
            <a:chOff x="0" y="0"/>
            <a:chExt cx="12490475" cy="685777"/>
          </a:xfrm>
        </p:grpSpPr>
        <p:pic>
          <p:nvPicPr>
            <p:cNvPr id="114" name="picture 1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490475" cy="685777"/>
            </a:xfrm>
            <a:prstGeom prst="rect">
              <a:avLst/>
            </a:prstGeom>
          </p:spPr>
        </p:pic>
        <p:sp>
          <p:nvSpPr>
            <p:cNvPr id="116" name="textbox 116"/>
            <p:cNvSpPr/>
            <p:nvPr/>
          </p:nvSpPr>
          <p:spPr>
            <a:xfrm>
              <a:off x="-12700" y="-12700"/>
              <a:ext cx="12516484" cy="764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44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200" b="1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胸腔“闭”式引流</a:t>
              </a:r>
              <a:endParaRPr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64693" y="4705366"/>
            <a:ext cx="2603486" cy="1885943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238938" y="4781531"/>
            <a:ext cx="2051063" cy="19812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26" y="1358922"/>
            <a:ext cx="3193977" cy="4845062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387294" y="126990"/>
            <a:ext cx="12515939" cy="685777"/>
            <a:chOff x="0" y="0"/>
            <a:chExt cx="12515939" cy="685777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515939" cy="685777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12541884" cy="764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52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200" b="1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胸腔“闭”式引流</a:t>
              </a:r>
              <a:endParaRPr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30" name="picture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50045" y="1193813"/>
            <a:ext cx="2768617" cy="2476496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16299" y="1225578"/>
            <a:ext cx="2794080" cy="2444731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658327" y="1212872"/>
            <a:ext cx="2774982" cy="2451084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3517903" y="6341074"/>
            <a:ext cx="5926454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(为什么要这样双固定?双固定的位置有何要求?)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318716" y="4013234"/>
            <a:ext cx="1225544" cy="1092162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5295872" y="5864806"/>
            <a:ext cx="2884804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双固定管道(固定要点)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888951" y="1266145"/>
            <a:ext cx="11238865" cy="2320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310" algn="l" rtl="0" eaLnBrk="0">
              <a:lnSpc>
                <a:spcPct val="98000"/>
              </a:lnSpc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处理意外事件：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16865" indent="-304165" algn="l" rtl="0" eaLnBrk="0">
              <a:lnSpc>
                <a:spcPct val="133000"/>
              </a:lnSpc>
              <a:spcBef>
                <a:spcPts val="1525"/>
              </a:spcBef>
            </a:pP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000" kern="0" spc="-8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若引流管从胸腔滑脱，立即用手捏闭胸壁伤口处皮肤，消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毒处理后，以凡士林纱布封闭伤口，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并协助医师进一步处理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indent="-304165" algn="l" rtl="0" eaLnBrk="0">
              <a:lnSpc>
                <a:spcPct val="127000"/>
              </a:lnSpc>
              <a:spcBef>
                <a:spcPts val="5"/>
              </a:spcBef>
            </a:pP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000" kern="0" spc="-8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若引流瓶损坏或引流管从胸壁引流管与引流装置连接处脱落，立即用双钳夹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闭或者用手反折胸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腔闭式引流管，并更换引流装置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04848" y="3759181"/>
            <a:ext cx="4260889" cy="2863894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0" y="126990"/>
            <a:ext cx="12954033" cy="679424"/>
            <a:chOff x="0" y="0"/>
            <a:chExt cx="12954033" cy="679424"/>
          </a:xfrm>
        </p:grpSpPr>
        <p:pic>
          <p:nvPicPr>
            <p:cNvPr id="148" name="picture 1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54033" cy="679424"/>
            </a:xfrm>
            <a:prstGeom prst="rect">
              <a:avLst/>
            </a:prstGeom>
          </p:spPr>
        </p:pic>
        <p:sp>
          <p:nvSpPr>
            <p:cNvPr id="150" name="textbox 150"/>
            <p:cNvSpPr/>
            <p:nvPr/>
          </p:nvSpPr>
          <p:spPr>
            <a:xfrm>
              <a:off x="-12700" y="-12700"/>
              <a:ext cx="12980034" cy="758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62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200" b="1" kern="0" spc="-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胸腔“闭”式引流</a:t>
              </a:r>
              <a:endParaRPr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52" name="textbox 152"/>
          <p:cNvSpPr/>
          <p:nvPr/>
        </p:nvSpPr>
        <p:spPr>
          <a:xfrm>
            <a:off x="6572313" y="6203984"/>
            <a:ext cx="4699000" cy="465455"/>
          </a:xfrm>
          <a:prstGeom prst="rect">
            <a:avLst/>
          </a:prstGeom>
          <a:solidFill>
            <a:srgbClr val="E4E5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645" algn="l" rtl="0" eaLnBrk="0">
              <a:lnSpc>
                <a:spcPct val="96000"/>
              </a:lnSpc>
              <a:spcBef>
                <a:spcPts val="5"/>
              </a:spcBef>
            </a:pP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☆脱管后请立即联系医护人员☆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02653" y="1225579"/>
            <a:ext cx="3257509" cy="5219679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952483" y="2892913"/>
            <a:ext cx="5337809" cy="1784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·伤口敷料干洁，无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触及皮下气肿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430"/>
              </a:spcBef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100" kern="0" spc="-8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刻度无外漏，有标识，双固定完好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530"/>
              </a:spcBef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100" kern="0" spc="-8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水封瓶在有效期内，装置连接完好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100" kern="0" spc="-7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引流瓶位置低于胸壁引流口平面60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～100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0" y="126990"/>
            <a:ext cx="12960399" cy="679424"/>
            <a:chOff x="0" y="0"/>
            <a:chExt cx="12960399" cy="679424"/>
          </a:xfrm>
        </p:grpSpPr>
        <p:pic>
          <p:nvPicPr>
            <p:cNvPr id="158" name="picture 1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960399" cy="679424"/>
            </a:xfrm>
            <a:prstGeom prst="rect">
              <a:avLst/>
            </a:prstGeom>
          </p:spPr>
        </p:pic>
        <p:sp>
          <p:nvSpPr>
            <p:cNvPr id="160" name="textbox 160"/>
            <p:cNvSpPr/>
            <p:nvPr/>
          </p:nvSpPr>
          <p:spPr>
            <a:xfrm>
              <a:off x="-12700" y="-12700"/>
              <a:ext cx="12986384" cy="764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3250" algn="l" rtl="0" eaLnBrk="0">
                <a:lnSpc>
                  <a:spcPct val="97000"/>
                </a:lnSpc>
              </a:pPr>
              <a:r>
                <a:rPr sz="3600" b="1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胸腔闭“式(视)”</a:t>
              </a:r>
              <a:r>
                <a:rPr sz="36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引流</a:t>
              </a:r>
              <a:endParaRPr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graphicFrame>
        <p:nvGraphicFramePr>
          <p:cNvPr id="164" name="table 164"/>
          <p:cNvGraphicFramePr>
            <a:graphicFrameLocks noGrp="1"/>
          </p:cNvGraphicFramePr>
          <p:nvPr/>
        </p:nvGraphicFramePr>
        <p:xfrm>
          <a:off x="6543674" y="2987709"/>
          <a:ext cx="5891529" cy="3517265"/>
        </p:xfrm>
        <a:graphic>
          <a:graphicData uri="http://schemas.openxmlformats.org/drawingml/2006/table">
            <a:tbl>
              <a:tblPr/>
              <a:tblGrid>
                <a:gridCol w="1412875"/>
                <a:gridCol w="2406650"/>
                <a:gridCol w="2072004"/>
              </a:tblGrid>
              <a:tr h="631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漏气程度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2760" algn="l" rtl="0" eaLnBrk="0">
                        <a:lnSpc>
                          <a:spcPct val="97000"/>
                        </a:lnSpc>
                      </a:pPr>
                      <a:r>
                        <a:rPr sz="2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漏气时表现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101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恢复情况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5425" algn="l" rtl="0" eaLnBrk="0">
                        <a:lnSpc>
                          <a:spcPct val="95000"/>
                        </a:lnSpc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一度漏气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5000"/>
                        </a:lnSpc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咳嗽时有气泡逸出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indent="19050" algn="l" rtl="0" eaLnBrk="0">
                        <a:lnSpc>
                          <a:spcPct val="98000"/>
                        </a:lnSpc>
                      </a:pPr>
                      <a:r>
                        <a:rPr sz="17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I-Ⅱ度漏气在25</a:t>
                      </a:r>
                      <a:r>
                        <a:rPr sz="17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天后即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可自愈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5425" algn="l" rtl="0" eaLnBrk="0">
                        <a:lnSpc>
                          <a:spcPct val="95000"/>
                        </a:lnSpc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二度漏气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ct val="95000"/>
                        </a:lnSpc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讲话或深呼吸时有气泡逸出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7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三度漏气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ct val="94000"/>
                        </a:lnSpc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平静呼吸时有大量气泡逸出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indent="82550" algn="just" rtl="0" eaLnBrk="0">
                        <a:lnSpc>
                          <a:spcPct val="118000"/>
                        </a:lnSpc>
                        <a:spcBef>
                          <a:spcPts val="0"/>
                        </a:spcBef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Ⅲ度可逐渐转为Ⅱ度、I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度，于5-7天后自愈，若有</a:t>
                      </a: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大的支气管痿或残端瘘会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出现持续有Ⅲ度漏气及出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血或感染征象，需另行处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理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" name="group 20"/>
          <p:cNvGrpSpPr/>
          <p:nvPr/>
        </p:nvGrpSpPr>
        <p:grpSpPr>
          <a:xfrm rot="21600000">
            <a:off x="1136678" y="3124229"/>
            <a:ext cx="4698982" cy="3441667"/>
            <a:chOff x="0" y="0"/>
            <a:chExt cx="4698982" cy="3441667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698982" cy="3441667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2292357" y="410435"/>
              <a:ext cx="2284729" cy="29190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7000"/>
                </a:lnSpc>
              </a:pPr>
              <a:r>
                <a:rPr sz="2000" kern="0" spc="-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水柱波动</a:t>
              </a:r>
              <a:endParaRPr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10615" algn="l" rtl="0" eaLnBrk="0">
                <a:lnSpc>
                  <a:spcPct val="99000"/>
                </a:lnSpc>
                <a:spcBef>
                  <a:spcPts val="335"/>
                </a:spcBef>
              </a:pP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水柱波动</a:t>
              </a:r>
              <a:r>
                <a:rPr sz="1100" kern="0" spc="30" dirty="0">
                  <a:solidFill>
                    <a:srgbClr val="40407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逐渐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消失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r" rtl="0" eaLnBrk="0">
                <a:lnSpc>
                  <a:spcPct val="98000"/>
                </a:lnSpc>
                <a:spcBef>
                  <a:spcPts val="105"/>
                </a:spcBef>
              </a:pP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是引流管拔除的重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478915" algn="l" rtl="0" eaLnBrk="0">
                <a:lnSpc>
                  <a:spcPct val="98000"/>
                </a:lnSpc>
                <a:spcBef>
                  <a:spcPts val="10"/>
                </a:spcBef>
              </a:pP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要指征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10615" algn="l" rtl="0" eaLnBrk="0">
                <a:lnSpc>
                  <a:spcPct val="99000"/>
                </a:lnSpc>
                <a:spcBef>
                  <a:spcPts val="330"/>
                </a:spcBef>
              </a:pP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水柱波动</a:t>
              </a:r>
              <a:r>
                <a:rPr sz="1100" kern="0" spc="30" dirty="0">
                  <a:solidFill>
                    <a:srgbClr val="30407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突然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消失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110615" algn="l" rtl="0" eaLnBrk="0">
                <a:lnSpc>
                  <a:spcPct val="98000"/>
                </a:lnSpc>
                <a:spcBef>
                  <a:spcPts val="50"/>
                </a:spcBef>
              </a:pP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则考虑可能是管路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110615" algn="l" rtl="0" eaLnBrk="0">
                <a:lnSpc>
                  <a:spcPct val="99000"/>
                </a:lnSpc>
                <a:spcBef>
                  <a:spcPts val="10"/>
                </a:spcBef>
              </a:pP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不通畅或阻塞或漏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618615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气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0" y="126990"/>
            <a:ext cx="12909600" cy="685777"/>
            <a:chOff x="0" y="0"/>
            <a:chExt cx="12909600" cy="685777"/>
          </a:xfrm>
        </p:grpSpPr>
        <p:pic>
          <p:nvPicPr>
            <p:cNvPr id="170" name="picture 1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09600" cy="685777"/>
            </a:xfrm>
            <a:prstGeom prst="rect">
              <a:avLst/>
            </a:prstGeom>
          </p:spPr>
        </p:pic>
        <p:sp>
          <p:nvSpPr>
            <p:cNvPr id="172" name="textbox 172"/>
            <p:cNvSpPr/>
            <p:nvPr/>
          </p:nvSpPr>
          <p:spPr>
            <a:xfrm>
              <a:off x="-12700" y="-12700"/>
              <a:ext cx="12935584" cy="764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261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3200" b="1" kern="0" spc="-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胸腔闭式“引”流</a:t>
              </a:r>
              <a:endParaRPr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74" name="textbox 174"/>
          <p:cNvSpPr/>
          <p:nvPr/>
        </p:nvSpPr>
        <p:spPr>
          <a:xfrm>
            <a:off x="888951" y="1215101"/>
            <a:ext cx="4569459" cy="807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000" kern="0" spc="-7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观察并记录引流液的颜色、性状和量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000" kern="0" spc="-8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观察并记录水柱波动及气体逸出情况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1346143" y="5930366"/>
            <a:ext cx="1181735" cy="368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indent="-31750" algn="l" rtl="0" eaLnBrk="0">
              <a:lnSpc>
                <a:spcPct val="105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咳嗽时及深呼吸水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柱波动为6-8厘米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2159059" y="4717129"/>
            <a:ext cx="1182369" cy="362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indent="-37465" algn="l" rtl="0" eaLnBrk="0">
              <a:lnSpc>
                <a:spcPct val="101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正常平静呼吸时水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柱波动为4-6厘米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2946380" y="5930366"/>
            <a:ext cx="1186814" cy="358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7665" indent="-354965" algn="l" rtl="0" eaLnBrk="0">
              <a:lnSpc>
                <a:spcPct val="99000"/>
              </a:lnSpc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水柱波动太大提示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肺不张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25474"/>
            <a:ext cx="12484108" cy="6299209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882585" y="1441165"/>
            <a:ext cx="11473180" cy="527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7000"/>
              </a:lnSpc>
            </a:pPr>
            <a:r>
              <a:rPr sz="25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拔管指征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1000"/>
              </a:lnSpc>
              <a:spcBef>
                <a:spcPts val="35"/>
              </a:spcBef>
            </a:pP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留置引流管48~72小时后，24小时引流液量&lt;300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胸部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线示肺复张良好无漏气，无呼吸困难或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气促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7000"/>
              </a:lnSpc>
              <a:spcBef>
                <a:spcPts val="760"/>
              </a:spcBef>
            </a:pPr>
            <a:r>
              <a:rPr sz="2500" b="1" kern="0" spc="30" dirty="0">
                <a:solidFill>
                  <a:srgbClr val="306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拔管方法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70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协助医师拔管，嘱病人先深吸一口气，在深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吸气末屏气，迅速拔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700"/>
              </a:lnSpc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管，并立即用凡士林纱布和厚敷料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封闭胸壁伤口，包扎固定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7000"/>
              </a:lnSpc>
              <a:spcBef>
                <a:spcPts val="760"/>
              </a:spcBef>
            </a:pPr>
            <a:r>
              <a:rPr sz="2500" b="1" kern="0" spc="10" dirty="0">
                <a:solidFill>
                  <a:srgbClr val="704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拔管后护理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135"/>
              </a:spcBef>
            </a:pPr>
            <a:r>
              <a:rPr sz="21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拔管后24小时内，应注意观察病人是否有胸闷、呼吸困难、发绀、切口</a:t>
            </a:r>
            <a:r>
              <a:rPr sz="21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漏气、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700"/>
              </a:lnSpc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渗液、出血和皮下气肿等，如发现异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常及时通知医师处理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0" y="133343"/>
            <a:ext cx="12941301" cy="679424"/>
            <a:chOff x="0" y="0"/>
            <a:chExt cx="12941301" cy="679424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941301" cy="679424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-12700" y="-12700"/>
              <a:ext cx="12967334" cy="7632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3250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sz="3500" b="1" kern="0" spc="18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胸腔闭式引“流(留)”</a:t>
              </a:r>
              <a:endParaRPr sz="3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507991" y="133343"/>
            <a:ext cx="12439676" cy="673071"/>
            <a:chOff x="0" y="0"/>
            <a:chExt cx="12439676" cy="673071"/>
          </a:xfrm>
        </p:grpSpPr>
        <p:pic>
          <p:nvPicPr>
            <p:cNvPr id="194" name="picture 19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439676" cy="673071"/>
            </a:xfrm>
            <a:prstGeom prst="rect">
              <a:avLst/>
            </a:prstGeom>
          </p:spPr>
        </p:pic>
        <p:sp>
          <p:nvSpPr>
            <p:cNvPr id="196" name="textbox 196"/>
            <p:cNvSpPr/>
            <p:nvPr/>
          </p:nvSpPr>
          <p:spPr>
            <a:xfrm>
              <a:off x="-12700" y="-12700"/>
              <a:ext cx="12465684" cy="711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ct val="93000"/>
                </a:lnSpc>
              </a:pPr>
              <a:r>
                <a:rPr sz="3400" b="1" kern="0" spc="-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一般护理措施</a:t>
              </a:r>
              <a:r>
                <a:rPr sz="34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General</a:t>
              </a:r>
              <a:r>
                <a:rPr sz="3400" b="1" kern="0" spc="8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4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nursing</a:t>
              </a:r>
              <a:r>
                <a:rPr sz="3400" b="1" kern="0" spc="7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4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measures</a:t>
              </a:r>
              <a:endParaRPr sz="3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05903" y="4540256"/>
            <a:ext cx="2939982" cy="1981168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1651" y="4540256"/>
            <a:ext cx="3041710" cy="1816058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14911" y="4629127"/>
            <a:ext cx="2882946" cy="1828838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1484112" y="1569304"/>
            <a:ext cx="9521825" cy="446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15"/>
              </a:lnSpc>
            </a:pPr>
            <a:r>
              <a:rPr sz="3800" b="1" kern="0" spc="30" baseline="8000" dirty="0">
                <a:solidFill>
                  <a:srgbClr val="204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病情观察</a:t>
            </a:r>
            <a:r>
              <a:rPr sz="2400" kern="0" spc="20" dirty="0">
                <a:solidFill>
                  <a:srgbClr val="204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</a:t>
            </a:r>
            <a:r>
              <a:rPr sz="2500" b="1" kern="0" spc="30" dirty="0">
                <a:solidFill>
                  <a:srgbClr val="204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基础护理</a:t>
            </a:r>
            <a:r>
              <a:rPr sz="2500" kern="0" spc="80" dirty="0">
                <a:solidFill>
                  <a:srgbClr val="204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</a:t>
            </a:r>
            <a:r>
              <a:rPr sz="3800" b="1" kern="0" spc="30" baseline="-3000" dirty="0">
                <a:solidFill>
                  <a:srgbClr val="204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呼吸道管理</a:t>
            </a:r>
            <a:endParaRPr sz="3800" baseline="-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4787881" y="2480719"/>
            <a:ext cx="3441065" cy="1043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indent="-177800" algn="l" rtl="0" eaLnBrk="0">
              <a:lnSpc>
                <a:spcPct val="129000"/>
              </a:lnSpc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6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鼓励并协助病人早期下床活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动，促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进疾病康复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5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注意人文关怀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8775675" y="2445330"/>
            <a:ext cx="3423920" cy="931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6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协助病人咳嗽咳痰：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鼓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励并指导深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08915" indent="-6350" algn="l" rtl="0" eaLnBrk="0">
              <a:lnSpc>
                <a:spcPct val="142000"/>
              </a:lnSpc>
              <a:spcBef>
                <a:spcPts val="5"/>
              </a:spcBef>
            </a:pP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呼吸运动，促使肺扩张，预防肺不</a:t>
            </a: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张或肺部感染等并发症的发生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666786" y="2442674"/>
            <a:ext cx="3435984" cy="581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5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吸氧，卧床休息，密切观察生命体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02565" algn="l" rtl="0" eaLnBrk="0">
              <a:lnSpc>
                <a:spcPts val="2700"/>
              </a:lnSpc>
            </a:pP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征变化，心电监测，并</a:t>
            </a: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详细记录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-12700" y="126996"/>
            <a:ext cx="12280900" cy="6216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8965" algn="l" rtl="0" eaLnBrk="0">
              <a:lnSpc>
                <a:spcPct val="98000"/>
              </a:lnSpc>
              <a:spcBef>
                <a:spcPts val="5"/>
              </a:spcBef>
            </a:pPr>
            <a:r>
              <a:rPr sz="3700" b="1" kern="0" spc="-1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案例回顾</a:t>
            </a:r>
            <a:r>
              <a:rPr sz="3700" b="1" kern="0" spc="-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3700" b="1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700" b="1" kern="0" spc="-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Review</a:t>
            </a:r>
            <a:endParaRPr sz="3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2615" algn="l" rtl="0" eaLnBrk="0">
              <a:lnSpc>
                <a:spcPct val="85000"/>
              </a:lnSpc>
              <a:spcBef>
                <a:spcPts val="640"/>
              </a:spcBef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近日，胸外科接到急诊来电，一名26岁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青年男性约3小时前因胸部锐器伤致胸部疼痛，伴重度呼吸困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602615" algn="l" rtl="0" eaLnBrk="0">
              <a:lnSpc>
                <a:spcPct val="157000"/>
              </a:lnSpc>
              <a:spcBef>
                <a:spcPts val="30"/>
              </a:spcBef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难，请胸科医生急会诊。值班医生立即前往急诊科参与救治。到达时发现患者情绪烦躁，面色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发绀，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大汗淋漓，呼吸急促，脉氧75%,心率130次/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分，血压92/75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mmHg</a:t>
            </a:r>
            <a:endParaRPr sz="2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16050" algn="l" rtl="0" eaLnBrk="0">
              <a:lnSpc>
                <a:spcPts val="2670"/>
              </a:lnSpc>
              <a:spcBef>
                <a:spcPts val="635"/>
              </a:spcBef>
            </a:pPr>
            <a:r>
              <a:rPr sz="21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封闭伤口</a:t>
            </a:r>
            <a:r>
              <a:rPr sz="21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sz="21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吸氧</a:t>
            </a:r>
            <a:r>
              <a:rPr sz="21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21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21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纠正休克</a:t>
            </a:r>
            <a:r>
              <a:rPr sz="21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3200" kern="0" spc="-10" baseline="-2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清创缝合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3200" kern="0" spc="-10" baseline="5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胸腔闭式引流</a:t>
            </a:r>
            <a:endParaRPr sz="3200" baseline="5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6465" algn="l" rtl="0" eaLnBrk="0">
              <a:lnSpc>
                <a:spcPct val="92000"/>
              </a:lnSpc>
              <a:spcBef>
                <a:spcPts val="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胸外科医生判断患者存在肺部损伤合并气胸，需要立刻处理，作为一名护士，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您应该如何协助?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39696"/>
            <a:ext cx="501625" cy="66671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4963180" y="4020177"/>
            <a:ext cx="2909570" cy="840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5600" b="1" kern="0" spc="40" dirty="0">
                <a:solidFill>
                  <a:srgbClr val="205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授课总结</a:t>
            </a:r>
            <a:endParaRPr sz="5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4394220" y="2107838"/>
            <a:ext cx="1591310" cy="1659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2800" kern="0" spc="-580" baseline="22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700" kern="0" spc="4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100" kern="0" spc="-440" dirty="0">
                <a:solidFill>
                  <a:srgbClr val="407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</a:t>
            </a:r>
            <a:endParaRPr sz="1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10606138" y="1895418"/>
            <a:ext cx="658494" cy="1439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4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流</a:t>
            </a:r>
            <a:r>
              <a:rPr sz="4700" kern="0" spc="-6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留</a:t>
            </a:r>
            <a:endParaRPr sz="4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7632760" y="1932168"/>
            <a:ext cx="645159" cy="821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</a:pPr>
            <a:r>
              <a:rPr sz="5300" kern="0" spc="-4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</a:t>
            </a:r>
            <a:endParaRPr sz="5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584147" y="280657"/>
            <a:ext cx="906780" cy="547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35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总结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10363180" y="3000823"/>
            <a:ext cx="10922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295"/>
              </a:lnSpc>
            </a:pPr>
            <a:r>
              <a:rPr sz="14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2100" cy="730250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819184" y="1706595"/>
            <a:ext cx="5700395" cy="1728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705" algn="l" rtl="0" eaLnBrk="0">
              <a:lnSpc>
                <a:spcPct val="95000"/>
              </a:lnSpc>
              <a:spcBef>
                <a:spcPts val="0"/>
              </a:spcBef>
            </a:pPr>
            <a:r>
              <a:rPr sz="47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课后作业</a:t>
            </a:r>
            <a:endParaRPr sz="4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2500" kern="0" spc="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气胸患者放置引流管后剧烈咳嗽怎么办?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8254952" y="2426005"/>
            <a:ext cx="2266314" cy="2049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635"/>
              </a:lnSpc>
            </a:pPr>
            <a:r>
              <a:rPr sz="1200" kern="0" spc="-20" dirty="0">
                <a:solidFill>
                  <a:srgbClr val="2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75"/>
              </a:lnSpc>
              <a:spcBef>
                <a:spcPts val="450"/>
              </a:spcBef>
            </a:pPr>
            <a:r>
              <a:rPr sz="1200" kern="0" spc="0" dirty="0">
                <a:solidFill>
                  <a:srgbClr val="3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windpipe                </a:t>
            </a:r>
            <a:r>
              <a:rPr sz="1200" kern="0" spc="-10" dirty="0">
                <a:solidFill>
                  <a:srgbClr val="3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500" kern="0" spc="-1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ribs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0" algn="l" rtl="0" eaLnBrk="0">
              <a:lnSpc>
                <a:spcPts val="1635"/>
              </a:lnSpc>
              <a:spcBef>
                <a:spcPts val="365"/>
              </a:spcBef>
            </a:pPr>
            <a:r>
              <a:rPr sz="1200" kern="0" spc="-2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2800" algn="l" rtl="0" eaLnBrk="0">
              <a:lnSpc>
                <a:spcPts val="1635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diaphragm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10941069" y="2133905"/>
            <a:ext cx="1152525" cy="1841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1635"/>
              </a:lnSpc>
            </a:pPr>
            <a:r>
              <a:rPr sz="1200" kern="0" spc="-10" dirty="0">
                <a:solidFill>
                  <a:srgbClr val="2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pleura(lining)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  <a:spcBef>
                <a:spcPts val="37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rib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35"/>
              </a:lnSpc>
              <a:spcBef>
                <a:spcPts val="5"/>
              </a:spcBef>
            </a:pPr>
            <a:r>
              <a:rPr sz="1200" kern="0" spc="-3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pleural space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85733" cy="7302500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558654" y="263933"/>
            <a:ext cx="3042920" cy="528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400" b="1" kern="0" spc="-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参考文献及书籍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55050" y="1219225"/>
            <a:ext cx="3244777" cy="4502136"/>
          </a:xfrm>
          <a:prstGeom prst="rect">
            <a:avLst/>
          </a:prstGeom>
        </p:spPr>
      </p:pic>
      <p:sp>
        <p:nvSpPr>
          <p:cNvPr id="248" name="textbox 248"/>
          <p:cNvSpPr/>
          <p:nvPr/>
        </p:nvSpPr>
        <p:spPr>
          <a:xfrm>
            <a:off x="1111246" y="1278925"/>
            <a:ext cx="10331450" cy="4554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38465" algn="l" rtl="0" eaLnBrk="0">
              <a:lnSpc>
                <a:spcPct val="83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Left-sidke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dpneumothorax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045"/>
              </a:spcBef>
            </a:pPr>
            <a:r>
              <a:rPr sz="6800" b="1" kern="0" spc="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THANK</a:t>
            </a:r>
            <a:r>
              <a:rPr sz="6800" b="1" kern="0" spc="-1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800" b="1" kern="0" spc="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endParaRPr sz="6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42200" algn="l" rtl="0" eaLnBrk="0">
              <a:lnSpc>
                <a:spcPct val="82000"/>
              </a:lnSpc>
              <a:spcBef>
                <a:spcPts val="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Wad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sxtion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24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Frompatier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39000" algn="l" rtl="0" eaLnBrk="0">
              <a:lnSpc>
                <a:spcPts val="1020"/>
              </a:lnSpc>
              <a:spcBef>
                <a:spcPts val="26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ogulating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Wator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</a:t>
            </a:r>
            <a:r>
              <a:rPr sz="1300" kern="0" spc="0" baseline="-1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FLidcobochon</a:t>
            </a:r>
            <a:endParaRPr sz="1300" baseline="-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7537450" algn="l" rtl="0" eaLnBrk="0">
              <a:lnSpc>
                <a:spcPts val="1020"/>
              </a:lnSpc>
              <a:spcBef>
                <a:spcPts val="2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1300" kern="0" spc="0" baseline="6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bote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bom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3182</Words>
  <Application>WPS 演示</Application>
  <PresentationFormat/>
  <Paragraphs>739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Arial</vt:lpstr>
      <vt:lpstr>黑体</vt:lpstr>
      <vt:lpstr>Times New Roman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王冰硕</cp:lastModifiedBy>
  <cp:revision>1</cp:revision>
  <dcterms:created xsi:type="dcterms:W3CDTF">2025-07-16T07:29:31Z</dcterms:created>
  <dcterms:modified xsi:type="dcterms:W3CDTF">2025-07-16T07:29:31Z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2025-07-16T15:29:10Z</vt:filetime>
  </property>
  <property fmtid="{D5CDD505-2E9C-101B-9397-08002B2CF9AE}" pid="4" name="UsrData">
    <vt:lpwstr>687754af82851d002011669ewl</vt:lpwstr>
  </property>
  <property fmtid="{D5CDD505-2E9C-101B-9397-08002B2CF9AE}" pid="5" name="ICV">
    <vt:lpwstr>0E68C3172E864287BD27EAD6286C9D94_12</vt:lpwstr>
  </property>
  <property fmtid="{D5CDD505-2E9C-101B-9397-08002B2CF9AE}" pid="6" name="KSOProductBuildVer">
    <vt:lpwstr>2052-12.1.0.21915</vt:lpwstr>
  </property>
</Properties>
</file>