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763" r:id="rId1"/>
    <p:sldMasterId id="2147487800" r:id="rId2"/>
  </p:sldMasterIdLst>
  <p:notesMasterIdLst>
    <p:notesMasterId r:id="rId3"/>
  </p:notesMasterIdLst>
  <p:sldIdLst>
    <p:sldId id="2064" r:id="rId4"/>
    <p:sldId id="2069" r:id="rId5"/>
    <p:sldId id="2074" r:id="rId6"/>
    <p:sldId id="2078" r:id="rId7"/>
    <p:sldId id="2081" r:id="rId8"/>
    <p:sldId id="2084" r:id="rId9"/>
    <p:sldId id="2088" r:id="rId10"/>
    <p:sldId id="2092" r:id="rId11"/>
    <p:sldId id="2095" r:id="rId12"/>
    <p:sldId id="2098" r:id="rId13"/>
    <p:sldId id="2102" r:id="rId14"/>
    <p:sldId id="2106" r:id="rId15"/>
    <p:sldId id="2109" r:id="rId16"/>
    <p:sldId id="2112" r:id="rId17"/>
    <p:sldId id="2116" r:id="rId18"/>
    <p:sldId id="2120" r:id="rId19"/>
    <p:sldId id="2123" r:id="rId20"/>
    <p:sldId id="2126" r:id="rId21"/>
    <p:sldId id="2129" r:id="rId22"/>
    <p:sldId id="2133" r:id="rId23"/>
    <p:sldId id="2137" r:id="rId24"/>
    <p:sldId id="2140" r:id="rId25"/>
    <p:sldId id="2143" r:id="rId26"/>
    <p:sldId id="2146" r:id="rId27"/>
    <p:sldId id="215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764" r:id="rId1"/>
    <p:sldLayoutId id="2147487765" r:id="rId2"/>
    <p:sldLayoutId id="2147487766" r:id="rId3"/>
    <p:sldLayoutId id="2147487767" r:id="rId4"/>
    <p:sldLayoutId id="2147487768" r:id="rId5"/>
    <p:sldLayoutId id="2147487769" r:id="rId6"/>
    <p:sldLayoutId id="2147487770" r:id="rId7"/>
    <p:sldLayoutId id="2147487771" r:id="rId8"/>
    <p:sldLayoutId id="2147487772" r:id="rId9"/>
    <p:sldLayoutId id="2147487773" r:id="rId10"/>
    <p:sldLayoutId id="21474877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01" r:id="rId1"/>
    <p:sldLayoutId id="2147487802" r:id="rId2"/>
    <p:sldLayoutId id="2147487803" r:id="rId3"/>
    <p:sldLayoutId id="2147487804" r:id="rId4"/>
    <p:sldLayoutId id="2147487805" r:id="rId5"/>
    <p:sldLayoutId id="2147487806" r:id="rId6"/>
    <p:sldLayoutId id="2147487807" r:id="rId7"/>
    <p:sldLayoutId id="2147487808" r:id="rId8"/>
    <p:sldLayoutId id="2147487809" r:id="rId9"/>
    <p:sldLayoutId id="2147487810" r:id="rId10"/>
    <p:sldLayoutId id="214748781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2024初中教育中的游戏化学习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游戏化学习的定义和作用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2024年初中教育游戏化学习的现状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未来初中教育游戏化学习的趋势和展望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如何有效实施游戏化学习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游戏化学习在初中教育中的实践建议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游戏化学习的定义和作用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游戏化学习的基本概念</a:t>
            </a:r>
            <a:endParaRPr altLang="en-US" lang="zh-CN"/>
          </a:p>
        </p:txBody>
      </p:sp>
      <p:sp>
        <p:nvSpPr>
          <p:cNvPr id="104891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游戏化学习是一种将游戏元素和机制融入学习过程的方法，以提高学习者的兴趣和参与度。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游戏化学习旨在通过游戏化的方式，使学习变得更加有趣、互动和有意义。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游戏化学习可以应用于各种学科领域，包括数学、科学、语言等，以提高学习效果。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游戏化学习有助于激发学习者的创造力和想象力，培养自主学习和解决问题的能力。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游戏化学习在初中教育中的应用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游戏化学习作用：增强学习体验，提高学习兴趣，培养创新思维和实践能力。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游戏化学习定义：将游戏元素、激励机制和挑战融入学习中，以提高学习动力和参与度。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游戏化学习在初中教育中的应用场景：课堂互动、小组合作、在线学习等。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游戏化学习在初中教育中的优势：适应初中生心理特点，提高学习效果，培养团队协作和沟通能力。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游戏化学习对初中生学习的积极影响</a:t>
            </a:r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提高学习兴趣：游戏化学习能够激发初中生的好奇心和探索欲望，使学习变得更加有趣和生动。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增强记忆能力：游戏化学习通过将知识融入游戏场景中，帮助初中生更好地记忆和巩固所学内容。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培养团队协作能力：游戏化学习中的多人合作模式可以帮助初中生学会与他人协作，提高团队协作能力。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提升思维能力和创造力：游戏化学习鼓励初中生在游戏中发现问题、解决问题，从而培养他们的思维能力和创造力。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2024年初中教育游戏化学习的现状</a:t>
            </a:r>
            <a:endParaRPr altLang="en-US" dirty="0" lang="zh-CN"/>
          </a:p>
        </p:txBody>
      </p:sp>
      <p:sp>
        <p:nvSpPr>
          <p:cNvPr id="104906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当前初中教育游戏化学习的普及程度</a:t>
            </a:r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普及程度：2024年初中教育游戏化学习已经得到了广泛的推广和应用，大部分学校都已经开始尝试采用游戏化学习的方式，以提高学生的学习兴趣和效果。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实施方式：通过与游戏化学习平台的合作，将游戏化学习融入到日常教学中，利用游戏化的方式引导学生自主学习、探究学习，提高教学效果。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实施效果：经过一段时间的实践，游戏化学习在初中教育中取得了显著的效果，学生的学习积极性得到了提高，学习成绩也有了明显的提升。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未来发展：随着技术的不断进步和教育理念的不断更新，初中教育游戏化学习将会得到更广泛的应用和推广，未来的发展前景十分广阔。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成功实施游戏化学习的案例分析</a:t>
            </a:r>
            <a:endParaRPr altLang="en-US" lang="zh-CN"/>
          </a:p>
        </p:txBody>
      </p:sp>
      <p:sp>
        <p:nvSpPr>
          <p:cNvPr id="1049158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0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6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案例名称：某初中数学课堂利用游戏教授几何知识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实施过程：教师设计游戏，学生在游戏中学习几何知识，通过游戏互动加深理解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2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实施效果：学生参与度高，学习效果显著，几何成绩明显提升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8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案例分析：游戏化学习能够激发学生的学习兴趣，提高学习效果，值得推广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游戏化学习在初中教育中存在的问题和挑战</a:t>
            </a:r>
            <a:endParaRPr altLang="en-US" lang="zh-CN"/>
          </a:p>
        </p:txBody>
      </p:sp>
      <p:sp>
        <p:nvSpPr>
          <p:cNvPr id="1049216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技术问题：游戏化学习需要技术支持，如设备、软件等，部分学校可能无法满足这些条件。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教育公平：游戏化学习可能导致教育资源的不公平分配，部分学生可能因此受益或受损。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教育质量：游戏化学习需要教师具备相关技能和经验，否则可能影响教育质量。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学生沉迷：游戏化学习可能引发学生的沉迷问题，影响学生的学习和健康。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未来初中教育游戏化学习的趋势和展望</a:t>
            </a:r>
            <a:endParaRPr altLang="en-US" dirty="0" lang="zh-CN"/>
          </a:p>
        </p:txBody>
      </p:sp>
      <p:sp>
        <p:nvSpPr>
          <p:cNvPr id="10492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技术进步对游戏化学习的影响</a:t>
            </a:r>
            <a:endParaRPr altLang="en-US" lang="zh-CN"/>
          </a:p>
        </p:txBody>
      </p:sp>
      <p:sp>
        <p:nvSpPr>
          <p:cNvPr id="104932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人工智能(AI)的发展，使得个性化学习与游戏化学习更加紧密结合。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增强现实(AR)和虚拟现实(VR)技术的普及，为学生提供更加沉浸式的学习体验。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5G网络的推广，为在线游戏化学习提供了更快速、更稳定的学习体验。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云计算技术的进步，使得大规模的游戏化学习资源得以共享和存储。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游戏化学习在初中教育中的发展趋势</a:t>
            </a:r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普及化：随着技术的进步和教育的需求，游戏化学习将逐渐普及到初中教育中。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个性化：游戏化学习将更好地满足学生的个性化需求，提供更加贴合学生兴趣和能力的学习体验。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智能化：借助人工智能技术，游戏化学习将更加智能化，能够根据学生的学习情况自动调整学习内容和难度。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多元化：游戏化学习将呈现多元化的发展趋势，包括虚拟现实、增强现实等多种形式，为学生提供更加丰富的学习体验。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游戏化学习在初中教育中的未来展望</a:t>
            </a:r>
            <a:endParaRPr altLang="en-US" lang="zh-CN"/>
          </a:p>
        </p:txBody>
      </p:sp>
      <p:sp>
        <p:nvSpPr>
          <p:cNvPr id="1049414" name="矩形: 圆角 1"/>
          <p:cNvSpPr/>
          <p:nvPr>
            <p:custDataLst>
              <p:tags r:id="rId1"/>
            </p:custDataLst>
          </p:nvPr>
        </p:nvSpPr>
        <p:spPr>
          <a:xfrm>
            <a:off x="608330" y="224973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1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353" y="2388082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18" name="标题"/>
          <p:cNvSpPr txBox="1"/>
          <p:nvPr>
            <p:custDataLst>
              <p:tags r:id="rId3"/>
            </p:custDataLst>
          </p:nvPr>
        </p:nvSpPr>
        <p:spPr>
          <a:xfrm>
            <a:off x="733353" y="234619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0" name="正文"/>
          <p:cNvSpPr txBox="1"/>
          <p:nvPr>
            <p:custDataLst>
              <p:tags r:id="rId4"/>
            </p:custDataLst>
          </p:nvPr>
        </p:nvSpPr>
        <p:spPr>
          <a:xfrm>
            <a:off x="2169526" y="2251002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更加注重个性化和差异化教学：游戏化学习将更好地适应不同学生的学习风格和兴趣，实现个性化教育。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22" name="矩形: 圆角 19"/>
          <p:cNvSpPr/>
          <p:nvPr>
            <p:custDataLst>
              <p:tags r:id="rId5"/>
            </p:custDataLst>
          </p:nvPr>
        </p:nvSpPr>
        <p:spPr>
          <a:xfrm>
            <a:off x="6158827" y="2249732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2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503" y="2386813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26" name="标题"/>
          <p:cNvSpPr txBox="1"/>
          <p:nvPr>
            <p:custDataLst>
              <p:tags r:id="rId7"/>
            </p:custDataLst>
          </p:nvPr>
        </p:nvSpPr>
        <p:spPr>
          <a:xfrm>
            <a:off x="6277503" y="2345562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8" name="正文"/>
          <p:cNvSpPr txBox="1"/>
          <p:nvPr>
            <p:custDataLst>
              <p:tags r:id="rId8"/>
            </p:custDataLst>
          </p:nvPr>
        </p:nvSpPr>
        <p:spPr>
          <a:xfrm>
            <a:off x="7714311" y="2252271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跨学科融合：游戏化学习将促进不同学科之间的融合，培养学生的综合素质和跨学科学习能力。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30" name="矩形: 圆角 28"/>
          <p:cNvSpPr/>
          <p:nvPr>
            <p:custDataLst>
              <p:tags r:id="rId9"/>
            </p:custDataLst>
          </p:nvPr>
        </p:nvSpPr>
        <p:spPr>
          <a:xfrm>
            <a:off x="608330" y="3892161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3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353" y="4030511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34" name="标题"/>
          <p:cNvSpPr txBox="1"/>
          <p:nvPr>
            <p:custDataLst>
              <p:tags r:id="rId11"/>
            </p:custDataLst>
          </p:nvPr>
        </p:nvSpPr>
        <p:spPr>
          <a:xfrm>
            <a:off x="733353" y="398862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6" name="正文"/>
          <p:cNvSpPr txBox="1"/>
          <p:nvPr>
            <p:custDataLst>
              <p:tags r:id="rId12"/>
            </p:custDataLst>
          </p:nvPr>
        </p:nvSpPr>
        <p:spPr>
          <a:xfrm>
            <a:off x="2169526" y="3893431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虚拟现实和增强现实技术的应用：随着技术的不断发展，游戏化学习将更加注重虚拟现实和增强现实技术的应用，为学生提供更加沉浸式的学习体验。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438" name="矩形: 圆角 24"/>
          <p:cNvSpPr/>
          <p:nvPr>
            <p:custDataLst>
              <p:tags r:id="rId13"/>
            </p:custDataLst>
          </p:nvPr>
        </p:nvSpPr>
        <p:spPr>
          <a:xfrm>
            <a:off x="6158827" y="3892161"/>
            <a:ext cx="5418261" cy="139488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4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503" y="4029242"/>
            <a:ext cx="1476584" cy="1120847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2" name="标题"/>
          <p:cNvSpPr txBox="1"/>
          <p:nvPr>
            <p:custDataLst>
              <p:tags r:id="rId15"/>
            </p:custDataLst>
          </p:nvPr>
        </p:nvSpPr>
        <p:spPr>
          <a:xfrm>
            <a:off x="6277503" y="3987356"/>
            <a:ext cx="1146458" cy="120389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44" name="正文"/>
          <p:cNvSpPr txBox="1"/>
          <p:nvPr>
            <p:custDataLst>
              <p:tags r:id="rId16"/>
            </p:custDataLst>
          </p:nvPr>
        </p:nvSpPr>
        <p:spPr>
          <a:xfrm>
            <a:off x="7714311" y="3894065"/>
            <a:ext cx="3857121" cy="139488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社区建设和协作学习：游戏化学习将更加注重社区建设和协作学习，培养学生的团队协作和沟通能力。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如何有效实施游戏化学习</a:t>
            </a:r>
            <a:endParaRPr altLang="en-US" dirty="0" lang="zh-CN"/>
          </a:p>
        </p:txBody>
      </p:sp>
      <p:sp>
        <p:nvSpPr>
          <p:cNvPr id="10494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选择适合的游戏化学习资源和工具</a:t>
            </a:r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根据学习目标选择游戏化学习资源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考虑学生的年龄和兴趣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选择具有教育性和趣味性的游戏化学习工具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结合传统教学方法与游戏化学习工具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培养教师游戏化教学的意识和能力</a:t>
            </a:r>
            <a:endParaRPr altLang="en-US" lang="zh-CN"/>
          </a:p>
        </p:txBody>
      </p:sp>
      <p:sp>
        <p:nvSpPr>
          <p:cNvPr id="104958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培养教师游戏化教学的实施技巧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培训教师游戏化教学的理念和意义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提升教师游戏化教学的设计能力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鼓励教师创新游戏化教学方法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建立有效的游戏化学习评价机制</a:t>
            </a:r>
            <a:endParaRPr altLang="en-US" lang="zh-CN"/>
          </a:p>
        </p:txBody>
      </p:sp>
      <p:sp>
        <p:nvSpPr>
          <p:cNvPr id="104965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评价内容：关注学生在游戏化学习中的知识掌握、技能提升和情感态度变化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评价目标：确保游戏化学习的效果与目标一致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评价方式：采用多种评价方式，如观察、测试、作品评定等，以全面了解学生的学习情况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评价反馈：及时向学生和教师提供评价结果，以便调整和改进游戏化学习策略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平衡游戏化学习和传统学习的关系</a:t>
            </a:r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制定合理的教学计划，将游戏化学习与传统学习有机结合，确保学生的学习效果。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注重游戏的选择和设计，既要考虑游戏的趣味性和吸引力，也要保证游戏内容与教学内容的紧密关联。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控制游戏时间，避免学生过度沉迷于游戏，同时也要确保学生在游戏中能够获得足够的乐趣和学习体验。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建立有效的反馈机制，及时了解学生的学习情况，调整教学策略，确保游戏化学习的效果与传统学习相当。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游戏化学习在初中教育中的实践建议</a:t>
            </a:r>
            <a:endParaRPr altLang="en-US" dirty="0" lang="zh-CN"/>
          </a:p>
        </p:txBody>
      </p:sp>
      <p:sp>
        <p:nvSpPr>
          <p:cNvPr id="10497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针对学生的个性化需求进行游戏化教学设计</a:t>
            </a:r>
            <a:endParaRPr altLang="en-US" lang="zh-CN"/>
          </a:p>
        </p:txBody>
      </p:sp>
      <p:sp>
        <p:nvSpPr>
          <p:cNvPr id="104979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结合学生的兴趣爱好和特长，设计具有挑战性和趣味性的游戏化学习任务。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了解学生的兴趣和需求，根据不同年龄段和认知水平进行游戏化教学设计。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针对学生的学习特点和个性差异，设计多样化的游戏化学习方式和活动。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关注学生的情感需求，营造积极、愉悦的游戏化学习氛围，提高学生的学习体验。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注重游戏化学习过程中的互动和合作</a:t>
            </a:r>
            <a:endParaRPr altLang="en-US" lang="zh-CN"/>
          </a:p>
        </p:txBody>
      </p:sp>
      <p:sp>
        <p:nvSpPr>
          <p:cNvPr id="10498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利用游戏化的互动元素，如任务、挑战和奖励等，来激发学生的学习动力和参与度。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注重互动和合作的平衡，避免过度游戏化导致学习目标偏离。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提倡学生之间的互动和合作，以增强学习效果和团队合作精神。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鼓励师生之间的互动和合作，以提高教学质量和促进良好的师生关系。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强化游戏化学习的反馈和激励机制</a:t>
            </a:r>
            <a:endParaRPr altLang="en-US" lang="zh-CN"/>
          </a:p>
        </p:txBody>
      </p:sp>
      <p:sp>
        <p:nvSpPr>
          <p:cNvPr id="104991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及时反馈：提供具体、及时的反馈，帮助学生了解自己的学习进度和成果。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奖励机制：设置合理的奖励机制，激励学生积极参与游戏化学习。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挑战与竞争：创造挑战与竞争的环境，激发学生的积极性和创造力。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社交互动：加强学生之间的社交互动，促进合作学习与交流。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加强游戏化学习资源的安全性和规范性管理</a:t>
            </a:r>
            <a:endParaRPr altLang="en-US" lang="zh-CN"/>
          </a:p>
        </p:txBody>
      </p:sp>
      <p:sp>
        <p:nvSpPr>
          <p:cNvPr id="104995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加强对游戏化学习资源的监管力度，防止不良信息的传播。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建立游戏化学习资源的安全审查机制，确保资源内容健康、无害。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制定游戏化学习资源的规范标准，提高资源的质量和可靠性。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建立游戏化学习资源的反馈机制，及时处理用户投诉和反馈。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02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0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4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99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2023-12-31T16:56:07Z</dcterms:created>
  <dcterms:modified xsi:type="dcterms:W3CDTF">2023-12-31T16:56:07Z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d7ce28f39cf0452f90786e55e7efde2d_21</vt:lpwstr>
  </property>
</Properties>
</file>