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  <p:sldId id="388" r:id="rId38"/>
    <p:sldId id="391" r:id="rId39"/>
    <p:sldId id="394" r:id="rId40"/>
    <p:sldId id="397" r:id="rId41"/>
    <p:sldId id="400" r:id="rId42"/>
    <p:sldId id="403" r:id="rId43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22"/>
        <p:guide pos="38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tags" Target="tags/tag43.xml" /><Relationship Id="rId45" Type="http://schemas.openxmlformats.org/officeDocument/2006/relationships/presProps" Target="presProps.xml" /><Relationship Id="rId46" Type="http://schemas.openxmlformats.org/officeDocument/2006/relationships/viewProps" Target="viewProps.xml" /><Relationship Id="rId47" Type="http://schemas.openxmlformats.org/officeDocument/2006/relationships/theme" Target="theme/theme1.xml" /><Relationship Id="rId48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9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Relationship Id="rId3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Relationship Id="rId3" Type="http://schemas.openxmlformats.org/officeDocument/2006/relationships/tags" Target="../tags/tag2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Relationship Id="rId3" Type="http://schemas.openxmlformats.org/officeDocument/2006/relationships/tags" Target="../tags/tag27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Relationship Id="rId3" Type="http://schemas.openxmlformats.org/officeDocument/2006/relationships/tags" Target="../tags/tag2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tags" Target="../tags/tag29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Relationship Id="rId3" Type="http://schemas.openxmlformats.org/officeDocument/2006/relationships/tags" Target="../tags/tag3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tags" Target="../tags/tag3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Relationship Id="rId3" Type="http://schemas.openxmlformats.org/officeDocument/2006/relationships/tags" Target="../tags/tag3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Relationship Id="rId3" Type="http://schemas.openxmlformats.org/officeDocument/2006/relationships/tags" Target="../tags/tag34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tags" Target="../tags/tag35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tags" Target="../tags/tag36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tags" Target="../tags/tag37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Relationship Id="rId3" Type="http://schemas.openxmlformats.org/officeDocument/2006/relationships/tags" Target="../tags/tag38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Relationship Id="rId3" Type="http://schemas.openxmlformats.org/officeDocument/2006/relationships/image" Target="../media/image23.png" /><Relationship Id="rId4" Type="http://schemas.openxmlformats.org/officeDocument/2006/relationships/tags" Target="../tags/tag39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Relationship Id="rId3" Type="http://schemas.openxmlformats.org/officeDocument/2006/relationships/tags" Target="../tags/tag40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Relationship Id="rId3" Type="http://schemas.openxmlformats.org/officeDocument/2006/relationships/tags" Target="../tags/tag41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Relationship Id="rId3" Type="http://schemas.openxmlformats.org/officeDocument/2006/relationships/tags" Target="../tags/tag4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框 3"/>
          <p:cNvSpPr txBox="1"/>
          <p:nvPr/>
        </p:nvSpPr>
        <p:spPr>
          <a:xfrm>
            <a:off x="1332230" y="1969135"/>
            <a:ext cx="8942705" cy="4276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第二章</a:t>
            </a:r>
            <a:r>
              <a:rPr lang="en-US" altLang="zh-CN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</a:t>
            </a:r>
            <a:r>
              <a:rPr lang="zh-CN" altLang="en-US" sz="60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积累与运用</a:t>
            </a:r>
          </a:p>
          <a:p>
            <a:pPr algn="ctr"/>
            <a:endParaRPr lang="zh-CN" altLang="en-US" sz="60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r>
              <a:rPr lang="en-US" altLang="zh-CN" sz="54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  </a:t>
            </a:r>
            <a:r>
              <a:rPr lang="zh-CN" altLang="en-US" sz="5400" b="0" noProof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第五节　标点符号的用法</a:t>
            </a:r>
          </a:p>
          <a:p>
            <a:pPr algn="ctr"/>
            <a:endParaRPr lang="zh-CN" altLang="en-US" sz="4400" b="0" noProof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宋体" panose="02010600030101010101" pitchFamily="2" charset="-122"/>
            </a:endParaRPr>
          </a:p>
          <a:p>
            <a:pPr algn="ctr"/>
            <a:endParaRPr lang="zh-CN" altLang="en-US" sz="5400" b="1" noProof="1">
              <a:effectLst>
                <a:outerShdw blurRad="38100" dist="38100" dir="2700000">
                  <a:srgbClr val="C0C0C0"/>
                </a:outerShdw>
              </a:effectLst>
              <a:latin typeface="等线" panose="02010600030101010101" charset="-122"/>
              <a:ea typeface="等线" panose="02010600030101010101" charset="-122"/>
              <a:cs typeface="+mn-cs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矩形 17"/>
          <p:cNvSpPr/>
          <p:nvPr/>
        </p:nvSpPr>
        <p:spPr>
          <a:xfrm>
            <a:off x="2857500" y="174180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sym typeface="+mn-ea"/>
              </a:rPr>
              <a:t>知识梳理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57500" y="281178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sym typeface="+mn-ea"/>
              </a:rPr>
              <a:t>名师讲解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57500" y="370903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  <a:sym typeface="+mn-ea"/>
              </a:rPr>
              <a:t>基础闯关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857500" y="4606290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zh-CN" sz="3200" b="1">
                <a:solidFill>
                  <a:schemeClr val="tx1"/>
                </a:solidFill>
              </a:rPr>
              <a:t>提分强练</a:t>
            </a:r>
          </a:p>
        </p:txBody>
      </p:sp>
      <p:sp>
        <p:nvSpPr>
          <p:cNvPr id="24" name="矩形 23"/>
          <p:cNvSpPr/>
          <p:nvPr/>
        </p:nvSpPr>
        <p:spPr>
          <a:xfrm>
            <a:off x="2915285" y="5503545"/>
            <a:ext cx="4552949" cy="666750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强化训练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1960880" y="179895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01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960880" y="281178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02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1960880" y="370903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03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1960880" y="4606290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04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960880" y="5503545"/>
            <a:ext cx="666750" cy="666750"/>
          </a:xfrm>
          <a:prstGeom prst="rect">
            <a:avLst/>
          </a:prstGeom>
          <a:solidFill>
            <a:schemeClr val="accent1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3200" b="1">
                <a:solidFill>
                  <a:srgbClr val="FFFFFF"/>
                </a:solidFill>
              </a:rPr>
              <a:t>05</a:t>
            </a:r>
            <a:endParaRPr lang="zh-CN" altLang="en-US" sz="3200" b="1">
              <a:solidFill>
                <a:srgbClr val="FFFFFF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942975" y="1091073"/>
            <a:ext cx="10515600" cy="1823577"/>
          </a:xfrm>
        </p:spPr>
        <p:txBody>
          <a:bodyPr/>
          <a:lstStyle/>
          <a:p>
            <a:r>
              <a:rPr lang="en-US" altLang="zh-CN"/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3715080"/>
            <a:ext cx="10515600" cy="1391570"/>
          </a:xfrm>
        </p:spPr>
        <p:txBody>
          <a:bodyPr/>
          <a:lstStyle/>
          <a:p>
            <a:r>
              <a:rPr lang="zh-CN" altLang="en-US" sz="4400"/>
              <a:t>知识梳理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263015" y="282575"/>
            <a:ext cx="9929495" cy="62928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（一）句号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用于陈述句的末尾。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例：北京是中华人民共和国的首都。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用于语气舒缓的祈使句末尾。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例：请您稍等一下。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（二）问号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用于疑问句的末尾。</a:t>
            </a: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例：他叫什么名字？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用于反问句的末尾。</a:t>
            </a: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例：难道你不了解我吗？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用于选择疑问句的末尾，各选择项之间用逗号。</a:t>
            </a: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例：明天的演出，你是参加呢，还是不参加？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47445" y="704215"/>
            <a:ext cx="9114155" cy="40093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（三）叹号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用于感叹句的末尾。</a:t>
            </a:r>
            <a:endParaRPr lang="zh-CN" altLang="en-US" sz="2800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例：为祖国的繁荣昌盛而奋斗！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用于语气强烈的祈使句末尾。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例：停止射击！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用于语气强烈的反问句末尾。</a:t>
            </a: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例：我哪里比得上他呀！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108075" y="325755"/>
            <a:ext cx="10445750" cy="5908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（四）逗号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句子内部主语与谓语之间如需停顿，用逗号。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例：我们看得见的星星，绝大多数是恒星。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句子内部动词与宾语之间如需停顿，用逗号。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例：应该看到，科学需要一个人贡献出毕生的精力。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句子内部状语后边如需停顿，用逗号。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例：对于这个城市，他并不陌生。</a:t>
            </a: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复句内各分句之间的停顿，除了有时用分号外，都用逗号。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例：据说苏州园林有一百多处，我到过的不过十多处。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68020" y="282575"/>
            <a:ext cx="10787380" cy="62928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(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五）顿号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用于句子内部并列词语之间的停顿。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例：正方形是四边相等、四角均为直角的四边形。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用于分行列举的各项之间。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例：中华人民共和国行政区域划分如下：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（1）全国分为省、自治区、直辖市；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（2）省、自治区分为自治州、县、自治县、市；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（3）县、自治县分为乡、民族乡、镇。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（六）分号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用于复句内部并列分句之间的停顿，但分句中未使用逗号，不能直接使用分号。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例：语言，人们用来抒情达意；文字，人们用来记言记事。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79170" y="382270"/>
            <a:ext cx="11368405" cy="60928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（七）冒号</a:t>
            </a:r>
          </a:p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用于称呼语后边，表示提起下文。</a:t>
            </a:r>
          </a:p>
          <a:p>
            <a:pPr>
              <a:lnSpc>
                <a:spcPct val="13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例：同志们，朋友们：现在开会……</a:t>
            </a:r>
          </a:p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用于“说、想、是、证明、宣布、指出、透露、例如、如下”等词语后边，提起下文。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例：他十分惊讶地说：“啊，原来是你！”</a:t>
            </a:r>
          </a:p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用于总说性话语的后边，表示引起下文的分说。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例：北京紫禁城有四座城门：午门、神武门、东华门、西华门。</a:t>
            </a:r>
          </a:p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用于需要解释的词语后边，表示引出解释或说明。</a:t>
            </a:r>
          </a:p>
          <a:p>
            <a:pPr>
              <a:lnSpc>
                <a:spcPct val="13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例：外文图书展销会</a:t>
            </a:r>
          </a:p>
          <a:p>
            <a:pPr>
              <a:lnSpc>
                <a:spcPct val="13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日期：10月20日至11月10日</a:t>
            </a:r>
          </a:p>
          <a:p>
            <a:pPr>
              <a:lnSpc>
                <a:spcPct val="13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时间：上午8时至下午4时</a:t>
            </a:r>
          </a:p>
          <a:p>
            <a:pPr>
              <a:lnSpc>
                <a:spcPct val="13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地点：北京朝阳区工体东路16号</a:t>
            </a:r>
          </a:p>
          <a:p>
            <a:pPr>
              <a:lnSpc>
                <a:spcPct val="13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主办单位：中国图书进出口总公司</a:t>
            </a:r>
          </a:p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0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用于总括性话语的前边，以总结上文。</a:t>
            </a:r>
          </a:p>
          <a:p>
            <a:pPr>
              <a:lnSpc>
                <a:spcPct val="13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例：张华在修铁路，李萍在机械厂工作，我铺设和检修光缆：我们都是祖国的建设者。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72440" y="441325"/>
            <a:ext cx="11375390" cy="5688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（八）引号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用于行文中直接引用的部分。</a:t>
            </a:r>
          </a:p>
          <a:p>
            <a:pPr>
              <a:lnSpc>
                <a:spcPct val="13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例：“满招损，谦受益”这句格言，流传到今天至少有两千年了。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用于需要着重论述的对象。</a:t>
            </a:r>
          </a:p>
          <a:p>
            <a:pPr>
              <a:lnSpc>
                <a:spcPct val="13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例：古人对于写文章有个基本要求，叫作“有物有序”。“有物”就是要有内容，“有序”就是要有条理。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用于具有特殊含义的词语，表示否定或讽刺。</a:t>
            </a:r>
          </a:p>
          <a:p>
            <a:pPr>
              <a:lnSpc>
                <a:spcPct val="13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例：这样的“聪明人”还是少一点好。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引号里面还要用引号时，外面一层用双引号，里面一层用单引号。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例：他站起来问：“老师，‘有条不紊’是什么意思？”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38175" y="459105"/>
            <a:ext cx="11161395" cy="5515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4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（九）括号</a:t>
            </a:r>
          </a:p>
          <a:p>
            <a:pPr>
              <a:lnSpc>
                <a:spcPct val="14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用于行文中注释的部分。注释句子中某些词语的，括注紧贴在被注释词语之后；注释整个句子的，括注放在句末标点之后。</a:t>
            </a: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例：中国猿人（全名为“中国猿人北京种”，或简称“北京人”）在我国的发现，是对古人类学的一个重大贡献。</a:t>
            </a:r>
          </a:p>
          <a:p>
            <a:pPr>
              <a:lnSpc>
                <a:spcPct val="14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补充说明。</a:t>
            </a: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例：写研究性文章跟文学创作不同，不能摊开稿纸搞“即兴”。（其实文学创作也要有素养才能有“即兴”。）</a:t>
            </a:r>
          </a:p>
          <a:p>
            <a:pPr>
              <a:lnSpc>
                <a:spcPct val="140000"/>
              </a:lnSpc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785495" y="794385"/>
            <a:ext cx="10964545" cy="5515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（十）破折号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用于行文中解释说明的部分。</a:t>
            </a:r>
            <a:endParaRPr lang="zh-CN" altLang="en-US" sz="2800" b="1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例：迈进金黄色的大门，穿过宽敞的风门厅和衣帽厅，就到了大会堂建筑的枢纽部分——中央大厅。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用于话题突然转换。</a:t>
            </a:r>
            <a:endParaRPr lang="zh-CN" altLang="en-US" sz="2800" b="1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例：“今天好热啊！——你什么时候去上海？”张强对刚刚进门的小王说。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用在声音延长的拟声词后面。</a:t>
            </a:r>
            <a:endParaRPr lang="zh-CN" altLang="en-US" sz="2800" b="1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例：“呜——”火车开动了。</a:t>
            </a:r>
            <a:endParaRPr lang="zh-CN" altLang="en-US" sz="2800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677545" y="632460"/>
            <a:ext cx="11111865" cy="5775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（十一）省略号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用于引文的省略。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例：她轻轻地哼起了《摇篮曲》：“月儿明，风儿静，树叶儿遮窗棂啊……”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用于列举的省略。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例：在广州的花市上，牡丹、吊钟、水仙、梅花、菊花、山茶、墨兰……春秋冬三季的鲜花都挤在一起啦！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用于话语中间，表示说明断断续续。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例：“我……对不起……大家，我……没有……完成……任务。”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用于语义的省略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例：他们永远活在我们心中……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22275" y="1028700"/>
            <a:ext cx="11435080" cy="4912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40000"/>
              </a:lnSpc>
            </a:pP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（十二）“说”字后面标点的变化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00B0F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主要原则是：“说”在语言前，用冒号；“说”在语言中，用逗号（适用于前后的语言均是同一人所说的情况）；“说”在语言后，用句号。</a:t>
            </a:r>
            <a:endParaRPr lang="zh-CN" altLang="en-US" sz="2800" b="1">
              <a:solidFill>
                <a:srgbClr val="00B0F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例：</a:t>
            </a:r>
          </a:p>
          <a:p>
            <a:pPr>
              <a:lnSpc>
                <a:spcPct val="14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①孔乙己说：“不多不多！多乎哉?不多也。”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②“不多不多！”孔乙己说，“多乎哉?不多也。”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③“不多不多！多乎哉?不多也。”孔乙己说。</a:t>
            </a:r>
            <a:endParaRPr lang="zh-CN" altLang="en-US" sz="2800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名师讲解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25" y="845185"/>
            <a:ext cx="11156315" cy="37350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32460" y="4822190"/>
            <a:ext cx="10927715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【答案】C</a:t>
            </a:r>
          </a:p>
          <a:p>
            <a:endParaRPr lang="zh-CN" altLang="en-US" sz="2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【解题思路】“人的一生应当这样度过”是对下文的总领，②处用冒号，排除A、D；“我的整个生命和全部精力……为人类的解放而斗争”是“他能够说”的具体内容，③处用冒号和引号，排除B。故C项正确。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70" y="897255"/>
            <a:ext cx="11325860" cy="32200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8805" y="4381500"/>
            <a:ext cx="1099439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【答案】D</a:t>
            </a:r>
          </a:p>
          <a:p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【解题思路】本题考查标点符号的使用。A项错误，十七八岁是约数，中间不能用顿号；B项错误，省略号和“等”不能同时使用；C项错误，两个连续的问句中间应该使用逗号；D项正确。故选D。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基础闯关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45" y="918845"/>
            <a:ext cx="11294110" cy="13722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45" y="2367915"/>
            <a:ext cx="11308080" cy="27438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07770" y="5431790"/>
            <a:ext cx="722249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答案：D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（解析：文件名要用书名号，把引号改为书名号。）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5" y="957580"/>
            <a:ext cx="11309350" cy="36683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15340" y="4970780"/>
            <a:ext cx="1060831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答案：C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（解析：A项“八、九公里”和“一、二十公里”都表示约数，不用顿号；B项是陈述句，不是疑问句，问号改为句号；D项句号应该放引号内。）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5" y="1116330"/>
            <a:ext cx="11277600" cy="23850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0090" y="3709035"/>
            <a:ext cx="1050353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答案：C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（解析： A项中概数不用顿号。B项句中未用过逗号，不能直接用分号。D项引文只是整个句子的一部分，句号应放在引号外。故选C。）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15" y="1125220"/>
            <a:ext cx="11215370" cy="24396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0715" y="3983990"/>
            <a:ext cx="1071245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答案：B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（解析：A项不是疑问句，是陈述语气，将前一个问号改为逗号，后一个问号改为句号。C项句末句号放到引号外。D项冒号与“即”不能同时使用，可将“即”去掉。故选B。）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15" y="961390"/>
            <a:ext cx="11299190" cy="31788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86460" y="4322445"/>
            <a:ext cx="108591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答案：C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（解析：A项，十四、五岁，表示概数，中间不用顿号。B项，引用别人说的话，句末感叹号应放在引号里面。D项，选择问句中第一个问号改为逗号。故选C。）</a:t>
            </a:r>
          </a:p>
          <a:p>
            <a:pPr algn="l"/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提分强练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" y="909320"/>
            <a:ext cx="11280140" cy="28035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72795" y="4149725"/>
            <a:ext cx="106470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答案：A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（B项“和”与顿号都起停顿、连缀作用，所以最后一个顿号应删掉。C项引用别人的话，应在“说”的后面加冒号。D项此句是陈述语气，两个问号都应改为逗号。故选A。）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922655"/>
            <a:ext cx="11328400" cy="27755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03605" y="4283075"/>
            <a:ext cx="844677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答案：A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（“坐一坐”和“躺一躺”两个分句之间应该用逗号隔开。）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" y="908685"/>
            <a:ext cx="11257280" cy="36677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96290" y="4813935"/>
            <a:ext cx="10612755" cy="1691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答案：B</a:t>
            </a:r>
          </a:p>
          <a:p>
            <a:pPr algn="l"/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（A</a:t>
            </a: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“这园子虽荒凉，却富有野趣”后边的句号，应放在引号里边，“可以算作我们俩的地上乐园啦”后边的感叹号，应放在引号里边；C</a:t>
            </a: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“读书沙龙、民谣季、艺术空间”都是栏目，而不是书籍，要把书名号改成双引号；D</a:t>
            </a: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选择问句的选择项之间不能使用问号，把第一个问号改为逗号。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55" y="788670"/>
            <a:ext cx="11261090" cy="45542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07770" y="5431790"/>
            <a:ext cx="67640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答案：A（“花繁叶茂”的引号要改为书名号。）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46175"/>
            <a:ext cx="11226800" cy="24345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05510" y="3949065"/>
            <a:ext cx="103809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答案：C</a:t>
            </a:r>
          </a:p>
          <a:p>
            <a:pPr algn="l"/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【解析】C 项，“你是喜欢毛宗岗对《三国演义》的评点?”中的问号错误，应改为逗号，因为疑问句中只在句未使用问号，这里是选择问，故只在句末使用问号即可。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05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/>
              <a:t>强化训练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65" y="908050"/>
            <a:ext cx="11228070" cy="32124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74015" y="4500245"/>
            <a:ext cx="114439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答案：A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（①“五柳先生传”是文章名称，应用书名号；②“这篇短文中写道”是对他的语言的直接引用，应用冒号；③“这是何苦来呢”是反问句，应用问号。故A项正确。）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" y="808990"/>
            <a:ext cx="11173460" cy="23768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92480" y="3895725"/>
            <a:ext cx="905891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答案：B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（将“发愤图强、持之以恒、充满正能量”中的顿号改为逗号。）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842010"/>
            <a:ext cx="11201400" cy="36436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42975" y="4833620"/>
            <a:ext cx="1013142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答案：A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（B项“桃花啊”“杏花啊”后的顿号都应为逗号，带有语气词的并列词语之间不用顿号；C项属于非独立引用，后引号前的逗号应放在引号外面；D项为陈述句，不是疑问句，句末应为句号。）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65" y="768350"/>
            <a:ext cx="11139170" cy="16910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65" y="2527935"/>
            <a:ext cx="11127740" cy="14001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0545" y="4342765"/>
            <a:ext cx="112572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答案：D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（“只有长处没有短处的人在哪儿呢”“世界上究竟有没有十全十美的人呢”“自己又完美到什么程度呢”是人们提出的不同问题，属于连续发问，句末都应用问号。）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85" y="899795"/>
            <a:ext cx="11238230" cy="37242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31875" y="4764405"/>
            <a:ext cx="10340340" cy="1691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答案：A</a:t>
            </a:r>
          </a:p>
          <a:p>
            <a:pPr algn="l"/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B项有误，在直接引用的语句中间交代说话者，“说”后面应用逗号；C项有误，“孩子作业多，完成任务很吃力，有时甚至要做到深夜”是家长反映的具体情况，“这种情况在全国许多地方都存在”是对这种情况的评价，二者是两层意思，中间应用句号隔开。D项有误，“关于防止未成年人沉迷网络游戏的通知”是通知的具体名称，应用书名号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25" y="795655"/>
            <a:ext cx="11208385" cy="40894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07770" y="5431790"/>
            <a:ext cx="79883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答案：B（第一处的句号应改为逗号，分号应该为句号。）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90" y="858520"/>
            <a:ext cx="11259820" cy="32188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59130" y="4382135"/>
            <a:ext cx="10614660" cy="1691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答案：A</a:t>
            </a:r>
          </a:p>
          <a:p>
            <a:pPr algn="l"/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B项中“丁香结是解不完的，它年年都有”与“人生中的结也是解不完的，它时常与我们相伴”是并列关系，中间应用分号隔开；C项“我们是……还是……”这是选择问句，只在句末用一个问号，第一个问号改为逗号；D项“首宜求其旨意，次必寻其脉络，然后乃可以探骊得珠也”引用的内容是句子的一部分，引用没有独立性，句末的句号应在引号的外面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90" y="720090"/>
            <a:ext cx="11158220" cy="22199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75" y="2968625"/>
            <a:ext cx="11196320" cy="9213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97560" y="4140200"/>
            <a:ext cx="1020445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答案：B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（“每一粒泥土”“每一朵浪花”“每一朵云霓”是句子内部的并列成分，短语之间用顿号。</a:t>
            </a: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05" y="521335"/>
            <a:ext cx="10740390" cy="54051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181975" y="3719830"/>
            <a:ext cx="285242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答案：D</a:t>
            </a:r>
          </a:p>
          <a:p>
            <a:pPr algn="l"/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（①分句中已有逗号的，并列分句之间用分号；②提示下文，用冒号；③解释说明，用破折号；④并列成分用作谓语，中间用逗号。）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35" y="866140"/>
            <a:ext cx="11149330" cy="31172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86510" y="4304665"/>
            <a:ext cx="1049718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答案：B</a:t>
            </a:r>
          </a:p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A项“如果疏于训练，大自然将把你收为己有”与前面两个分句是并列关系，表述了探险路上的第三种情况，“你就会生还”后面应使用分号；C项选择疑问句只在句末使用一个问号，句中第一个问号应为逗号；D项省略号与“等”不可同时使用，二者删去其一。）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05" y="797560"/>
            <a:ext cx="11247755" cy="36753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48995" y="4472940"/>
            <a:ext cx="10307320" cy="1999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答案：A</a:t>
            </a:r>
          </a:p>
          <a:p>
            <a:pPr algn="l"/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“这次展览展示了丝绸之路沿线13个省、自治区、直辖市的重点非物质文化遗产项目”交代了本次展览会的主要内容，后面的句子是对展品的介绍，所以甲处应用句号。乙处前面三个分句从三个方面介绍展品，“展览中的所有展品，既体现了精湛的技艺，也具有重要的历史和艺术价值”是对全段的总结，所以乙处也应使用句号。）</a:t>
            </a:r>
          </a:p>
          <a:p>
            <a:pPr algn="l"/>
            <a:endParaRPr lang="zh-CN" altLang="en-US" sz="2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156</Paragraphs>
  <Slides>40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baseType="lpstr" size="41">
      <vt:lpstr>Office 主题</vt:lpstr>
      <vt:lpstr>Slide 1</vt:lpstr>
      <vt:lpstr>Slide 2</vt:lpstr>
      <vt:lpstr>知识梳理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名师讲解</vt:lpstr>
      <vt:lpstr>Slide 15</vt:lpstr>
      <vt:lpstr>Slide 16</vt:lpstr>
      <vt:lpstr>基础闯关</vt:lpstr>
      <vt:lpstr>Slide 18</vt:lpstr>
      <vt:lpstr>Slide 19</vt:lpstr>
      <vt:lpstr>Slide 20</vt:lpstr>
      <vt:lpstr>Slide 21</vt:lpstr>
      <vt:lpstr>Slide 22</vt:lpstr>
      <vt:lpstr>提分强练</vt:lpstr>
      <vt:lpstr>Slide 24</vt:lpstr>
      <vt:lpstr>Slide 25</vt:lpstr>
      <vt:lpstr>Slide 26</vt:lpstr>
      <vt:lpstr>Slide 27</vt:lpstr>
      <vt:lpstr>Slide 28</vt:lpstr>
      <vt:lpstr>强化训练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238</cp:revision>
  <dcterms:created xsi:type="dcterms:W3CDTF">2019-06-19T02:08:00Z</dcterms:created>
  <dcterms:modified xsi:type="dcterms:W3CDTF">2021-10-21T01:24:59Z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98FB7A77B7A3490C9E8CD624FE8BBD2D</vt:lpwstr>
  </property>
  <property fmtid="{D5CDD505-2E9C-101B-9397-08002B2CF9AE}" pid="3" name="KSOProductBuildVer">
    <vt:lpwstr>2052-11.1.0.11365</vt:lpwstr>
  </property>
</Properties>
</file>