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26"/>
  </p:handoutMasterIdLst>
  <p:sldIdLst>
    <p:sldId id="256" r:id="rId3"/>
    <p:sldId id="258" r:id="rId4"/>
    <p:sldId id="259" r:id="rId5"/>
    <p:sldId id="261" r:id="rId6"/>
    <p:sldId id="314" r:id="rId8"/>
    <p:sldId id="315" r:id="rId9"/>
    <p:sldId id="316" r:id="rId10"/>
    <p:sldId id="317" r:id="rId11"/>
    <p:sldId id="318" r:id="rId12"/>
    <p:sldId id="319" r:id="rId13"/>
    <p:sldId id="308" r:id="rId14"/>
    <p:sldId id="301" r:id="rId15"/>
    <p:sldId id="303" r:id="rId16"/>
    <p:sldId id="304" r:id="rId17"/>
    <p:sldId id="305" r:id="rId18"/>
    <p:sldId id="306" r:id="rId19"/>
    <p:sldId id="307" r:id="rId20"/>
    <p:sldId id="367" r:id="rId21"/>
    <p:sldId id="368" r:id="rId22"/>
    <p:sldId id="369" r:id="rId23"/>
    <p:sldId id="285" r:id="rId24"/>
    <p:sldId id="286" r:id="rId25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0"/>
    </p:embeddedFont>
    <p:embeddedFont>
      <p:font typeface="楷体_GB2312" panose="02010609030101010101" pitchFamily="49" charset="-122"/>
      <p:regular r:id="rId31"/>
    </p:embeddedFont>
    <p:embeddedFont>
      <p:font typeface="楷体" panose="02010609060101010101" pitchFamily="49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8" userDrawn="1">
          <p15:clr>
            <a:srgbClr val="A4A3A4"/>
          </p15:clr>
        </p15:guide>
        <p15:guide id="2" pos="28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B0F0"/>
    <a:srgbClr val="FF00FF"/>
    <a:srgbClr val="CC00FF"/>
    <a:srgbClr val="0000FF"/>
    <a:srgbClr val="69D8FF"/>
    <a:srgbClr val="D60093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888" autoAdjust="0"/>
  </p:normalViewPr>
  <p:slideViewPr>
    <p:cSldViewPr snapToGrid="0" showGuides="1">
      <p:cViewPr varScale="1">
        <p:scale>
          <a:sx n="146" d="100"/>
          <a:sy n="146" d="100"/>
        </p:scale>
        <p:origin x="594" y="108"/>
      </p:cViewPr>
      <p:guideLst>
        <p:guide orient="horz" pos="1628"/>
        <p:guide pos="2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21.xml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BC0D49B-0580-404F-9B5E-0C459B8F66D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2D49004-674A-42B8-A891-86EA43182963}" type="slidenum">
              <a:rPr lang="zh-CN" altLang="en-US" smtClean="0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4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5.xml"/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8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11.xml"/><Relationship Id="rId7" Type="http://schemas.openxmlformats.org/officeDocument/2006/relationships/image" Target="../media/image17.wmf"/><Relationship Id="rId6" Type="http://schemas.openxmlformats.org/officeDocument/2006/relationships/oleObject" Target="../embeddings/oleObject2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12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3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18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16.xml"/><Relationship Id="rId2" Type="http://schemas.openxmlformats.org/officeDocument/2006/relationships/image" Target="../media/image19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ags" Target="../tags/tag17.xml"/><Relationship Id="rId4" Type="http://schemas.openxmlformats.org/officeDocument/2006/relationships/image" Target="../media/image21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20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18.xml"/><Relationship Id="rId2" Type="http://schemas.openxmlformats.org/officeDocument/2006/relationships/image" Target="../media/image22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wmf"/><Relationship Id="rId2" Type="http://schemas.openxmlformats.org/officeDocument/2006/relationships/oleObject" Target="../embeddings/oleObject4.bin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19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20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016125"/>
            <a:ext cx="9144000" cy="1619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120000"/>
              </a:lnSpc>
            </a:pPr>
            <a:r>
              <a:rPr lang="en-US" altLang="zh-CN" sz="3200"/>
              <a:t>24.1  </a:t>
            </a:r>
            <a:r>
              <a:rPr lang="zh-CN" altLang="en-US" sz="3200"/>
              <a:t>圆的有关性质</a:t>
            </a:r>
            <a:br>
              <a:rPr lang="en-US" altLang="zh-CN" sz="3200"/>
            </a:br>
            <a:r>
              <a:rPr lang="en-US" altLang="zh-CN" sz="3100"/>
              <a:t>24.1.1 </a:t>
            </a:r>
            <a:r>
              <a:rPr lang="zh-CN" altLang="en-US" sz="3100"/>
              <a:t>圆</a:t>
            </a:r>
            <a:r>
              <a:rPr lang="en-US" altLang="zh-CN" sz="2700"/>
              <a:t>                                      </a:t>
            </a:r>
            <a:endParaRPr lang="zh-CN" altLang="en-US" sz="2200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>
                <a:ea typeface="楷体" panose="02010609060101010101" pitchFamily="49" charset="-122"/>
              </a:rPr>
              <a:t>R·</a:t>
            </a:r>
            <a:r>
              <a:rPr lang="zh-CN" altLang="en-US" sz="2000">
                <a:ea typeface="楷体" panose="02010609060101010101" pitchFamily="49" charset="-122"/>
              </a:rPr>
              <a:t>九年级上册</a:t>
            </a:r>
            <a:endParaRPr lang="zh-CN" altLang="en-US" sz="2000">
              <a:ea typeface="楷体" panose="02010609060101010101" pitchFamily="49" charset="-122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"/>
          <p:cNvGrpSpPr/>
          <p:nvPr/>
        </p:nvGrpSpPr>
        <p:grpSpPr bwMode="auto">
          <a:xfrm>
            <a:off x="3305175" y="168275"/>
            <a:ext cx="2176463" cy="668338"/>
            <a:chOff x="1219771" y="346056"/>
            <a:chExt cx="2175633" cy="669009"/>
          </a:xfrm>
        </p:grpSpPr>
        <p:pic>
          <p:nvPicPr>
            <p:cNvPr id="5142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184" y="460471"/>
              <a:ext cx="1620220" cy="522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新课导入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pic>
        <p:nvPicPr>
          <p:cNvPr id="5123" name="Picture 5" descr="079-6##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027363"/>
            <a:ext cx="1997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079-1##摩天轮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033463"/>
            <a:ext cx="25225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7" descr="079-2##铜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033463"/>
            <a:ext cx="1849437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8" descr="079-3##转呼啦圈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033463"/>
            <a:ext cx="1789112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 descr="079-4##自行车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025775"/>
            <a:ext cx="256698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 descr="079-5##天上一轮圆月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3025775"/>
            <a:ext cx="1408112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云形标注 1"/>
          <p:cNvSpPr/>
          <p:nvPr/>
        </p:nvSpPr>
        <p:spPr>
          <a:xfrm>
            <a:off x="5343525" y="127000"/>
            <a:ext cx="3657600" cy="1489075"/>
          </a:xfrm>
          <a:prstGeom prst="cloudCallout">
            <a:avLst>
              <a:gd name="adj1" fmla="val -25521"/>
              <a:gd name="adj2" fmla="val 7081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+mj-ea"/>
                <a:ea typeface="+mj-ea"/>
              </a:rPr>
              <a:t>这些图片中都有哪种图形？</a:t>
            </a: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14425" y="1209675"/>
            <a:ext cx="1381125" cy="1304925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000500" y="1114425"/>
            <a:ext cx="1708150" cy="167005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734175" y="1616075"/>
            <a:ext cx="1352550" cy="41275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41363" y="3733800"/>
            <a:ext cx="935037" cy="93345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217738" y="3733800"/>
            <a:ext cx="935037" cy="93345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60900" y="3114675"/>
            <a:ext cx="415925" cy="390525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56375" y="3638550"/>
            <a:ext cx="577850" cy="933450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556500" y="3648075"/>
            <a:ext cx="846138" cy="847725"/>
          </a:xfrm>
          <a:prstGeom prst="ellipse">
            <a:avLst/>
          </a:prstGeom>
          <a:ln w="28575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365125"/>
            <a:ext cx="490538" cy="66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圆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141" name="图片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内容占位符 2"/>
          <p:cNvSpPr txBox="1"/>
          <p:nvPr/>
        </p:nvSpPr>
        <p:spPr bwMode="auto">
          <a:xfrm>
            <a:off x="936625" y="1601788"/>
            <a:ext cx="7442200" cy="18208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algn="l" rtl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dirty="0"/>
              <a:t>(1)</a:t>
            </a:r>
            <a:r>
              <a:rPr lang="zh-CN" altLang="zh-CN" dirty="0"/>
              <a:t>能叙述圆的描述性定义和集合观点定义</a:t>
            </a:r>
            <a:r>
              <a:rPr lang="en-US" altLang="zh-CN" dirty="0"/>
              <a:t>. </a:t>
            </a:r>
            <a:endParaRPr lang="zh-CN" altLang="zh-CN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dirty="0"/>
              <a:t>(2)</a:t>
            </a:r>
            <a:r>
              <a:rPr lang="zh-CN" altLang="zh-CN" dirty="0"/>
              <a:t>知道弦、直径、弧、半圆、等圆、等弧的意义，并能结合图形描述它们</a:t>
            </a:r>
            <a:r>
              <a:rPr lang="en-US" altLang="zh-CN" dirty="0"/>
              <a:t>.</a:t>
            </a:r>
            <a:endParaRPr lang="zh-CN" altLang="zh-CN" dirty="0"/>
          </a:p>
        </p:txBody>
      </p:sp>
      <p:pic>
        <p:nvPicPr>
          <p:cNvPr id="6150" name="Picture 6" descr="C:\Documents and Settings\Administrator\桌面\图片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692150"/>
            <a:ext cx="18161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4"/>
          <p:cNvGrpSpPr/>
          <p:nvPr/>
        </p:nvGrpSpPr>
        <p:grpSpPr bwMode="auto">
          <a:xfrm>
            <a:off x="3305175" y="165100"/>
            <a:ext cx="2176463" cy="668338"/>
            <a:chOff x="1219771" y="346056"/>
            <a:chExt cx="2175752" cy="669009"/>
          </a:xfrm>
        </p:grpSpPr>
        <p:pic>
          <p:nvPicPr>
            <p:cNvPr id="7188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方正粗圆_GBK" panose="03000509000000000000" pitchFamily="65" charset="-122"/>
                </a:rPr>
                <a:t>推进新课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方正粗圆_GBK" panose="03000509000000000000" pitchFamily="65" charset="-122"/>
              </a:endParaRPr>
            </a:p>
          </p:txBody>
        </p:sp>
      </p:grp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725488" y="1836738"/>
            <a:ext cx="7650162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如图，在一个平面内，线段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OA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绕它固定的一个端点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旋转一周，另一个端点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所形成的图形叫做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．</a:t>
            </a:r>
            <a:endParaRPr lang="zh-CN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6467475" y="3079750"/>
            <a:ext cx="1728788" cy="172878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zh-CN" b="1">
                <a:latin typeface="+mn-lt"/>
                <a:cs typeface="Times New Roman" panose="02020603050405020304" pitchFamily="18" charset="0"/>
              </a:rPr>
              <a:t>·</a:t>
            </a:r>
            <a:endParaRPr lang="zh-CN" altLang="zh-CN" b="1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292975" y="3224213"/>
            <a:ext cx="504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zh-CN" altLang="zh-CN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985000" y="3944938"/>
            <a:ext cx="504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zh-CN" sz="28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7186613" y="2668588"/>
            <a:ext cx="504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zh-CN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725488" y="2894013"/>
            <a:ext cx="5256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固定的端点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叫做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圆心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zh-CN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725488" y="3409950"/>
            <a:ext cx="4537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线段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OA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叫做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半径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zh-CN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Oval 12"/>
          <p:cNvSpPr>
            <a:spLocks noChangeArrowheads="1"/>
          </p:cNvSpPr>
          <p:nvPr/>
        </p:nvSpPr>
        <p:spPr bwMode="auto">
          <a:xfrm>
            <a:off x="7292975" y="3910013"/>
            <a:ext cx="73025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725488" y="3897313"/>
            <a:ext cx="5040312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以点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为圆心的圆，记作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⊙</a:t>
            </a:r>
            <a:r>
              <a:rPr lang="zh-CN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，读作“圆</a:t>
            </a:r>
            <a:r>
              <a:rPr lang="zh-CN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”．</a:t>
            </a:r>
            <a:endParaRPr lang="zh-CN" altLang="zh-CN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725488" y="1436688"/>
            <a:ext cx="89646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600" b="1">
                <a:solidFill>
                  <a:srgbClr val="FF0000"/>
                </a:solidFill>
                <a:ea typeface="黑体" panose="02010609060101010101" pitchFamily="49" charset="-122"/>
              </a:rPr>
              <a:t>圆的概念</a:t>
            </a:r>
            <a:endParaRPr lang="zh-CN" altLang="zh-CN" sz="2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cxnSp>
        <p:nvCxnSpPr>
          <p:cNvPr id="28" name="直接连接符 27"/>
          <p:cNvCxnSpPr>
            <a:endCxn id="19" idx="0"/>
          </p:cNvCxnSpPr>
          <p:nvPr/>
        </p:nvCxnSpPr>
        <p:spPr>
          <a:xfrm flipH="1" flipV="1">
            <a:off x="7332663" y="3087688"/>
            <a:ext cx="0" cy="865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4"/>
          <p:cNvSpPr>
            <a:spLocks noChangeArrowheads="1"/>
          </p:cNvSpPr>
          <p:nvPr/>
        </p:nvSpPr>
        <p:spPr bwMode="auto">
          <a:xfrm>
            <a:off x="609600" y="931863"/>
            <a:ext cx="1619250" cy="455612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zh-CN" altLang="en-US" sz="2600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知识点</a:t>
            </a:r>
            <a:r>
              <a:rPr lang="en-US" altLang="zh-CN" sz="2600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600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2230438" y="895350"/>
            <a:ext cx="1628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66FF"/>
                </a:solidFill>
                <a:ea typeface="黑体" panose="02010609060101010101" pitchFamily="49" charset="-122"/>
              </a:rPr>
              <a:t>圆的定义</a:t>
            </a:r>
            <a:endParaRPr lang="zh-CN" altLang="en-US" sz="2800" b="1">
              <a:solidFill>
                <a:srgbClr val="0066FF"/>
              </a:solidFill>
              <a:ea typeface="黑体" panose="02010609060101010101" pitchFamily="49" charset="-122"/>
            </a:endParaRPr>
          </a:p>
        </p:txBody>
      </p:sp>
      <p:pic>
        <p:nvPicPr>
          <p:cNvPr id="7187" name="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4.19753E-6 C 0.06181 4.19753E-6 0.11632 0.08703 0.11632 0.19444 C 0.11632 0.30185 0.06181 0.39074 -0.00469 0.39074 C -0.07118 0.39074 -0.125 0.30185 -0.125 0.19444 C -0.125 0.08703 -0.07118 4.19753E-6 -0.00469 4.19753E-6 Z " pathEditMode="relative" rAng="0" ptsTypes="AAA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ldLvl="0" animBg="1"/>
      <p:bldP spid="20" grpId="0"/>
      <p:bldP spid="21" grpId="0"/>
      <p:bldP spid="22" grpId="0"/>
      <p:bldP spid="22" grpId="1"/>
      <p:bldP spid="23" grpId="0"/>
      <p:bldP spid="24" grpId="0"/>
      <p:bldP spid="25" grpId="0" bldLvl="0" animBg="1"/>
      <p:bldP spid="26" grpId="0"/>
      <p:bldP spid="27" grpId="0"/>
      <p:bldP spid="29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1657350" y="2055813"/>
            <a:ext cx="167640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同心圆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5870575" y="2076450"/>
            <a:ext cx="137160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等圆</a:t>
            </a:r>
            <a:endParaRPr lang="zh-CN" altLang="en-US" sz="2800" b="1" dirty="0">
              <a:solidFill>
                <a:srgbClr val="FF33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827088" y="2600325"/>
            <a:ext cx="396240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圆心相同，半径不同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07950" y="3194050"/>
            <a:ext cx="5040313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　　确定一个圆的两个要素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860425" y="3798888"/>
            <a:ext cx="3455988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　　一是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圆心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endParaRPr lang="zh-CN" altLang="en-US" sz="28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3486150" y="3798888"/>
            <a:ext cx="2592388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二是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半径</a:t>
            </a:r>
            <a:r>
              <a:rPr lang="zh-CN" altLang="en-US" sz="2800" b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．</a:t>
            </a:r>
            <a:endParaRPr lang="zh-CN" altLang="en-US" sz="2800" b="1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421" name="Text Box 7"/>
          <p:cNvSpPr txBox="1">
            <a:spLocks noChangeArrowheads="1"/>
          </p:cNvSpPr>
          <p:nvPr/>
        </p:nvSpPr>
        <p:spPr bwMode="auto">
          <a:xfrm>
            <a:off x="4787900" y="2600325"/>
            <a:ext cx="3962400" cy="517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半径相同，圆心不同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225" name="Picture 2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765175"/>
            <a:ext cx="23368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655638"/>
            <a:ext cx="15382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Rectangle 23"/>
          <p:cNvSpPr>
            <a:spLocks noChangeArrowheads="1"/>
          </p:cNvSpPr>
          <p:nvPr/>
        </p:nvSpPr>
        <p:spPr bwMode="auto">
          <a:xfrm>
            <a:off x="2146300" y="1346200"/>
            <a:ext cx="696913" cy="5175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endParaRPr lang="en-US" altLang="zh-CN" sz="2800" b="1" i="1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231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17415" grpId="0"/>
      <p:bldP spid="17416" grpId="0"/>
      <p:bldP spid="17418" grpId="0"/>
      <p:bldP spid="17419" grpId="0"/>
      <p:bldP spid="174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H="1" flipV="1">
            <a:off x="4289425" y="1568450"/>
            <a:ext cx="86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36600" y="2555875"/>
            <a:ext cx="7800975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问题</a:t>
            </a:r>
            <a:r>
              <a:rPr lang="en-US" altLang="zh-CN" sz="2800" b="1">
                <a:latin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：圆上各点到定点（圆心 </a:t>
            </a:r>
            <a:r>
              <a:rPr lang="en-US" altLang="zh-CN" sz="2800" b="1" i="1">
                <a:latin typeface="Times New Roman" panose="02020603050405020304" pitchFamily="18" charset="0"/>
              </a:rPr>
              <a:t>O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）的距离有什么规律？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问题</a:t>
            </a:r>
            <a:r>
              <a:rPr lang="en-US" altLang="zh-CN" sz="2800" b="1">
                <a:latin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：到定点的距离等于定长的点又有什么特点？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3467100" y="774700"/>
            <a:ext cx="1662113" cy="15605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zh-CN" sz="2400" b="1">
                <a:latin typeface="+mn-lt"/>
                <a:ea typeface="+mj-ea"/>
                <a:cs typeface="Times New Roman" panose="02020603050405020304" pitchFamily="18" charset="0"/>
              </a:rPr>
              <a:t>·</a:t>
            </a:r>
            <a:endParaRPr lang="zh-CN" altLang="zh-CN" sz="2400" b="1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508500" y="1238250"/>
            <a:ext cx="4953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</a:rPr>
              <a:t>r</a:t>
            </a:r>
            <a:endParaRPr lang="zh-CN" altLang="zh-CN" sz="2400" b="1" i="1">
              <a:solidFill>
                <a:srgbClr val="0000FF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3946525" y="1563688"/>
            <a:ext cx="696913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O</a:t>
            </a:r>
            <a:endParaRPr lang="zh-CN" altLang="zh-CN" sz="2400" b="1" i="1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4071938" y="65087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zh-CN" sz="2400" b="1" i="1">
                <a:latin typeface="Times New Roman" panose="02020603050405020304" pitchFamily="18" charset="0"/>
                <a:ea typeface="+mj-ea"/>
              </a:rPr>
              <a:t>A</a:t>
            </a:r>
            <a:endParaRPr lang="zh-CN" altLang="zh-CN" sz="2400" b="1" i="1"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0248" name="Oval 12"/>
          <p:cNvSpPr>
            <a:spLocks noChangeArrowheads="1"/>
          </p:cNvSpPr>
          <p:nvPr/>
        </p:nvSpPr>
        <p:spPr bwMode="auto">
          <a:xfrm>
            <a:off x="4248150" y="1543050"/>
            <a:ext cx="73025" cy="539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eaLnBrk="1" hangingPunct="1">
              <a:defRPr/>
            </a:pPr>
            <a:endParaRPr lang="zh-CN" altLang="zh-CN" sz="2400" b="1"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1025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9 -0.01388 C 0.06059 -0.01388 0.11441 0.05529 0.11441 0.14041 C 0.11441 0.22554 0.06059 0.29494 -0.00539 0.29494 C -0.07136 0.29494 -0.12483 0.22554 -0.12483 0.14041 C -0.12483 0.05529 -0.07136 -0.01388 -0.00539 -0.01388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639763" y="781050"/>
            <a:ext cx="765810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形成性定义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动态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：在一个平面内，线段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OA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绕它固定的一个端点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旋转一周，另一个端点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所形成的图形叫做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．</a:t>
            </a:r>
            <a:endParaRPr lang="zh-CN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639763" y="2239963"/>
            <a:ext cx="516890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集合性定义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静态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：圆心为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、半径为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的圆可以看成是所有到定点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的距离等于定长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r 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的点的集合．</a:t>
            </a:r>
            <a:endParaRPr lang="zh-CN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组合 2"/>
          <p:cNvGrpSpPr/>
          <p:nvPr/>
        </p:nvGrpSpPr>
        <p:grpSpPr bwMode="auto">
          <a:xfrm>
            <a:off x="6051550" y="2238375"/>
            <a:ext cx="2533650" cy="2063750"/>
            <a:chOff x="6516067" y="2992958"/>
            <a:chExt cx="2532290" cy="2709405"/>
          </a:xfrm>
        </p:grpSpPr>
        <p:sp>
          <p:nvSpPr>
            <p:cNvPr id="11273" name="Rectangle 20"/>
            <p:cNvSpPr>
              <a:spLocks noChangeArrowheads="1"/>
            </p:cNvSpPr>
            <p:nvPr/>
          </p:nvSpPr>
          <p:spPr bwMode="auto">
            <a:xfrm>
              <a:off x="6516067" y="2992958"/>
              <a:ext cx="2532290" cy="270940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dist="107763" dir="2700000" sx="99001" sy="99001" algn="ctr" rotWithShape="0">
                <a:srgbClr val="CC9900">
                  <a:alpha val="49802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战国时的</a:t>
              </a:r>
              <a:r>
                <a:rPr lang="en-US" altLang="zh-CN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《</a:t>
              </a: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墨经</a:t>
              </a:r>
              <a:r>
                <a:rPr lang="en-US" altLang="zh-CN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》</a:t>
              </a:r>
              <a:endParaRPr lang="en-US" altLang="zh-CN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algn="dist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就有“圆</a:t>
              </a:r>
              <a:r>
                <a:rPr lang="en-US" altLang="zh-CN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,</a:t>
              </a: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一中同长也”</a:t>
              </a:r>
              <a:endParaRPr lang="zh-CN" altLang="en-US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algn="dist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的记载</a:t>
              </a:r>
              <a:r>
                <a:rPr lang="en-US" altLang="zh-CN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.</a:t>
              </a: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它的意思是圆</a:t>
              </a:r>
              <a:endParaRPr lang="zh-CN" altLang="en-US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algn="dist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上各点到圆心的距离都</a:t>
              </a:r>
              <a:endParaRPr lang="zh-CN" altLang="en-US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algn="dist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等于半径</a:t>
              </a:r>
              <a:r>
                <a:rPr lang="en-US" altLang="zh-CN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.</a:t>
              </a:r>
              <a:endParaRPr lang="zh-CN" altLang="en-US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1274" name="Oval 21"/>
            <p:cNvSpPr>
              <a:spLocks noChangeArrowheads="1"/>
            </p:cNvSpPr>
            <p:nvPr/>
          </p:nvSpPr>
          <p:spPr bwMode="auto">
            <a:xfrm>
              <a:off x="7819212" y="3046912"/>
              <a:ext cx="110416" cy="133834"/>
            </a:xfrm>
            <a:prstGeom prst="ellipse">
              <a:avLst/>
            </a:prstGeom>
            <a:solidFill>
              <a:srgbClr val="FFA829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000" b="1">
                <a:solidFill>
                  <a:srgbClr val="FF0000"/>
                </a:solidFill>
              </a:endParaRPr>
            </a:p>
          </p:txBody>
        </p:sp>
      </p:grpSp>
      <p:pic>
        <p:nvPicPr>
          <p:cNvPr id="11272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01600" y="2290763"/>
            <a:ext cx="89646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经过圆心的弦叫做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直径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如图中的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AB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．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103188" y="1763713"/>
            <a:ext cx="89646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连接圆上任意两点的线段叫做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弦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，如图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中的 </a:t>
            </a:r>
            <a:r>
              <a:rPr lang="zh-CN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AC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．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3" name="Rectangle 16"/>
          <p:cNvSpPr>
            <a:spLocks noChangeArrowheads="1"/>
          </p:cNvSpPr>
          <p:nvPr/>
        </p:nvSpPr>
        <p:spPr bwMode="auto">
          <a:xfrm>
            <a:off x="812800" y="1255713"/>
            <a:ext cx="3016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弦和直径的定义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Oval 17"/>
          <p:cNvSpPr>
            <a:spLocks noChangeArrowheads="1"/>
          </p:cNvSpPr>
          <p:nvPr/>
        </p:nvSpPr>
        <p:spPr bwMode="auto">
          <a:xfrm>
            <a:off x="2439988" y="2882900"/>
            <a:ext cx="1968500" cy="19145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127500" y="432911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933700" y="3670300"/>
            <a:ext cx="50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286000" y="4329113"/>
            <a:ext cx="50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4064000" y="2795588"/>
            <a:ext cx="50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2311" name="AutoShape 23"/>
          <p:cNvCxnSpPr>
            <a:cxnSpLocks noChangeShapeType="1"/>
          </p:cNvCxnSpPr>
          <p:nvPr/>
        </p:nvCxnSpPr>
        <p:spPr bwMode="auto">
          <a:xfrm flipH="1">
            <a:off x="2722563" y="3163888"/>
            <a:ext cx="1390650" cy="13525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" name="AutoShape 24"/>
          <p:cNvCxnSpPr>
            <a:cxnSpLocks noChangeShapeType="1"/>
          </p:cNvCxnSpPr>
          <p:nvPr/>
        </p:nvCxnSpPr>
        <p:spPr bwMode="auto">
          <a:xfrm>
            <a:off x="2722563" y="4516438"/>
            <a:ext cx="13906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0" name="Oval 25"/>
          <p:cNvSpPr>
            <a:spLocks noChangeArrowheads="1"/>
          </p:cNvSpPr>
          <p:nvPr/>
        </p:nvSpPr>
        <p:spPr bwMode="auto">
          <a:xfrm>
            <a:off x="3328988" y="3870325"/>
            <a:ext cx="73025" cy="555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云形标注 24"/>
          <p:cNvSpPr/>
          <p:nvPr/>
        </p:nvSpPr>
        <p:spPr>
          <a:xfrm>
            <a:off x="4578350" y="3760788"/>
            <a:ext cx="4129088" cy="958850"/>
          </a:xfrm>
          <a:prstGeom prst="cloudCallout">
            <a:avLst>
              <a:gd name="adj1" fmla="val -76541"/>
              <a:gd name="adj2" fmla="val -728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半径是弦吗？</a:t>
            </a:r>
            <a:endParaRPr lang="zh-CN" altLang="en-US" sz="2800" b="1" kern="0" dirty="0">
              <a:solidFill>
                <a:srgbClr val="000000"/>
              </a:solidFill>
              <a:latin typeface="Times New Roman" panose="02020603050405020304" pitchFamily="18" charset="0"/>
              <a:ea typeface="+mj-ea"/>
            </a:endParaRPr>
          </a:p>
        </p:txBody>
      </p:sp>
      <p:cxnSp>
        <p:nvCxnSpPr>
          <p:cNvPr id="15" name="直接连接符 14"/>
          <p:cNvCxnSpPr>
            <a:stCxn id="4294967295" idx="3"/>
            <a:endCxn id="4294967295" idx="5"/>
          </p:cNvCxnSpPr>
          <p:nvPr/>
        </p:nvCxnSpPr>
        <p:spPr>
          <a:xfrm flipH="1" flipV="1">
            <a:off x="3300413" y="2876550"/>
            <a:ext cx="61912" cy="10414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4"/>
          <p:cNvSpPr>
            <a:spLocks noChangeArrowheads="1"/>
          </p:cNvSpPr>
          <p:nvPr/>
        </p:nvSpPr>
        <p:spPr bwMode="auto">
          <a:xfrm>
            <a:off x="960438" y="588963"/>
            <a:ext cx="1619250" cy="539750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zh-CN" altLang="en-US" sz="2600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知识点</a:t>
            </a:r>
            <a:r>
              <a:rPr lang="en-US" altLang="zh-CN" sz="2600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600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304" name="矩形 4"/>
          <p:cNvSpPr>
            <a:spLocks noChangeArrowheads="1"/>
          </p:cNvSpPr>
          <p:nvPr/>
        </p:nvSpPr>
        <p:spPr bwMode="auto">
          <a:xfrm>
            <a:off x="2778125" y="600075"/>
            <a:ext cx="26860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与圆有关的概念</a:t>
            </a:r>
            <a:endParaRPr lang="zh-CN" altLang="en-US" sz="28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308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62" grpId="0"/>
      <p:bldP spid="12293" grpId="0" bldLvl="0" animBg="1"/>
      <p:bldP spid="24582" grpId="0"/>
      <p:bldP spid="24584" grpId="0"/>
      <p:bldP spid="24586" grpId="0"/>
      <p:bldP spid="2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3"/>
          <p:cNvSpPr>
            <a:spLocks noChangeArrowheads="1"/>
          </p:cNvSpPr>
          <p:nvPr/>
        </p:nvSpPr>
        <p:spPr bwMode="auto">
          <a:xfrm>
            <a:off x="6053138" y="1498600"/>
            <a:ext cx="2016125" cy="20161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93738" y="3186113"/>
            <a:ext cx="500062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圆的任意一条直径的两个端点把圆分成两条弧，每一条弧都叫做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半圆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．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708900" y="30099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629400" y="2203450"/>
            <a:ext cx="50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981700" y="3082925"/>
            <a:ext cx="50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697788" y="1354138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zh-CN" sz="24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320" name="Rectangle 18"/>
          <p:cNvSpPr>
            <a:spLocks noChangeArrowheads="1"/>
          </p:cNvSpPr>
          <p:nvPr/>
        </p:nvSpPr>
        <p:spPr bwMode="auto">
          <a:xfrm>
            <a:off x="693738" y="636588"/>
            <a:ext cx="20558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弧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0" name="Group 24"/>
          <p:cNvGrpSpPr/>
          <p:nvPr/>
        </p:nvGrpSpPr>
        <p:grpSpPr bwMode="auto">
          <a:xfrm>
            <a:off x="693738" y="1081088"/>
            <a:ext cx="4922837" cy="2138362"/>
            <a:chOff x="113" y="1071"/>
            <a:chExt cx="5313" cy="1347"/>
          </a:xfrm>
        </p:grpSpPr>
        <p:sp>
          <p:nvSpPr>
            <p:cNvPr id="13330" name="Rectangle 2"/>
            <p:cNvSpPr>
              <a:spLocks noChangeArrowheads="1"/>
            </p:cNvSpPr>
            <p:nvPr/>
          </p:nvSpPr>
          <p:spPr bwMode="auto">
            <a:xfrm>
              <a:off x="113" y="1071"/>
              <a:ext cx="5313" cy="1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　　圆上任意两点间的部分叫做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圆弧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，简称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弧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．以 </a:t>
              </a:r>
              <a:r>
                <a:rPr lang="zh-CN" altLang="en-US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zh-CN" altLang="en-US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为端点的弧记作</a:t>
              </a:r>
              <a:r>
                <a:rPr lang="en-US" altLang="zh-CN" sz="2800" b="1" i="1">
                  <a:latin typeface="Times New Roman" panose="02020603050405020304" pitchFamily="18" charset="0"/>
                </a:rPr>
                <a:t>AB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，读作“圆弧 </a:t>
              </a:r>
              <a:r>
                <a:rPr lang="zh-CN" altLang="en-US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AB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”或“弧 </a:t>
              </a:r>
              <a:r>
                <a:rPr lang="zh-CN" altLang="en-US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AB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”．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31" name="Arc 22"/>
            <p:cNvSpPr>
              <a:spLocks noChangeArrowheads="1"/>
            </p:cNvSpPr>
            <p:nvPr/>
          </p:nvSpPr>
          <p:spPr bwMode="auto">
            <a:xfrm>
              <a:off x="2673" y="1789"/>
              <a:ext cx="343" cy="317"/>
            </a:xfrm>
            <a:custGeom>
              <a:avLst/>
              <a:gdLst>
                <a:gd name="T0" fmla="*/ 0 w 14482"/>
                <a:gd name="T1" fmla="*/ 0 h 21600"/>
                <a:gd name="T2" fmla="*/ 0 w 14482"/>
                <a:gd name="T3" fmla="*/ 0 h 21600"/>
                <a:gd name="T4" fmla="*/ 0 w 14482"/>
                <a:gd name="T5" fmla="*/ 0 h 21600"/>
                <a:gd name="T6" fmla="*/ 0 w 14482"/>
                <a:gd name="T7" fmla="*/ 0 h 21600"/>
                <a:gd name="T8" fmla="*/ 0 w 14482"/>
                <a:gd name="T9" fmla="*/ 0 h 21600"/>
                <a:gd name="T10" fmla="*/ 0 w 14482"/>
                <a:gd name="T11" fmla="*/ 0 h 21600"/>
                <a:gd name="T12" fmla="*/ 0 w 14482"/>
                <a:gd name="T13" fmla="*/ 0 h 21600"/>
                <a:gd name="T14" fmla="*/ 0 w 14482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82" h="21600" fill="none">
                  <a:moveTo>
                    <a:pt x="-1" y="1045"/>
                  </a:moveTo>
                  <a:cubicBezTo>
                    <a:pt x="2145" y="352"/>
                    <a:pt x="4385" y="-1"/>
                    <a:pt x="6640" y="0"/>
                  </a:cubicBezTo>
                  <a:cubicBezTo>
                    <a:pt x="9322" y="0"/>
                    <a:pt x="11982" y="499"/>
                    <a:pt x="14482" y="1473"/>
                  </a:cubicBezTo>
                </a:path>
                <a:path w="14482" h="21600" stroke="0">
                  <a:moveTo>
                    <a:pt x="-1" y="1045"/>
                  </a:moveTo>
                  <a:cubicBezTo>
                    <a:pt x="2145" y="352"/>
                    <a:pt x="4385" y="-1"/>
                    <a:pt x="6640" y="0"/>
                  </a:cubicBezTo>
                  <a:cubicBezTo>
                    <a:pt x="9322" y="0"/>
                    <a:pt x="11982" y="499"/>
                    <a:pt x="14482" y="1473"/>
                  </a:cubicBezTo>
                  <a:lnTo>
                    <a:pt x="6640" y="21600"/>
                  </a:lnTo>
                  <a:lnTo>
                    <a:pt x="-1" y="104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Arc 31"/>
          <p:cNvSpPr>
            <a:spLocks noChangeArrowheads="1"/>
          </p:cNvSpPr>
          <p:nvPr/>
        </p:nvSpPr>
        <p:spPr bwMode="auto">
          <a:xfrm>
            <a:off x="6053138" y="1498600"/>
            <a:ext cx="1706562" cy="1725613"/>
          </a:xfrm>
          <a:custGeom>
            <a:avLst/>
            <a:gdLst>
              <a:gd name="T0" fmla="*/ 2147483646 w 36579"/>
              <a:gd name="T1" fmla="*/ 2147483646 h 36952"/>
              <a:gd name="T2" fmla="*/ 0 w 36579"/>
              <a:gd name="T3" fmla="*/ 2147483646 h 36952"/>
              <a:gd name="T4" fmla="*/ 2147483646 w 36579"/>
              <a:gd name="T5" fmla="*/ 0 h 36952"/>
              <a:gd name="T6" fmla="*/ 2147483646 w 36579"/>
              <a:gd name="T7" fmla="*/ 2147483646 h 36952"/>
              <a:gd name="T8" fmla="*/ 2147483646 w 36579"/>
              <a:gd name="T9" fmla="*/ 2147483646 h 36952"/>
              <a:gd name="T10" fmla="*/ 0 w 36579"/>
              <a:gd name="T11" fmla="*/ 2147483646 h 36952"/>
              <a:gd name="T12" fmla="*/ 2147483646 w 36579"/>
              <a:gd name="T13" fmla="*/ 0 h 36952"/>
              <a:gd name="T14" fmla="*/ 2147483646 w 36579"/>
              <a:gd name="T15" fmla="*/ 2147483646 h 36952"/>
              <a:gd name="T16" fmla="*/ 2147483646 w 36579"/>
              <a:gd name="T17" fmla="*/ 2147483646 h 36952"/>
              <a:gd name="T18" fmla="*/ 2147483646 w 36579"/>
              <a:gd name="T19" fmla="*/ 2147483646 h 369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579" h="36952" fill="none">
                <a:moveTo>
                  <a:pt x="6405" y="36951"/>
                </a:moveTo>
                <a:cubicBezTo>
                  <a:pt x="2306" y="32894"/>
                  <a:pt x="0" y="273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7185" y="-1"/>
                  <a:pt x="32554" y="2164"/>
                  <a:pt x="36579" y="6037"/>
                </a:cubicBezTo>
              </a:path>
              <a:path w="36579" h="36952" stroke="0">
                <a:moveTo>
                  <a:pt x="6405" y="36951"/>
                </a:moveTo>
                <a:cubicBezTo>
                  <a:pt x="2306" y="32894"/>
                  <a:pt x="0" y="273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7185" y="-1"/>
                  <a:pt x="32554" y="2164"/>
                  <a:pt x="36579" y="6037"/>
                </a:cubicBezTo>
                <a:lnTo>
                  <a:pt x="21600" y="21600"/>
                </a:lnTo>
                <a:lnTo>
                  <a:pt x="6405" y="3695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6" name="AutoShape 35"/>
          <p:cNvCxnSpPr>
            <a:cxnSpLocks noChangeShapeType="1"/>
            <a:stCxn id="3" idx="7"/>
            <a:endCxn id="3" idx="3"/>
          </p:cNvCxnSpPr>
          <p:nvPr/>
        </p:nvCxnSpPr>
        <p:spPr bwMode="auto">
          <a:xfrm flipH="1">
            <a:off x="6340475" y="1793875"/>
            <a:ext cx="1425575" cy="14255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36"/>
          <p:cNvCxnSpPr>
            <a:cxnSpLocks noChangeShapeType="1"/>
            <a:stCxn id="3" idx="3"/>
            <a:endCxn id="3" idx="5"/>
          </p:cNvCxnSpPr>
          <p:nvPr/>
        </p:nvCxnSpPr>
        <p:spPr bwMode="auto">
          <a:xfrm>
            <a:off x="6340475" y="3219450"/>
            <a:ext cx="142557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Oval 40"/>
          <p:cNvSpPr>
            <a:spLocks noChangeArrowheads="1"/>
          </p:cNvSpPr>
          <p:nvPr/>
        </p:nvSpPr>
        <p:spPr bwMode="auto">
          <a:xfrm>
            <a:off x="7024688" y="2471738"/>
            <a:ext cx="73025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329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6" grpId="0"/>
      <p:bldP spid="7" grpId="0"/>
      <p:bldP spid="8" grpId="0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149225" y="790575"/>
            <a:ext cx="3319463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　　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+mj-ea"/>
              </a:rPr>
              <a:t>劣弧与优弧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14339" name="Group 37"/>
          <p:cNvGrpSpPr/>
          <p:nvPr/>
        </p:nvGrpSpPr>
        <p:grpSpPr bwMode="auto">
          <a:xfrm>
            <a:off x="234950" y="1381125"/>
            <a:ext cx="8964613" cy="557213"/>
            <a:chOff x="113" y="1162"/>
            <a:chExt cx="5647" cy="351"/>
          </a:xfrm>
        </p:grpSpPr>
        <p:sp>
          <p:nvSpPr>
            <p:cNvPr id="14362" name="Text Box 3"/>
            <p:cNvSpPr txBox="1">
              <a:spLocks noChangeArrowheads="1"/>
            </p:cNvSpPr>
            <p:nvPr/>
          </p:nvSpPr>
          <p:spPr bwMode="auto">
            <a:xfrm>
              <a:off x="113" y="1162"/>
              <a:ext cx="564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　　小于半圆的弧</a:t>
              </a:r>
              <a:r>
                <a:rPr lang="en-US" altLang="zh-CN" sz="2400" b="1">
                  <a:latin typeface="Times New Roman" panose="02020603050405020304" pitchFamily="18" charset="0"/>
                </a:rPr>
                <a:t>(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如图中的 </a:t>
              </a:r>
              <a:r>
                <a:rPr lang="en-US" altLang="zh-CN" sz="2400" b="1">
                  <a:latin typeface="Times New Roman" panose="02020603050405020304" pitchFamily="18" charset="0"/>
                </a:rPr>
                <a:t>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　</a:t>
              </a:r>
              <a:r>
                <a:rPr lang="en-US" altLang="zh-CN" sz="2400" b="1">
                  <a:latin typeface="Times New Roman" panose="02020603050405020304" pitchFamily="18" charset="0"/>
                </a:rPr>
                <a:t>)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叫做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劣弧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．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4363" name="Group 26"/>
            <p:cNvGrpSpPr/>
            <p:nvPr/>
          </p:nvGrpSpPr>
          <p:grpSpPr bwMode="auto">
            <a:xfrm>
              <a:off x="2513" y="1173"/>
              <a:ext cx="589" cy="340"/>
              <a:chOff x="3647" y="513"/>
              <a:chExt cx="589" cy="340"/>
            </a:xfrm>
          </p:grpSpPr>
          <p:sp>
            <p:nvSpPr>
              <p:cNvPr id="7" name="Rectangle 27"/>
              <p:cNvSpPr>
                <a:spLocks noChangeArrowheads="1"/>
              </p:cNvSpPr>
              <p:nvPr/>
            </p:nvSpPr>
            <p:spPr bwMode="auto">
              <a:xfrm>
                <a:off x="3647" y="513"/>
                <a:ext cx="589" cy="2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400" b="1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C</a:t>
                </a:r>
                <a:endParaRPr lang="en-US" altLang="zh-CN" sz="24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Arc 28"/>
              <p:cNvSpPr/>
              <p:nvPr/>
            </p:nvSpPr>
            <p:spPr bwMode="auto">
              <a:xfrm>
                <a:off x="3750" y="536"/>
                <a:ext cx="212" cy="317"/>
              </a:xfrm>
              <a:custGeom>
                <a:avLst/>
                <a:gdLst>
                  <a:gd name="T0" fmla="*/ 0 w 14482"/>
                  <a:gd name="T1" fmla="*/ 0 h 21600"/>
                  <a:gd name="T2" fmla="*/ 0 w 14482"/>
                  <a:gd name="T3" fmla="*/ 0 h 21600"/>
                  <a:gd name="T4" fmla="*/ 0 w 14482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482" h="21600" fill="none" extrusionOk="0">
                    <a:moveTo>
                      <a:pt x="-1" y="1045"/>
                    </a:moveTo>
                    <a:cubicBezTo>
                      <a:pt x="2145" y="352"/>
                      <a:pt x="4385" y="-1"/>
                      <a:pt x="6640" y="0"/>
                    </a:cubicBezTo>
                    <a:cubicBezTo>
                      <a:pt x="9322" y="0"/>
                      <a:pt x="11982" y="499"/>
                      <a:pt x="14482" y="1473"/>
                    </a:cubicBezTo>
                  </a:path>
                  <a:path w="14482" h="21600" stroke="0" extrusionOk="0">
                    <a:moveTo>
                      <a:pt x="-1" y="1045"/>
                    </a:moveTo>
                    <a:cubicBezTo>
                      <a:pt x="2145" y="352"/>
                      <a:pt x="4385" y="-1"/>
                      <a:pt x="6640" y="0"/>
                    </a:cubicBezTo>
                    <a:cubicBezTo>
                      <a:pt x="9322" y="0"/>
                      <a:pt x="11982" y="499"/>
                      <a:pt x="14482" y="1473"/>
                    </a:cubicBezTo>
                    <a:lnTo>
                      <a:pt x="6640" y="21600"/>
                    </a:lnTo>
                    <a:lnTo>
                      <a:pt x="-1" y="104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 sz="2400" b="1">
                  <a:latin typeface="Times New Roman" panose="02020603050405020304" pitchFamily="18" charset="0"/>
                  <a:ea typeface="+mj-ea"/>
                </a:endParaRPr>
              </a:p>
            </p:txBody>
          </p:sp>
        </p:grpSp>
      </p:grpSp>
      <p:grpSp>
        <p:nvGrpSpPr>
          <p:cNvPr id="14340" name="Group 36"/>
          <p:cNvGrpSpPr/>
          <p:nvPr/>
        </p:nvGrpSpPr>
        <p:grpSpPr bwMode="auto">
          <a:xfrm>
            <a:off x="234950" y="1882775"/>
            <a:ext cx="8964613" cy="503238"/>
            <a:chOff x="113" y="1570"/>
            <a:chExt cx="5647" cy="317"/>
          </a:xfrm>
        </p:grpSpPr>
        <p:sp>
          <p:nvSpPr>
            <p:cNvPr id="14358" name="Text Box 2"/>
            <p:cNvSpPr txBox="1">
              <a:spLocks noChangeArrowheads="1"/>
            </p:cNvSpPr>
            <p:nvPr/>
          </p:nvSpPr>
          <p:spPr bwMode="auto">
            <a:xfrm>
              <a:off x="113" y="1570"/>
              <a:ext cx="56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　　大于半圆的弧</a:t>
              </a:r>
              <a:r>
                <a:rPr lang="en-US" altLang="zh-CN" sz="2400" b="1">
                  <a:latin typeface="Times New Roman" panose="02020603050405020304" pitchFamily="18" charset="0"/>
                </a:rPr>
                <a:t>(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用三个字母表示，如图中的　　 </a:t>
              </a:r>
              <a:r>
                <a:rPr lang="en-US" altLang="zh-CN" sz="2400" b="1">
                  <a:latin typeface="Times New Roman" panose="02020603050405020304" pitchFamily="18" charset="0"/>
                </a:rPr>
                <a:t>)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叫做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优弧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．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4359" name="Group 32"/>
            <p:cNvGrpSpPr/>
            <p:nvPr/>
          </p:nvGrpSpPr>
          <p:grpSpPr bwMode="auto">
            <a:xfrm>
              <a:off x="4054" y="1570"/>
              <a:ext cx="680" cy="317"/>
              <a:chOff x="3691" y="2668"/>
              <a:chExt cx="680" cy="317"/>
            </a:xfrm>
          </p:grpSpPr>
          <p:sp>
            <p:nvSpPr>
              <p:cNvPr id="12" name="Rectangle 30"/>
              <p:cNvSpPr>
                <a:spLocks noChangeArrowheads="1"/>
              </p:cNvSpPr>
              <p:nvPr/>
            </p:nvSpPr>
            <p:spPr bwMode="auto">
              <a:xfrm>
                <a:off x="3691" y="2668"/>
                <a:ext cx="680" cy="2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400" b="1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C</a:t>
                </a:r>
                <a:endParaRPr lang="en-US" altLang="zh-CN" sz="24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Arc 31"/>
              <p:cNvSpPr/>
              <p:nvPr/>
            </p:nvSpPr>
            <p:spPr bwMode="auto">
              <a:xfrm>
                <a:off x="3844" y="2668"/>
                <a:ext cx="241" cy="317"/>
              </a:xfrm>
              <a:custGeom>
                <a:avLst/>
                <a:gdLst>
                  <a:gd name="T0" fmla="*/ 0 w 22993"/>
                  <a:gd name="T1" fmla="*/ 0 h 21600"/>
                  <a:gd name="T2" fmla="*/ 0 w 22993"/>
                  <a:gd name="T3" fmla="*/ 0 h 21600"/>
                  <a:gd name="T4" fmla="*/ 0 w 22993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993" h="21600" fill="none" extrusionOk="0">
                    <a:moveTo>
                      <a:pt x="-1" y="3223"/>
                    </a:moveTo>
                    <a:cubicBezTo>
                      <a:pt x="3411" y="1116"/>
                      <a:pt x="7342" y="-1"/>
                      <a:pt x="11352" y="0"/>
                    </a:cubicBezTo>
                    <a:cubicBezTo>
                      <a:pt x="15477" y="0"/>
                      <a:pt x="19517" y="1181"/>
                      <a:pt x="22992" y="3405"/>
                    </a:cubicBezTo>
                  </a:path>
                  <a:path w="22993" h="21600" stroke="0" extrusionOk="0">
                    <a:moveTo>
                      <a:pt x="-1" y="3223"/>
                    </a:moveTo>
                    <a:cubicBezTo>
                      <a:pt x="3411" y="1116"/>
                      <a:pt x="7342" y="-1"/>
                      <a:pt x="11352" y="0"/>
                    </a:cubicBezTo>
                    <a:cubicBezTo>
                      <a:pt x="15477" y="0"/>
                      <a:pt x="19517" y="1181"/>
                      <a:pt x="22992" y="3405"/>
                    </a:cubicBezTo>
                    <a:lnTo>
                      <a:pt x="11352" y="21600"/>
                    </a:lnTo>
                    <a:lnTo>
                      <a:pt x="-1" y="322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 sz="2400" b="1">
                  <a:latin typeface="Times New Roman" panose="02020603050405020304" pitchFamily="18" charset="0"/>
                  <a:ea typeface="+mj-ea"/>
                </a:endParaRPr>
              </a:p>
            </p:txBody>
          </p:sp>
        </p:grpSp>
      </p:grpSp>
      <p:sp>
        <p:nvSpPr>
          <p:cNvPr id="14" name="Oval 39"/>
          <p:cNvSpPr>
            <a:spLocks noChangeArrowheads="1"/>
          </p:cNvSpPr>
          <p:nvPr/>
        </p:nvSpPr>
        <p:spPr bwMode="auto">
          <a:xfrm>
            <a:off x="3465513" y="2584450"/>
            <a:ext cx="2016125" cy="20161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122863" y="4095750"/>
            <a:ext cx="3587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zh-CN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043363" y="3289300"/>
            <a:ext cx="5048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zh-CN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395663" y="4168775"/>
            <a:ext cx="5048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zh-CN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5" name="Text Box 10"/>
          <p:cNvSpPr txBox="1">
            <a:spLocks noChangeArrowheads="1"/>
          </p:cNvSpPr>
          <p:nvPr/>
        </p:nvSpPr>
        <p:spPr bwMode="auto">
          <a:xfrm>
            <a:off x="5110163" y="2439988"/>
            <a:ext cx="5048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zh-CN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rc 44"/>
          <p:cNvSpPr/>
          <p:nvPr/>
        </p:nvSpPr>
        <p:spPr bwMode="auto">
          <a:xfrm>
            <a:off x="3468688" y="2584450"/>
            <a:ext cx="2016125" cy="1731963"/>
          </a:xfrm>
          <a:custGeom>
            <a:avLst/>
            <a:gdLst>
              <a:gd name="T0" fmla="*/ 2147483647 w 43200"/>
              <a:gd name="T1" fmla="*/ 2147483647 h 37104"/>
              <a:gd name="T2" fmla="*/ 2147483647 w 43200"/>
              <a:gd name="T3" fmla="*/ 2147483647 h 37104"/>
              <a:gd name="T4" fmla="*/ 2147483647 w 43200"/>
              <a:gd name="T5" fmla="*/ 2147483647 h 3710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37104" fill="none" extrusionOk="0">
                <a:moveTo>
                  <a:pt x="6405" y="36951"/>
                </a:moveTo>
                <a:cubicBezTo>
                  <a:pt x="2306" y="32894"/>
                  <a:pt x="0" y="273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7442"/>
                  <a:pt x="40833" y="33035"/>
                  <a:pt x="36639" y="37103"/>
                </a:cubicBezTo>
              </a:path>
              <a:path w="43200" h="37104" stroke="0" extrusionOk="0">
                <a:moveTo>
                  <a:pt x="6405" y="36951"/>
                </a:moveTo>
                <a:cubicBezTo>
                  <a:pt x="2306" y="32894"/>
                  <a:pt x="0" y="2736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7442"/>
                  <a:pt x="40833" y="33035"/>
                  <a:pt x="36639" y="37103"/>
                </a:cubicBezTo>
                <a:lnTo>
                  <a:pt x="21600" y="21600"/>
                </a:lnTo>
                <a:lnTo>
                  <a:pt x="6405" y="3695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+mn-lt"/>
            </a:endParaRPr>
          </a:p>
        </p:txBody>
      </p:sp>
      <p:cxnSp>
        <p:nvCxnSpPr>
          <p:cNvPr id="14347" name="AutoShape 45"/>
          <p:cNvCxnSpPr>
            <a:cxnSpLocks noChangeShapeType="1"/>
            <a:stCxn id="14" idx="7"/>
            <a:endCxn id="14" idx="3"/>
          </p:cNvCxnSpPr>
          <p:nvPr/>
        </p:nvCxnSpPr>
        <p:spPr bwMode="auto">
          <a:xfrm flipH="1">
            <a:off x="3760788" y="2865438"/>
            <a:ext cx="1425575" cy="14541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8" name="AutoShape 46"/>
          <p:cNvCxnSpPr>
            <a:cxnSpLocks noChangeShapeType="1"/>
            <a:stCxn id="14" idx="3"/>
            <a:endCxn id="14" idx="5"/>
          </p:cNvCxnSpPr>
          <p:nvPr/>
        </p:nvCxnSpPr>
        <p:spPr bwMode="auto">
          <a:xfrm>
            <a:off x="3760788" y="4319588"/>
            <a:ext cx="142557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Oval 47"/>
          <p:cNvSpPr>
            <a:spLocks noChangeArrowheads="1"/>
          </p:cNvSpPr>
          <p:nvPr/>
        </p:nvSpPr>
        <p:spPr bwMode="auto">
          <a:xfrm>
            <a:off x="4437063" y="3557588"/>
            <a:ext cx="73025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" name="Arc 48"/>
          <p:cNvSpPr/>
          <p:nvPr/>
        </p:nvSpPr>
        <p:spPr bwMode="auto">
          <a:xfrm>
            <a:off x="3763963" y="3595688"/>
            <a:ext cx="1412875" cy="1009650"/>
          </a:xfrm>
          <a:custGeom>
            <a:avLst/>
            <a:gdLst>
              <a:gd name="T0" fmla="*/ 2147483647 w 30290"/>
              <a:gd name="T1" fmla="*/ 2147483647 h 21600"/>
              <a:gd name="T2" fmla="*/ 0 w 30290"/>
              <a:gd name="T3" fmla="*/ 2147483647 h 21600"/>
              <a:gd name="T4" fmla="*/ 2147483647 w 3029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290" h="21600" fill="none" extrusionOk="0">
                <a:moveTo>
                  <a:pt x="30289" y="15560"/>
                </a:moveTo>
                <a:cubicBezTo>
                  <a:pt x="26265" y="19435"/>
                  <a:pt x="20895" y="21599"/>
                  <a:pt x="15309" y="21600"/>
                </a:cubicBezTo>
                <a:cubicBezTo>
                  <a:pt x="9562" y="21600"/>
                  <a:pt x="4053" y="19310"/>
                  <a:pt x="0" y="15237"/>
                </a:cubicBezTo>
              </a:path>
              <a:path w="30290" h="21600" stroke="0" extrusionOk="0">
                <a:moveTo>
                  <a:pt x="30289" y="15560"/>
                </a:moveTo>
                <a:cubicBezTo>
                  <a:pt x="26265" y="19435"/>
                  <a:pt x="20895" y="21599"/>
                  <a:pt x="15309" y="21600"/>
                </a:cubicBezTo>
                <a:cubicBezTo>
                  <a:pt x="9562" y="21600"/>
                  <a:pt x="4053" y="19310"/>
                  <a:pt x="0" y="15237"/>
                </a:cubicBezTo>
                <a:lnTo>
                  <a:pt x="15309" y="0"/>
                </a:lnTo>
                <a:lnTo>
                  <a:pt x="30289" y="15560"/>
                </a:lnTo>
                <a:close/>
              </a:path>
            </a:pathLst>
          </a:custGeom>
          <a:noFill/>
          <a:ln w="28575">
            <a:solidFill>
              <a:schemeClr val="hlink"/>
            </a:solidFill>
            <a:rou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+mn-lt"/>
            </a:endParaRPr>
          </a:p>
        </p:txBody>
      </p:sp>
      <p:grpSp>
        <p:nvGrpSpPr>
          <p:cNvPr id="26" name="组合 2"/>
          <p:cNvGrpSpPr/>
          <p:nvPr/>
        </p:nvGrpSpPr>
        <p:grpSpPr bwMode="auto">
          <a:xfrm>
            <a:off x="6275388" y="2833688"/>
            <a:ext cx="2533650" cy="1503362"/>
            <a:chOff x="6516067" y="2992958"/>
            <a:chExt cx="2532290" cy="2709405"/>
          </a:xfrm>
        </p:grpSpPr>
        <p:sp>
          <p:nvSpPr>
            <p:cNvPr id="14356" name="Rectangle 20"/>
            <p:cNvSpPr>
              <a:spLocks noChangeArrowheads="1"/>
            </p:cNvSpPr>
            <p:nvPr/>
          </p:nvSpPr>
          <p:spPr bwMode="auto">
            <a:xfrm>
              <a:off x="6516067" y="2992958"/>
              <a:ext cx="2532290" cy="270940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dist="107763" dir="2700000" sx="99001" sy="99001" algn="ctr" rotWithShape="0">
                <a:srgbClr val="CC9900">
                  <a:alpha val="49802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　　</a:t>
              </a:r>
              <a:r>
                <a:rPr lang="zh-CN" altLang="en-US" sz="24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在同圆或等圆</a:t>
              </a:r>
              <a:endPara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中，能重合的弧</a:t>
              </a:r>
              <a:endPara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叫</a:t>
              </a:r>
              <a:r>
                <a:rPr lang="zh-CN" altLang="en-US" sz="2400" b="1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等弧</a:t>
              </a:r>
              <a:r>
                <a:rPr lang="zh-CN" altLang="en-US" sz="2400" b="1">
                  <a:latin typeface="楷体_GB2312" panose="02010609030101010101" pitchFamily="49" charset="-122"/>
                  <a:ea typeface="楷体_GB2312" panose="02010609030101010101" pitchFamily="49" charset="-122"/>
                </a:rPr>
                <a:t>．</a:t>
              </a:r>
              <a:endPara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4357" name="Oval 21"/>
            <p:cNvSpPr>
              <a:spLocks noChangeArrowheads="1"/>
            </p:cNvSpPr>
            <p:nvPr/>
          </p:nvSpPr>
          <p:spPr bwMode="auto">
            <a:xfrm>
              <a:off x="7819212" y="3046912"/>
              <a:ext cx="110416" cy="133834"/>
            </a:xfrm>
            <a:prstGeom prst="ellipse">
              <a:avLst/>
            </a:prstGeom>
            <a:solidFill>
              <a:srgbClr val="FFA829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000" b="1">
                <a:solidFill>
                  <a:srgbClr val="FF0000"/>
                </a:solidFill>
              </a:endParaRPr>
            </a:p>
          </p:txBody>
        </p:sp>
      </p:grpSp>
      <p:pic>
        <p:nvPicPr>
          <p:cNvPr id="14355" name="图片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14400" y="831850"/>
            <a:ext cx="8229600" cy="10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600">
                <a:solidFill>
                  <a:srgbClr val="0066FF"/>
                </a:solidFill>
              </a:rPr>
              <a:t>例</a:t>
            </a:r>
            <a:r>
              <a:rPr lang="en-US" altLang="zh-CN" sz="2600">
                <a:solidFill>
                  <a:srgbClr val="0066FF"/>
                </a:solidFill>
              </a:rPr>
              <a:t>1    </a:t>
            </a:r>
            <a:r>
              <a:rPr lang="zh-CN" altLang="en-US" sz="2600"/>
              <a:t>矩形</a:t>
            </a:r>
            <a:r>
              <a:rPr lang="en-US" altLang="zh-CN" sz="2600" i="1"/>
              <a:t>ABCD</a:t>
            </a:r>
            <a:r>
              <a:rPr lang="zh-CN" altLang="en-US" sz="2600"/>
              <a:t>的对角线</a:t>
            </a:r>
            <a:r>
              <a:rPr lang="en-US" altLang="zh-CN" sz="2600" i="1"/>
              <a:t>AC</a:t>
            </a:r>
            <a:r>
              <a:rPr lang="en-US" altLang="zh-CN" sz="2600"/>
              <a:t>,</a:t>
            </a:r>
            <a:r>
              <a:rPr lang="en-US" altLang="zh-CN" sz="2600" i="1"/>
              <a:t>BD</a:t>
            </a:r>
            <a:r>
              <a:rPr lang="zh-CN" altLang="en-US" sz="2600"/>
              <a:t>相交于点</a:t>
            </a:r>
            <a:r>
              <a:rPr lang="en-US" altLang="zh-CN" sz="2600" i="1"/>
              <a:t>O</a:t>
            </a:r>
            <a:r>
              <a:rPr lang="en-US" altLang="zh-CN" sz="2600"/>
              <a:t>.</a:t>
            </a:r>
            <a:r>
              <a:rPr lang="zh-CN" altLang="en-US" sz="2600"/>
              <a:t>求证：</a:t>
            </a:r>
            <a:r>
              <a:rPr lang="en-US" altLang="zh-CN" sz="2600" i="1"/>
              <a:t>A</a:t>
            </a:r>
            <a:r>
              <a:rPr lang="zh-CN" altLang="en-US" sz="2600"/>
              <a:t>、</a:t>
            </a:r>
            <a:r>
              <a:rPr lang="en-US" altLang="zh-CN" sz="2600" i="1"/>
              <a:t>B</a:t>
            </a:r>
            <a:r>
              <a:rPr lang="zh-CN" altLang="en-US" sz="2600"/>
              <a:t>、</a:t>
            </a:r>
            <a:r>
              <a:rPr lang="en-US" altLang="zh-CN" sz="2600" i="1"/>
              <a:t>C</a:t>
            </a:r>
            <a:r>
              <a:rPr lang="zh-CN" altLang="en-US" sz="2600"/>
              <a:t>、</a:t>
            </a:r>
            <a:r>
              <a:rPr lang="en-US" altLang="zh-CN" sz="2600" i="1"/>
              <a:t>D</a:t>
            </a:r>
            <a:r>
              <a:rPr lang="zh-CN" altLang="en-US" sz="2600"/>
              <a:t>四个点在以点</a:t>
            </a:r>
            <a:r>
              <a:rPr lang="en-US" altLang="zh-CN" sz="2600" i="1"/>
              <a:t>O</a:t>
            </a:r>
            <a:r>
              <a:rPr lang="zh-CN" altLang="en-US" sz="2600"/>
              <a:t>为圆心的圆上</a:t>
            </a:r>
            <a:r>
              <a:rPr lang="en-US" altLang="zh-CN" sz="2600"/>
              <a:t>.</a:t>
            </a:r>
            <a:endParaRPr lang="zh-CN" altLang="en-US"/>
          </a:p>
        </p:txBody>
      </p:sp>
      <p:grpSp>
        <p:nvGrpSpPr>
          <p:cNvPr id="15363" name="组合 4"/>
          <p:cNvGrpSpPr/>
          <p:nvPr/>
        </p:nvGrpSpPr>
        <p:grpSpPr bwMode="auto">
          <a:xfrm>
            <a:off x="3305175" y="193675"/>
            <a:ext cx="2176463" cy="668338"/>
            <a:chOff x="1219771" y="346056"/>
            <a:chExt cx="2175871" cy="669009"/>
          </a:xfrm>
        </p:grpSpPr>
        <p:pic>
          <p:nvPicPr>
            <p:cNvPr id="15373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775245" y="460471"/>
              <a:ext cx="1620397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典例解析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pic>
        <p:nvPicPr>
          <p:cNvPr id="1536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2246313"/>
            <a:ext cx="20764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563563" y="1863725"/>
            <a:ext cx="5294312" cy="2936875"/>
            <a:chOff x="563563" y="1863725"/>
            <a:chExt cx="5294312" cy="2936875"/>
          </a:xfrm>
        </p:grpSpPr>
        <p:sp>
          <p:nvSpPr>
            <p:cNvPr id="2" name="TextBox 1"/>
            <p:cNvSpPr txBox="1"/>
            <p:nvPr/>
          </p:nvSpPr>
          <p:spPr>
            <a:xfrm>
              <a:off x="563563" y="1863725"/>
              <a:ext cx="5294312" cy="2936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600" b="1" dirty="0">
                  <a:solidFill>
                    <a:srgbClr val="0066FF"/>
                  </a:solidFill>
                  <a:latin typeface="Times New Roman" panose="02020603050405020304" pitchFamily="18" charset="0"/>
                  <a:ea typeface="+mj-ea"/>
                </a:rPr>
                <a:t>证明：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∵四边形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ABCD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为矩形，</a:t>
              </a:r>
              <a:endPara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endParaRPr>
            </a:p>
            <a:p>
              <a:pPr eaLnBrk="1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∴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OA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OC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   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AC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,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OB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OD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   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BD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.</a:t>
              </a:r>
              <a:endPara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endParaRPr>
            </a:p>
            <a:p>
              <a:pPr eaLnBrk="1" hangingPunct="1">
                <a:lnSpc>
                  <a:spcPct val="110000"/>
                </a:lnSpc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又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sym typeface="+mn-ea"/>
                </a:rPr>
                <a:t>∵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AC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BD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，</a:t>
              </a:r>
              <a:endPara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endParaRPr>
            </a:p>
            <a:p>
              <a:pPr eaLnBrk="1" hangingPunct="1">
                <a:lnSpc>
                  <a:spcPct val="110000"/>
                </a:lnSpc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∴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OA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OC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OB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=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OD.</a:t>
              </a:r>
              <a:endPara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endParaRPr>
            </a:p>
            <a:p>
              <a:pPr eaLnBrk="1" hangingPunct="1">
                <a:lnSpc>
                  <a:spcPct val="110000"/>
                </a:lnSpc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∴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、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B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sym typeface="+mn-ea"/>
                </a:rPr>
                <a:t>、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C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sym typeface="+mn-ea"/>
                </a:rPr>
                <a:t>、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D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四个点在以点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为圆心，</a:t>
              </a:r>
              <a:r>
                <a:rPr lang="en-US" altLang="zh-CN" sz="26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OA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为半径的圆上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</a:rPr>
                <a:t>.</a:t>
              </a:r>
              <a:endPara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  <p:graphicFrame>
          <p:nvGraphicFramePr>
            <p:cNvPr id="15371" name="对象 6"/>
            <p:cNvGraphicFramePr>
              <a:graphicFrameLocks noChangeAspect="1"/>
            </p:cNvGraphicFramePr>
            <p:nvPr/>
          </p:nvGraphicFramePr>
          <p:xfrm>
            <a:off x="4387850" y="2468563"/>
            <a:ext cx="2032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4" imgW="203200" imgH="508000" progId="Equation.DSMT4">
                    <p:embed/>
                  </p:oleObj>
                </mc:Choice>
                <mc:Fallback>
                  <p:oleObj name="" r:id="rId4" imgW="203200" imgH="508000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850" y="2468563"/>
                          <a:ext cx="203200" cy="50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2" name="对象 7"/>
            <p:cNvGraphicFramePr>
              <a:graphicFrameLocks noChangeAspect="1"/>
            </p:cNvGraphicFramePr>
            <p:nvPr/>
          </p:nvGraphicFramePr>
          <p:xfrm>
            <a:off x="2324100" y="2462213"/>
            <a:ext cx="2032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6" imgW="203200" imgH="508000" progId="Equation.DSMT4">
                    <p:embed/>
                  </p:oleObj>
                </mc:Choice>
                <mc:Fallback>
                  <p:oleObj name="" r:id="rId6" imgW="203200" imgH="508000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4100" y="2462213"/>
                          <a:ext cx="203200" cy="50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5369" name="图片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"/>
          <p:cNvGrpSpPr/>
          <p:nvPr/>
        </p:nvGrpSpPr>
        <p:grpSpPr bwMode="auto">
          <a:xfrm>
            <a:off x="3305175" y="193675"/>
            <a:ext cx="2176463" cy="668338"/>
            <a:chOff x="1219771" y="346056"/>
            <a:chExt cx="2175752" cy="669009"/>
          </a:xfrm>
        </p:grpSpPr>
        <p:pic>
          <p:nvPicPr>
            <p:cNvPr id="16394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随堂演练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87388" y="957263"/>
            <a:ext cx="1422400" cy="46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基础巩固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388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92188" y="1512888"/>
            <a:ext cx="601980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800"/>
              <a:t>1.</a:t>
            </a:r>
            <a:r>
              <a:rPr lang="zh-CN" altLang="zh-CN" sz="2800"/>
              <a:t>下列说法正确的是</a:t>
            </a:r>
            <a:r>
              <a:rPr lang="en-US" altLang="zh-CN" sz="2800"/>
              <a:t>(      )</a:t>
            </a:r>
            <a:endParaRPr lang="zh-CN" altLang="zh-CN" sz="2800"/>
          </a:p>
          <a:p>
            <a:r>
              <a:rPr lang="en-US" altLang="zh-CN" sz="2800"/>
              <a:t>A.</a:t>
            </a:r>
            <a:r>
              <a:rPr lang="zh-CN" altLang="zh-CN" sz="2800"/>
              <a:t>直径是弦，弦是直径</a:t>
            </a:r>
            <a:r>
              <a:rPr lang="en-US" altLang="zh-CN" sz="2800"/>
              <a:t>      </a:t>
            </a:r>
            <a:endParaRPr lang="en-US" altLang="zh-CN" sz="2800"/>
          </a:p>
          <a:p>
            <a:r>
              <a:rPr lang="en-US" altLang="zh-CN" sz="2800"/>
              <a:t>B.</a:t>
            </a:r>
            <a:r>
              <a:rPr lang="zh-CN" altLang="zh-CN" sz="2800"/>
              <a:t>半圆是弧，弧是半圆</a:t>
            </a:r>
            <a:endParaRPr lang="zh-CN" altLang="zh-CN" sz="2800"/>
          </a:p>
          <a:p>
            <a:r>
              <a:rPr lang="en-US" altLang="zh-CN" sz="2800"/>
              <a:t>C.</a:t>
            </a:r>
            <a:r>
              <a:rPr lang="zh-CN" altLang="zh-CN" sz="2800"/>
              <a:t>弦是圆上两点之间的部分</a:t>
            </a:r>
            <a:r>
              <a:rPr lang="en-US" altLang="zh-CN" sz="2800"/>
              <a:t>  </a:t>
            </a:r>
            <a:endParaRPr lang="en-US" altLang="zh-CN" sz="2800"/>
          </a:p>
          <a:p>
            <a:r>
              <a:rPr lang="en-US" altLang="zh-CN" sz="2800"/>
              <a:t>D.</a:t>
            </a:r>
            <a:r>
              <a:rPr lang="zh-CN" altLang="zh-CN" sz="2800"/>
              <a:t>半径不是弦，直径是最长的弦</a:t>
            </a:r>
            <a:endParaRPr lang="zh-CN" altLang="zh-CN" sz="2800"/>
          </a:p>
          <a:p>
            <a:endParaRPr lang="zh-CN" altLang="en-US" sz="2800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367213" y="1524000"/>
            <a:ext cx="4397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6393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47738" y="1092200"/>
            <a:ext cx="6096000" cy="271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800"/>
              <a:t>2.</a:t>
            </a:r>
            <a:r>
              <a:rPr lang="zh-CN" altLang="zh-CN" sz="2800"/>
              <a:t>下列说法中，不正确的是</a:t>
            </a:r>
            <a:r>
              <a:rPr lang="en-US" altLang="zh-CN" sz="2800"/>
              <a:t>(     )</a:t>
            </a:r>
            <a:endParaRPr lang="zh-CN" altLang="zh-CN" sz="2800"/>
          </a:p>
          <a:p>
            <a:r>
              <a:rPr lang="en-US" altLang="zh-CN" sz="2800"/>
              <a:t>A.</a:t>
            </a:r>
            <a:r>
              <a:rPr lang="zh-CN" altLang="zh-CN" sz="2800"/>
              <a:t>过圆心的弦是圆的直径</a:t>
            </a:r>
            <a:endParaRPr lang="en-US" altLang="zh-CN" sz="2800"/>
          </a:p>
          <a:p>
            <a:r>
              <a:rPr lang="en-US" altLang="zh-CN" sz="2800"/>
              <a:t>B.</a:t>
            </a:r>
            <a:r>
              <a:rPr lang="zh-CN" altLang="zh-CN" sz="2800"/>
              <a:t>等弧的长度一定相等</a:t>
            </a:r>
            <a:endParaRPr lang="zh-CN" altLang="zh-CN" sz="2800"/>
          </a:p>
          <a:p>
            <a:r>
              <a:rPr lang="en-US" altLang="zh-CN" sz="2800"/>
              <a:t>C.</a:t>
            </a:r>
            <a:r>
              <a:rPr lang="zh-CN" altLang="zh-CN" sz="2800"/>
              <a:t>周长相等的两个圆是等圆</a:t>
            </a:r>
            <a:endParaRPr lang="en-US" altLang="zh-CN" sz="2800"/>
          </a:p>
          <a:p>
            <a:r>
              <a:rPr lang="en-US" altLang="zh-CN" sz="2800"/>
              <a:t>D.</a:t>
            </a:r>
            <a:r>
              <a:rPr lang="zh-CN" altLang="zh-CN" sz="2800"/>
              <a:t>长度相等的两条弧是等弧</a:t>
            </a:r>
            <a:endParaRPr lang="zh-CN" altLang="zh-CN" sz="280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83213" y="1092200"/>
            <a:ext cx="4397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741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614363" y="819150"/>
            <a:ext cx="7924800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/>
              <a:t>3.</a:t>
            </a:r>
            <a:r>
              <a:rPr lang="zh-CN" altLang="zh-CN"/>
              <a:t>一个圆的最大弦长是</a:t>
            </a:r>
            <a:r>
              <a:rPr lang="en-US" altLang="zh-CN"/>
              <a:t>10cm</a:t>
            </a:r>
            <a:r>
              <a:rPr lang="zh-CN" altLang="zh-CN"/>
              <a:t>，则此圆的半径是</a:t>
            </a:r>
            <a:r>
              <a:rPr lang="en-US" altLang="zh-CN" u="sng"/>
              <a:t>            </a:t>
            </a:r>
            <a:r>
              <a:rPr lang="en-US" altLang="zh-CN"/>
              <a:t>cm.</a:t>
            </a:r>
            <a:endParaRPr lang="zh-CN" altLang="zh-CN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/>
              <a:t>4.</a:t>
            </a:r>
            <a:r>
              <a:rPr lang="zh-CN" altLang="zh-CN"/>
              <a:t>在同一平面内与已知点</a:t>
            </a:r>
            <a:r>
              <a:rPr lang="en-US" altLang="zh-CN" i="1"/>
              <a:t>A</a:t>
            </a:r>
            <a:r>
              <a:rPr lang="zh-CN" altLang="zh-CN"/>
              <a:t>的距离等于</a:t>
            </a:r>
            <a:r>
              <a:rPr lang="en-US" altLang="zh-CN"/>
              <a:t>5cm</a:t>
            </a:r>
            <a:r>
              <a:rPr lang="zh-CN" altLang="zh-CN"/>
              <a:t>的所有点所组成的图形是</a:t>
            </a:r>
            <a:r>
              <a:rPr lang="en-US" altLang="zh-CN" u="sng"/>
              <a:t>         </a:t>
            </a:r>
            <a:r>
              <a:rPr lang="en-US" altLang="zh-CN"/>
              <a:t>.</a:t>
            </a:r>
            <a:endParaRPr lang="zh-CN" altLang="zh-CN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/>
              <a:t>5.</a:t>
            </a:r>
            <a:r>
              <a:rPr lang="zh-CN" altLang="zh-CN"/>
              <a:t>如右图，以</a:t>
            </a:r>
            <a:r>
              <a:rPr lang="en-US" altLang="zh-CN" i="1"/>
              <a:t>AB</a:t>
            </a:r>
            <a:r>
              <a:rPr lang="zh-CN" altLang="zh-CN"/>
              <a:t>为直径的半圆</a:t>
            </a:r>
            <a:r>
              <a:rPr lang="en-US" altLang="zh-CN" i="1"/>
              <a:t>O</a:t>
            </a:r>
            <a:r>
              <a:rPr lang="zh-CN" altLang="zh-CN"/>
              <a:t>上有两点</a:t>
            </a:r>
            <a:r>
              <a:rPr lang="en-US" altLang="zh-CN" i="1"/>
              <a:t>D</a:t>
            </a:r>
            <a:r>
              <a:rPr lang="zh-CN" altLang="zh-CN"/>
              <a:t>、</a:t>
            </a:r>
            <a:r>
              <a:rPr lang="en-US" altLang="zh-CN" i="1"/>
              <a:t>E</a:t>
            </a:r>
            <a:r>
              <a:rPr lang="zh-CN" altLang="zh-CN"/>
              <a:t>，</a:t>
            </a:r>
            <a:r>
              <a:rPr lang="en-US" altLang="zh-CN" i="1"/>
              <a:t>ED</a:t>
            </a:r>
            <a:r>
              <a:rPr lang="zh-CN" altLang="zh-CN"/>
              <a:t>与</a:t>
            </a:r>
            <a:r>
              <a:rPr lang="en-US" altLang="zh-CN" i="1"/>
              <a:t>BA</a:t>
            </a:r>
            <a:r>
              <a:rPr lang="zh-CN" altLang="zh-CN"/>
              <a:t>的延长线相交于点</a:t>
            </a:r>
            <a:r>
              <a:rPr lang="en-US" altLang="zh-CN" i="1"/>
              <a:t>C</a:t>
            </a:r>
            <a:r>
              <a:rPr lang="zh-CN" altLang="zh-CN"/>
              <a:t>，且有</a:t>
            </a:r>
            <a:r>
              <a:rPr lang="en-US" altLang="zh-CN" i="1"/>
              <a:t>DC</a:t>
            </a:r>
            <a:r>
              <a:rPr lang="en-US" altLang="zh-CN"/>
              <a:t>=</a:t>
            </a:r>
            <a:r>
              <a:rPr lang="en-US" altLang="zh-CN" i="1"/>
              <a:t>OE</a:t>
            </a:r>
            <a:r>
              <a:rPr lang="zh-CN" altLang="zh-CN"/>
              <a:t>，若∠</a:t>
            </a:r>
            <a:r>
              <a:rPr lang="en-US" altLang="zh-CN" i="1"/>
              <a:t>C</a:t>
            </a:r>
            <a:r>
              <a:rPr lang="en-US" altLang="zh-CN"/>
              <a:t>=20°</a:t>
            </a:r>
            <a:r>
              <a:rPr lang="zh-CN" altLang="zh-CN"/>
              <a:t>，则∠</a:t>
            </a:r>
            <a:r>
              <a:rPr lang="en-US" altLang="zh-CN" i="1"/>
              <a:t>EOB</a:t>
            </a:r>
            <a:r>
              <a:rPr lang="zh-CN" altLang="zh-CN"/>
              <a:t>的度数是</a:t>
            </a:r>
            <a:r>
              <a:rPr lang="en-US" altLang="zh-CN" u="sng"/>
              <a:t>         </a:t>
            </a:r>
            <a:r>
              <a:rPr lang="en-US" altLang="zh-CN"/>
              <a:t>.</a:t>
            </a:r>
            <a:endParaRPr lang="zh-CN" altLang="zh-CN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zh-CN" altLang="en-US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154863" y="868363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90725" y="1798638"/>
            <a:ext cx="495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ea typeface="黑体" panose="02010609060101010101" pitchFamily="49" charset="-122"/>
              </a:rPr>
              <a:t>圆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968625" y="32226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60°</a:t>
            </a:r>
            <a:endParaRPr lang="en-US" altLang="zh-CN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9" name="Picture 3" descr="D:\2016秋上\人九数上\人九数上导学案\hb2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3309938"/>
            <a:ext cx="29972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矩形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3988" y="4930775"/>
            <a:ext cx="701675" cy="2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8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42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1257300" y="717550"/>
            <a:ext cx="6864350" cy="39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800"/>
              <a:t>6.</a:t>
            </a:r>
            <a:r>
              <a:rPr lang="zh-CN" altLang="zh-CN" sz="2800"/>
              <a:t>已知：如图，在⊙</a:t>
            </a:r>
            <a:r>
              <a:rPr lang="en-US" altLang="zh-CN" sz="2800" i="1"/>
              <a:t>O</a:t>
            </a:r>
            <a:r>
              <a:rPr lang="zh-CN" altLang="zh-CN" sz="2800"/>
              <a:t>中，</a:t>
            </a:r>
            <a:r>
              <a:rPr lang="en-US" altLang="zh-CN" sz="2800" i="1"/>
              <a:t>AB</a:t>
            </a:r>
            <a:r>
              <a:rPr lang="zh-CN" altLang="zh-CN" sz="2800"/>
              <a:t>为弦，</a:t>
            </a:r>
            <a:r>
              <a:rPr lang="en-US" altLang="zh-CN" sz="2800" i="1"/>
              <a:t>C</a:t>
            </a:r>
            <a:r>
              <a:rPr lang="zh-CN" altLang="zh-CN" sz="2800"/>
              <a:t>、</a:t>
            </a:r>
            <a:r>
              <a:rPr lang="en-US" altLang="zh-CN" sz="2800" i="1"/>
              <a:t>D</a:t>
            </a:r>
            <a:r>
              <a:rPr lang="zh-CN" altLang="zh-CN" sz="2800"/>
              <a:t>两点在</a:t>
            </a:r>
            <a:r>
              <a:rPr lang="en-US" altLang="zh-CN" sz="2800" i="1"/>
              <a:t>AB</a:t>
            </a:r>
            <a:r>
              <a:rPr lang="zh-CN" altLang="zh-CN" sz="2800"/>
              <a:t>上，且</a:t>
            </a:r>
            <a:r>
              <a:rPr lang="en-US" altLang="zh-CN" sz="2800" i="1"/>
              <a:t>AC</a:t>
            </a:r>
            <a:r>
              <a:rPr lang="en-US" altLang="zh-CN" sz="2800"/>
              <a:t>=</a:t>
            </a:r>
            <a:r>
              <a:rPr lang="en-US" altLang="zh-CN" sz="2800" i="1"/>
              <a:t>BD</a:t>
            </a:r>
            <a:r>
              <a:rPr lang="zh-CN" altLang="zh-CN" sz="2800"/>
              <a:t>．</a:t>
            </a:r>
            <a:endParaRPr lang="zh-CN" altLang="zh-CN" sz="2800"/>
          </a:p>
          <a:p>
            <a:r>
              <a:rPr lang="zh-CN" altLang="zh-CN" sz="2800"/>
              <a:t>求证：</a:t>
            </a:r>
            <a:r>
              <a:rPr lang="en-US" altLang="zh-CN" sz="2800" i="1"/>
              <a:t>OC</a:t>
            </a:r>
            <a:r>
              <a:rPr lang="en-US" altLang="zh-CN" sz="2800"/>
              <a:t>=</a:t>
            </a:r>
            <a:r>
              <a:rPr lang="en-US" altLang="zh-CN" sz="2800" i="1"/>
              <a:t>OD</a:t>
            </a:r>
            <a:r>
              <a:rPr lang="zh-CN" altLang="zh-CN" sz="2800"/>
              <a:t>．</a:t>
            </a:r>
            <a:endParaRPr lang="zh-CN" altLang="zh-CN" sz="2800"/>
          </a:p>
          <a:p>
            <a:r>
              <a:rPr lang="zh-CN" altLang="zh-CN" sz="2800">
                <a:solidFill>
                  <a:srgbClr val="FF0000"/>
                </a:solidFill>
              </a:rPr>
              <a:t>证明：∵</a:t>
            </a:r>
            <a:r>
              <a:rPr lang="en-US" altLang="zh-CN" sz="2800" i="1">
                <a:solidFill>
                  <a:srgbClr val="FF0000"/>
                </a:solidFill>
              </a:rPr>
              <a:t>OA</a:t>
            </a:r>
            <a:r>
              <a:rPr lang="zh-CN" altLang="zh-CN" sz="2800">
                <a:solidFill>
                  <a:srgbClr val="FF0000"/>
                </a:solidFill>
              </a:rPr>
              <a:t>、</a:t>
            </a:r>
            <a:r>
              <a:rPr lang="en-US" altLang="zh-CN" sz="2800" i="1">
                <a:solidFill>
                  <a:srgbClr val="FF0000"/>
                </a:solidFill>
              </a:rPr>
              <a:t>OB</a:t>
            </a:r>
            <a:r>
              <a:rPr lang="zh-CN" altLang="zh-CN" sz="2800">
                <a:solidFill>
                  <a:srgbClr val="FF0000"/>
                </a:solidFill>
              </a:rPr>
              <a:t>为⊙</a:t>
            </a:r>
            <a:r>
              <a:rPr lang="en-US" altLang="zh-CN" sz="2800" i="1">
                <a:solidFill>
                  <a:srgbClr val="FF0000"/>
                </a:solidFill>
              </a:rPr>
              <a:t>O</a:t>
            </a:r>
            <a:r>
              <a:rPr lang="zh-CN" altLang="zh-CN" sz="2800">
                <a:solidFill>
                  <a:srgbClr val="FF0000"/>
                </a:solidFill>
              </a:rPr>
              <a:t>的半径，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∴</a:t>
            </a:r>
            <a:r>
              <a:rPr lang="en-US" altLang="zh-CN" sz="2800" i="1">
                <a:solidFill>
                  <a:srgbClr val="FF0000"/>
                </a:solidFill>
              </a:rPr>
              <a:t>OA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en-US" altLang="zh-CN" sz="2800" i="1">
                <a:solidFill>
                  <a:srgbClr val="FF0000"/>
                </a:solidFill>
              </a:rPr>
              <a:t>OB</a:t>
            </a:r>
            <a:r>
              <a:rPr lang="en-US" altLang="zh-CN" sz="2800">
                <a:solidFill>
                  <a:srgbClr val="FF0000"/>
                </a:solidFill>
              </a:rPr>
              <a:t>.   </a:t>
            </a:r>
            <a:r>
              <a:rPr lang="zh-CN" altLang="zh-CN" sz="2800">
                <a:solidFill>
                  <a:srgbClr val="FF0000"/>
                </a:solidFill>
              </a:rPr>
              <a:t>∴∠</a:t>
            </a:r>
            <a:r>
              <a:rPr lang="en-US" altLang="zh-CN" sz="2800" i="1">
                <a:solidFill>
                  <a:srgbClr val="FF0000"/>
                </a:solidFill>
              </a:rPr>
              <a:t>A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zh-CN" altLang="zh-CN" sz="2800">
                <a:solidFill>
                  <a:srgbClr val="FF0000"/>
                </a:solidFill>
              </a:rPr>
              <a:t>∠</a:t>
            </a:r>
            <a:r>
              <a:rPr lang="en-US" altLang="zh-CN" sz="2800" i="1">
                <a:solidFill>
                  <a:srgbClr val="FF0000"/>
                </a:solidFill>
              </a:rPr>
              <a:t>B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又∵</a:t>
            </a:r>
            <a:r>
              <a:rPr lang="en-US" altLang="zh-CN" sz="2800" i="1">
                <a:solidFill>
                  <a:srgbClr val="FF0000"/>
                </a:solidFill>
              </a:rPr>
              <a:t>AC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en-US" altLang="zh-CN" sz="2800" i="1">
                <a:solidFill>
                  <a:srgbClr val="FF0000"/>
                </a:solidFill>
              </a:rPr>
              <a:t>BD</a:t>
            </a:r>
            <a:r>
              <a:rPr lang="zh-CN" altLang="zh-CN" sz="2800">
                <a:solidFill>
                  <a:srgbClr val="FF0000"/>
                </a:solidFill>
              </a:rPr>
              <a:t>，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∴△</a:t>
            </a:r>
            <a:r>
              <a:rPr lang="en-US" altLang="zh-CN" sz="2800" i="1">
                <a:solidFill>
                  <a:srgbClr val="FF0000"/>
                </a:solidFill>
              </a:rPr>
              <a:t>ACO</a:t>
            </a:r>
            <a:r>
              <a:rPr lang="zh-CN" altLang="zh-CN" sz="2800">
                <a:solidFill>
                  <a:srgbClr val="FF0000"/>
                </a:solidFill>
              </a:rPr>
              <a:t>≌△</a:t>
            </a:r>
            <a:r>
              <a:rPr lang="en-US" altLang="zh-CN" sz="2800" i="1">
                <a:solidFill>
                  <a:srgbClr val="FF0000"/>
                </a:solidFill>
              </a:rPr>
              <a:t>BDO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∴</a:t>
            </a:r>
            <a:r>
              <a:rPr lang="en-US" altLang="zh-CN" sz="2800" i="1">
                <a:solidFill>
                  <a:srgbClr val="FF0000"/>
                </a:solidFill>
              </a:rPr>
              <a:t>OC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en-US" altLang="zh-CN" sz="2800" i="1">
                <a:solidFill>
                  <a:srgbClr val="FF0000"/>
                </a:solidFill>
              </a:rPr>
              <a:t>OD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</p:txBody>
      </p:sp>
      <p:pic>
        <p:nvPicPr>
          <p:cNvPr id="19459" name="Picture 3" descr="D:\2016秋上\人九数上\人九数上导学案\hb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2454275"/>
            <a:ext cx="2208212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1181100" y="1104900"/>
            <a:ext cx="6721475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800"/>
              <a:t>7.</a:t>
            </a:r>
            <a:r>
              <a:rPr lang="zh-CN" altLang="zh-CN" sz="2800"/>
              <a:t>已知：如图，在</a:t>
            </a:r>
            <a:r>
              <a:rPr lang="en-US" altLang="zh-CN" sz="2800"/>
              <a:t>△</a:t>
            </a:r>
            <a:r>
              <a:rPr lang="en-US" altLang="zh-CN" sz="2800" i="1"/>
              <a:t>ABC</a:t>
            </a:r>
            <a:r>
              <a:rPr lang="zh-CN" altLang="zh-CN" sz="2800"/>
              <a:t>中，∠</a:t>
            </a:r>
            <a:r>
              <a:rPr lang="en-US" altLang="zh-CN" sz="2800" i="1"/>
              <a:t>C</a:t>
            </a:r>
            <a:r>
              <a:rPr lang="en-US" altLang="zh-CN" sz="2800"/>
              <a:t>=90°</a:t>
            </a:r>
            <a:r>
              <a:rPr lang="zh-CN" altLang="zh-CN" sz="2800"/>
              <a:t>，求证：</a:t>
            </a:r>
            <a:r>
              <a:rPr lang="en-US" altLang="zh-CN" sz="2800" i="1"/>
              <a:t>A</a:t>
            </a:r>
            <a:r>
              <a:rPr lang="zh-CN" altLang="zh-CN" sz="2800"/>
              <a:t>、</a:t>
            </a:r>
            <a:r>
              <a:rPr lang="en-US" altLang="zh-CN" sz="2800" i="1"/>
              <a:t>B</a:t>
            </a:r>
            <a:r>
              <a:rPr lang="zh-CN" altLang="zh-CN" sz="2800"/>
              <a:t>、</a:t>
            </a:r>
            <a:r>
              <a:rPr lang="en-US" altLang="zh-CN" sz="2800" i="1"/>
              <a:t>C</a:t>
            </a:r>
            <a:r>
              <a:rPr lang="zh-CN" altLang="zh-CN" sz="2800"/>
              <a:t>三点在同一个圆上</a:t>
            </a:r>
            <a:r>
              <a:rPr lang="en-US" altLang="zh-CN" sz="2800"/>
              <a:t>.</a:t>
            </a:r>
            <a:endParaRPr lang="zh-CN" altLang="zh-CN" sz="2800"/>
          </a:p>
          <a:p>
            <a:r>
              <a:rPr lang="zh-CN" altLang="zh-CN" sz="2800">
                <a:solidFill>
                  <a:srgbClr val="FF0000"/>
                </a:solidFill>
              </a:rPr>
              <a:t>证明：作</a:t>
            </a:r>
            <a:r>
              <a:rPr lang="en-US" altLang="zh-CN" sz="2800" i="1">
                <a:solidFill>
                  <a:srgbClr val="FF0000"/>
                </a:solidFill>
              </a:rPr>
              <a:t>AB</a:t>
            </a:r>
            <a:r>
              <a:rPr lang="zh-CN" altLang="zh-CN" sz="2800">
                <a:solidFill>
                  <a:srgbClr val="FF0000"/>
                </a:solidFill>
              </a:rPr>
              <a:t>的中点</a:t>
            </a:r>
            <a:r>
              <a:rPr lang="en-US" altLang="zh-CN" sz="2800" i="1">
                <a:solidFill>
                  <a:srgbClr val="FF0000"/>
                </a:solidFill>
              </a:rPr>
              <a:t>O</a:t>
            </a:r>
            <a:r>
              <a:rPr lang="zh-CN" altLang="zh-CN" sz="2800">
                <a:solidFill>
                  <a:srgbClr val="FF0000"/>
                </a:solidFill>
              </a:rPr>
              <a:t>，连接</a:t>
            </a:r>
            <a:r>
              <a:rPr lang="en-US" altLang="zh-CN" sz="2800" i="1">
                <a:solidFill>
                  <a:srgbClr val="FF0000"/>
                </a:solidFill>
              </a:rPr>
              <a:t>OC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∵△</a:t>
            </a:r>
            <a:r>
              <a:rPr lang="en-US" altLang="zh-CN" sz="2800" i="1">
                <a:solidFill>
                  <a:srgbClr val="FF0000"/>
                </a:solidFill>
              </a:rPr>
              <a:t>ABC</a:t>
            </a:r>
            <a:r>
              <a:rPr lang="zh-CN" altLang="zh-CN" sz="2800">
                <a:solidFill>
                  <a:srgbClr val="FF0000"/>
                </a:solidFill>
              </a:rPr>
              <a:t>是直角三角形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zh-CN" altLang="zh-CN" sz="2800">
                <a:solidFill>
                  <a:srgbClr val="FF0000"/>
                </a:solidFill>
              </a:rPr>
              <a:t>∴</a:t>
            </a:r>
            <a:r>
              <a:rPr lang="en-US" altLang="zh-CN" sz="2800" i="1">
                <a:solidFill>
                  <a:srgbClr val="FF0000"/>
                </a:solidFill>
              </a:rPr>
              <a:t>OA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en-US" altLang="zh-CN" sz="2800" i="1">
                <a:solidFill>
                  <a:srgbClr val="FF0000"/>
                </a:solidFill>
              </a:rPr>
              <a:t>OB</a:t>
            </a:r>
            <a:r>
              <a:rPr lang="en-US" altLang="zh-CN" sz="2800">
                <a:solidFill>
                  <a:srgbClr val="FF0000"/>
                </a:solidFill>
              </a:rPr>
              <a:t>=</a:t>
            </a:r>
            <a:r>
              <a:rPr lang="en-US" altLang="zh-CN" sz="2800" i="1">
                <a:solidFill>
                  <a:srgbClr val="FF0000"/>
                </a:solidFill>
              </a:rPr>
              <a:t>OC</a:t>
            </a:r>
            <a:r>
              <a:rPr lang="en-US" altLang="zh-CN" sz="2800">
                <a:solidFill>
                  <a:srgbClr val="FF0000"/>
                </a:solidFill>
              </a:rPr>
              <a:t>=    </a:t>
            </a:r>
            <a:r>
              <a:rPr lang="en-US" altLang="zh-CN" sz="2800" i="1">
                <a:solidFill>
                  <a:srgbClr val="FF0000"/>
                </a:solidFill>
              </a:rPr>
              <a:t>AB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r>
              <a:rPr lang="zh-CN" altLang="zh-CN" sz="2800">
                <a:solidFill>
                  <a:srgbClr val="FF0000"/>
                </a:solidFill>
              </a:rPr>
              <a:t>∴</a:t>
            </a:r>
            <a:r>
              <a:rPr lang="en-US" altLang="zh-CN" sz="2800" i="1">
                <a:solidFill>
                  <a:srgbClr val="FF0000"/>
                </a:solidFill>
              </a:rPr>
              <a:t>A</a:t>
            </a:r>
            <a:r>
              <a:rPr lang="zh-CN" altLang="zh-CN" sz="2800">
                <a:solidFill>
                  <a:srgbClr val="FF0000"/>
                </a:solidFill>
              </a:rPr>
              <a:t>、</a:t>
            </a:r>
            <a:r>
              <a:rPr lang="en-US" altLang="zh-CN" sz="2800" i="1">
                <a:solidFill>
                  <a:srgbClr val="FF0000"/>
                </a:solidFill>
              </a:rPr>
              <a:t>B</a:t>
            </a:r>
            <a:r>
              <a:rPr lang="zh-CN" altLang="zh-CN" sz="2800">
                <a:solidFill>
                  <a:srgbClr val="FF0000"/>
                </a:solidFill>
              </a:rPr>
              <a:t>、</a:t>
            </a:r>
            <a:r>
              <a:rPr lang="en-US" altLang="zh-CN" sz="2800" i="1">
                <a:solidFill>
                  <a:srgbClr val="FF0000"/>
                </a:solidFill>
              </a:rPr>
              <a:t>C</a:t>
            </a:r>
            <a:r>
              <a:rPr lang="zh-CN" altLang="zh-CN" sz="2800">
                <a:solidFill>
                  <a:srgbClr val="FF0000"/>
                </a:solidFill>
              </a:rPr>
              <a:t>三点在同一个圆上</a:t>
            </a:r>
            <a:r>
              <a:rPr lang="en-US" altLang="zh-CN" sz="2800">
                <a:solidFill>
                  <a:srgbClr val="FF0000"/>
                </a:solidFill>
              </a:rPr>
              <a:t>.</a:t>
            </a:r>
            <a:endParaRPr lang="zh-CN" altLang="zh-CN" sz="2800">
              <a:solidFill>
                <a:srgbClr val="FF0000"/>
              </a:solidFill>
            </a:endParaRPr>
          </a:p>
          <a:p>
            <a:endParaRPr lang="zh-CN" altLang="en-US" sz="2800"/>
          </a:p>
        </p:txBody>
      </p:sp>
      <p:sp>
        <p:nvSpPr>
          <p:cNvPr id="3" name="矩形 2"/>
          <p:cNvSpPr/>
          <p:nvPr/>
        </p:nvSpPr>
        <p:spPr>
          <a:xfrm>
            <a:off x="687388" y="652463"/>
            <a:ext cx="1422400" cy="46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综合应用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0484" name="Picture 4" descr="D:\2016秋上\人九数上\人九数上导学案\hb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2749550"/>
            <a:ext cx="24955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800475" y="3087688"/>
          <a:ext cx="215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215900" imgH="571500" progId="Equation.DSMT4">
                  <p:embed/>
                </p:oleObj>
              </mc:Choice>
              <mc:Fallback>
                <p:oleObj name="" r:id="rId3" imgW="215900" imgH="571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3087688"/>
                        <a:ext cx="215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14400" y="1171575"/>
            <a:ext cx="77104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600"/>
              <a:t>8.</a:t>
            </a:r>
            <a:r>
              <a:rPr lang="zh-CN" altLang="zh-CN" sz="2600"/>
              <a:t>求证：直径是圆中最长的弦</a:t>
            </a:r>
            <a:r>
              <a:rPr lang="en-US" altLang="zh-CN" sz="2600"/>
              <a:t>.</a:t>
            </a:r>
            <a:endParaRPr lang="zh-CN" altLang="zh-CN" sz="2600"/>
          </a:p>
          <a:p>
            <a:r>
              <a:rPr lang="zh-CN" altLang="zh-CN" sz="2600">
                <a:solidFill>
                  <a:srgbClr val="FF0000"/>
                </a:solidFill>
              </a:rPr>
              <a:t>证明：如图，在⊙</a:t>
            </a:r>
            <a:r>
              <a:rPr lang="en-US" altLang="zh-CN" sz="2600" i="1">
                <a:solidFill>
                  <a:srgbClr val="FF0000"/>
                </a:solidFill>
              </a:rPr>
              <a:t>O</a:t>
            </a:r>
            <a:r>
              <a:rPr lang="zh-CN" altLang="zh-CN" sz="2600">
                <a:solidFill>
                  <a:srgbClr val="FF0000"/>
                </a:solidFill>
              </a:rPr>
              <a:t>中，</a:t>
            </a:r>
            <a:r>
              <a:rPr lang="en-US" altLang="zh-CN" sz="2600" i="1">
                <a:solidFill>
                  <a:srgbClr val="FF0000"/>
                </a:solidFill>
              </a:rPr>
              <a:t>AB</a:t>
            </a:r>
            <a:r>
              <a:rPr lang="zh-CN" altLang="zh-CN" sz="2600">
                <a:solidFill>
                  <a:srgbClr val="FF0000"/>
                </a:solidFill>
              </a:rPr>
              <a:t>是⊙</a:t>
            </a:r>
            <a:r>
              <a:rPr lang="en-US" altLang="zh-CN" sz="2600" i="1">
                <a:solidFill>
                  <a:srgbClr val="FF0000"/>
                </a:solidFill>
              </a:rPr>
              <a:t>O</a:t>
            </a:r>
            <a:r>
              <a:rPr lang="zh-CN" altLang="zh-CN" sz="2600">
                <a:solidFill>
                  <a:srgbClr val="FF0000"/>
                </a:solidFill>
              </a:rPr>
              <a:t>的直径，半径是</a:t>
            </a:r>
            <a:r>
              <a:rPr lang="en-US" altLang="zh-CN" sz="2600" i="1">
                <a:solidFill>
                  <a:srgbClr val="FF0000"/>
                </a:solidFill>
              </a:rPr>
              <a:t>r</a:t>
            </a:r>
            <a:r>
              <a:rPr lang="en-US" altLang="zh-CN" sz="2600">
                <a:solidFill>
                  <a:srgbClr val="FF0000"/>
                </a:solidFill>
              </a:rPr>
              <a:t>.</a:t>
            </a:r>
            <a:endParaRPr lang="zh-CN" altLang="zh-CN" sz="2600">
              <a:solidFill>
                <a:srgbClr val="FF0000"/>
              </a:solidFill>
            </a:endParaRPr>
          </a:p>
          <a:p>
            <a:r>
              <a:rPr lang="en-US" altLang="zh-CN" sz="2600" i="1">
                <a:solidFill>
                  <a:srgbClr val="FF0000"/>
                </a:solidFill>
              </a:rPr>
              <a:t>CD</a:t>
            </a:r>
            <a:r>
              <a:rPr lang="zh-CN" altLang="zh-CN" sz="2600">
                <a:solidFill>
                  <a:srgbClr val="FF0000"/>
                </a:solidFill>
              </a:rPr>
              <a:t>是不同于</a:t>
            </a:r>
            <a:r>
              <a:rPr lang="en-US" altLang="zh-CN" sz="2600" i="1">
                <a:solidFill>
                  <a:srgbClr val="FF0000"/>
                </a:solidFill>
              </a:rPr>
              <a:t>AB</a:t>
            </a:r>
            <a:r>
              <a:rPr lang="zh-CN" altLang="zh-CN" sz="2600">
                <a:solidFill>
                  <a:srgbClr val="FF0000"/>
                </a:solidFill>
              </a:rPr>
              <a:t>的任意一条弦</a:t>
            </a:r>
            <a:r>
              <a:rPr lang="en-US" altLang="zh-CN" sz="2600">
                <a:solidFill>
                  <a:srgbClr val="FF0000"/>
                </a:solidFill>
              </a:rPr>
              <a:t>.</a:t>
            </a:r>
            <a:endParaRPr lang="zh-CN" altLang="zh-CN" sz="2600">
              <a:solidFill>
                <a:srgbClr val="FF0000"/>
              </a:solidFill>
            </a:endParaRPr>
          </a:p>
          <a:p>
            <a:r>
              <a:rPr lang="zh-CN" altLang="zh-CN" sz="2600">
                <a:solidFill>
                  <a:srgbClr val="FF0000"/>
                </a:solidFill>
              </a:rPr>
              <a:t>连接</a:t>
            </a:r>
            <a:r>
              <a:rPr lang="en-US" altLang="zh-CN" sz="2600" i="1">
                <a:solidFill>
                  <a:srgbClr val="FF0000"/>
                </a:solidFill>
              </a:rPr>
              <a:t>OC</a:t>
            </a:r>
            <a:r>
              <a:rPr lang="zh-CN" altLang="zh-CN" sz="2600">
                <a:solidFill>
                  <a:srgbClr val="FF0000"/>
                </a:solidFill>
              </a:rPr>
              <a:t>、</a:t>
            </a:r>
            <a:r>
              <a:rPr lang="en-US" altLang="zh-CN" sz="2600" i="1">
                <a:solidFill>
                  <a:srgbClr val="FF0000"/>
                </a:solidFill>
              </a:rPr>
              <a:t>OD</a:t>
            </a:r>
            <a:r>
              <a:rPr lang="zh-CN" altLang="zh-CN" sz="2600">
                <a:solidFill>
                  <a:srgbClr val="FF0000"/>
                </a:solidFill>
              </a:rPr>
              <a:t>，</a:t>
            </a:r>
            <a:endParaRPr lang="zh-CN" altLang="zh-CN" sz="2600">
              <a:solidFill>
                <a:srgbClr val="FF0000"/>
              </a:solidFill>
            </a:endParaRPr>
          </a:p>
          <a:p>
            <a:r>
              <a:rPr lang="zh-CN" altLang="zh-CN" sz="2600">
                <a:solidFill>
                  <a:srgbClr val="FF0000"/>
                </a:solidFill>
              </a:rPr>
              <a:t>则</a:t>
            </a:r>
            <a:r>
              <a:rPr lang="en-US" altLang="zh-CN" sz="2600" i="1">
                <a:solidFill>
                  <a:srgbClr val="FF0000"/>
                </a:solidFill>
              </a:rPr>
              <a:t>OA</a:t>
            </a:r>
            <a:r>
              <a:rPr lang="en-US" altLang="zh-CN" sz="2600">
                <a:solidFill>
                  <a:srgbClr val="FF0000"/>
                </a:solidFill>
              </a:rPr>
              <a:t>+</a:t>
            </a:r>
            <a:r>
              <a:rPr lang="en-US" altLang="zh-CN" sz="2600" i="1">
                <a:solidFill>
                  <a:srgbClr val="FF0000"/>
                </a:solidFill>
              </a:rPr>
              <a:t>OB</a:t>
            </a:r>
            <a:r>
              <a:rPr lang="en-US" altLang="zh-CN" sz="2600">
                <a:solidFill>
                  <a:srgbClr val="FF0000"/>
                </a:solidFill>
              </a:rPr>
              <a:t>=</a:t>
            </a:r>
            <a:r>
              <a:rPr lang="en-US" altLang="zh-CN" sz="2600" i="1">
                <a:solidFill>
                  <a:srgbClr val="FF0000"/>
                </a:solidFill>
              </a:rPr>
              <a:t>OC</a:t>
            </a:r>
            <a:r>
              <a:rPr lang="en-US" altLang="zh-CN" sz="2600">
                <a:solidFill>
                  <a:srgbClr val="FF0000"/>
                </a:solidFill>
              </a:rPr>
              <a:t>+</a:t>
            </a:r>
            <a:r>
              <a:rPr lang="en-US" altLang="zh-CN" sz="2600" i="1">
                <a:solidFill>
                  <a:srgbClr val="FF0000"/>
                </a:solidFill>
              </a:rPr>
              <a:t>OD</a:t>
            </a:r>
            <a:r>
              <a:rPr lang="en-US" altLang="zh-CN" sz="2600">
                <a:solidFill>
                  <a:srgbClr val="FF0000"/>
                </a:solidFill>
              </a:rPr>
              <a:t>=2</a:t>
            </a:r>
            <a:r>
              <a:rPr lang="en-US" altLang="zh-CN" sz="2600" i="1">
                <a:solidFill>
                  <a:srgbClr val="FF0000"/>
                </a:solidFill>
              </a:rPr>
              <a:t>r</a:t>
            </a:r>
            <a:r>
              <a:rPr lang="en-US" altLang="zh-CN" sz="2600">
                <a:solidFill>
                  <a:srgbClr val="FF0000"/>
                </a:solidFill>
              </a:rPr>
              <a:t>,</a:t>
            </a:r>
            <a:r>
              <a:rPr lang="zh-CN" altLang="zh-CN" sz="2600">
                <a:solidFill>
                  <a:srgbClr val="FF0000"/>
                </a:solidFill>
              </a:rPr>
              <a:t>即</a:t>
            </a:r>
            <a:r>
              <a:rPr lang="en-US" altLang="zh-CN" sz="2600" i="1">
                <a:solidFill>
                  <a:srgbClr val="FF0000"/>
                </a:solidFill>
              </a:rPr>
              <a:t>AB</a:t>
            </a:r>
            <a:r>
              <a:rPr lang="en-US" altLang="zh-CN" sz="2600">
                <a:solidFill>
                  <a:srgbClr val="FF0000"/>
                </a:solidFill>
              </a:rPr>
              <a:t>=</a:t>
            </a:r>
            <a:r>
              <a:rPr lang="en-US" altLang="zh-CN" sz="2600" i="1">
                <a:solidFill>
                  <a:srgbClr val="FF0000"/>
                </a:solidFill>
              </a:rPr>
              <a:t>OC</a:t>
            </a:r>
            <a:r>
              <a:rPr lang="en-US" altLang="zh-CN" sz="2600">
                <a:solidFill>
                  <a:srgbClr val="FF0000"/>
                </a:solidFill>
              </a:rPr>
              <a:t>+</a:t>
            </a:r>
            <a:r>
              <a:rPr lang="en-US" altLang="zh-CN" sz="2600" i="1">
                <a:solidFill>
                  <a:srgbClr val="FF0000"/>
                </a:solidFill>
              </a:rPr>
              <a:t>OD</a:t>
            </a:r>
            <a:r>
              <a:rPr lang="en-US" altLang="zh-CN" sz="2600">
                <a:solidFill>
                  <a:srgbClr val="FF0000"/>
                </a:solidFill>
              </a:rPr>
              <a:t>.</a:t>
            </a:r>
            <a:endParaRPr lang="zh-CN" altLang="zh-CN" sz="2600">
              <a:solidFill>
                <a:srgbClr val="FF0000"/>
              </a:solidFill>
            </a:endParaRPr>
          </a:p>
          <a:p>
            <a:r>
              <a:rPr lang="zh-CN" altLang="zh-CN" sz="2600">
                <a:solidFill>
                  <a:srgbClr val="FF0000"/>
                </a:solidFill>
              </a:rPr>
              <a:t>在</a:t>
            </a:r>
            <a:r>
              <a:rPr lang="en-US" altLang="zh-CN" sz="2600">
                <a:solidFill>
                  <a:srgbClr val="FF0000"/>
                </a:solidFill>
              </a:rPr>
              <a:t>△</a:t>
            </a:r>
            <a:r>
              <a:rPr lang="en-US" altLang="zh-CN" sz="2600" i="1">
                <a:solidFill>
                  <a:srgbClr val="FF0000"/>
                </a:solidFill>
              </a:rPr>
              <a:t>OCD</a:t>
            </a:r>
            <a:r>
              <a:rPr lang="zh-CN" altLang="zh-CN" sz="2600">
                <a:solidFill>
                  <a:srgbClr val="FF0000"/>
                </a:solidFill>
              </a:rPr>
              <a:t>中，</a:t>
            </a:r>
            <a:r>
              <a:rPr lang="en-US" altLang="zh-CN" sz="2600" i="1">
                <a:solidFill>
                  <a:srgbClr val="FF0000"/>
                </a:solidFill>
              </a:rPr>
              <a:t>OC</a:t>
            </a:r>
            <a:r>
              <a:rPr lang="en-US" altLang="zh-CN" sz="2600">
                <a:solidFill>
                  <a:srgbClr val="FF0000"/>
                </a:solidFill>
              </a:rPr>
              <a:t>+</a:t>
            </a:r>
            <a:r>
              <a:rPr lang="en-US" altLang="zh-CN" sz="2600" i="1">
                <a:solidFill>
                  <a:srgbClr val="FF0000"/>
                </a:solidFill>
              </a:rPr>
              <a:t>OD</a:t>
            </a:r>
            <a:r>
              <a:rPr lang="zh-CN" altLang="zh-CN" sz="2600">
                <a:solidFill>
                  <a:srgbClr val="FF0000"/>
                </a:solidFill>
              </a:rPr>
              <a:t>＞</a:t>
            </a:r>
            <a:r>
              <a:rPr lang="en-US" altLang="zh-CN" sz="2600" i="1">
                <a:solidFill>
                  <a:srgbClr val="FF0000"/>
                </a:solidFill>
              </a:rPr>
              <a:t>CD</a:t>
            </a:r>
            <a:r>
              <a:rPr lang="zh-CN" altLang="zh-CN" sz="2600">
                <a:solidFill>
                  <a:srgbClr val="FF0000"/>
                </a:solidFill>
              </a:rPr>
              <a:t>，</a:t>
            </a:r>
            <a:endParaRPr lang="zh-CN" altLang="zh-CN" sz="2600">
              <a:solidFill>
                <a:srgbClr val="FF0000"/>
              </a:solidFill>
            </a:endParaRPr>
          </a:p>
          <a:p>
            <a:r>
              <a:rPr lang="zh-CN" altLang="zh-CN" sz="2600">
                <a:solidFill>
                  <a:srgbClr val="FF0000"/>
                </a:solidFill>
              </a:rPr>
              <a:t>∴</a:t>
            </a:r>
            <a:r>
              <a:rPr lang="en-US" altLang="zh-CN" sz="2600" i="1">
                <a:solidFill>
                  <a:srgbClr val="FF0000"/>
                </a:solidFill>
              </a:rPr>
              <a:t>AB</a:t>
            </a:r>
            <a:r>
              <a:rPr lang="zh-CN" altLang="zh-CN" sz="2600">
                <a:solidFill>
                  <a:srgbClr val="FF0000"/>
                </a:solidFill>
              </a:rPr>
              <a:t>＞</a:t>
            </a:r>
            <a:r>
              <a:rPr lang="en-US" altLang="zh-CN" sz="2600" i="1">
                <a:solidFill>
                  <a:srgbClr val="FF0000"/>
                </a:solidFill>
              </a:rPr>
              <a:t>CD</a:t>
            </a:r>
            <a:r>
              <a:rPr lang="en-US" altLang="zh-CN" sz="2600">
                <a:solidFill>
                  <a:srgbClr val="FF0000"/>
                </a:solidFill>
              </a:rPr>
              <a:t>.</a:t>
            </a:r>
            <a:r>
              <a:rPr lang="zh-CN" altLang="zh-CN" sz="2600">
                <a:solidFill>
                  <a:srgbClr val="FF0000"/>
                </a:solidFill>
              </a:rPr>
              <a:t>即直径是圆中最长的弦</a:t>
            </a:r>
            <a:r>
              <a:rPr lang="en-US" altLang="zh-CN" sz="2600">
                <a:solidFill>
                  <a:srgbClr val="FF0000"/>
                </a:solidFill>
              </a:rPr>
              <a:t>.</a:t>
            </a:r>
            <a:endParaRPr lang="zh-CN" altLang="zh-CN" sz="2600">
              <a:solidFill>
                <a:srgbClr val="FF0000"/>
              </a:solidFill>
            </a:endParaRPr>
          </a:p>
          <a:p>
            <a:endParaRPr lang="zh-CN" altLang="en-US" sz="2600"/>
          </a:p>
        </p:txBody>
      </p:sp>
      <p:sp>
        <p:nvSpPr>
          <p:cNvPr id="3" name="矩形 2"/>
          <p:cNvSpPr/>
          <p:nvPr/>
        </p:nvSpPr>
        <p:spPr>
          <a:xfrm>
            <a:off x="687388" y="681038"/>
            <a:ext cx="1511300" cy="487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拓展延伸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21508" name="Picture 4" descr="D:\2016秋上\人九数上\人九数上导学案\hb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2549525"/>
            <a:ext cx="22225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8224" y="840672"/>
            <a:ext cx="948017" cy="504034"/>
            <a:chOff x="1069042" y="114531"/>
            <a:chExt cx="948017" cy="504034"/>
          </a:xfrm>
        </p:grpSpPr>
        <p:sp>
          <p:nvSpPr>
            <p:cNvPr id="3" name="矩形: 圆角 2"/>
            <p:cNvSpPr/>
            <p:nvPr/>
          </p:nvSpPr>
          <p:spPr>
            <a:xfrm>
              <a:off x="1069042" y="174812"/>
              <a:ext cx="948017" cy="443753"/>
            </a:xfrm>
            <a:prstGeom prst="roundRect">
              <a:avLst>
                <a:gd name="adj" fmla="val 50000"/>
              </a:avLst>
            </a:prstGeom>
            <a:solidFill>
              <a:srgbClr val="DA4C8C"/>
            </a:solidFill>
            <a:ln>
              <a:solidFill>
                <a:srgbClr val="DA4C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32498" y="114531"/>
              <a:ext cx="85472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zh-CN" altLang="en-US" sz="26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练习</a:t>
              </a:r>
              <a:endParaRPr lang="zh-CN" altLang="en-US" sz="2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5693932" y="1053840"/>
            <a:ext cx="2522105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9966" y="1473535"/>
            <a:ext cx="763758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1. 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如何在操场上画一个半径是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5 m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的圆？说出你的理由。</a:t>
            </a:r>
            <a:endParaRPr lang="en-US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7689" y="2217607"/>
            <a:ext cx="7518805" cy="137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找一个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5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米长的绳子，一端固定在地面上，另一端旋转一周，便出现了半径为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5m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的圆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.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因为圆是到定点等于定长点的集合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.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7542" y="1002889"/>
            <a:ext cx="8377176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2. 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你见过树木的年轮吗？从树木的年轮，可以知道树木的年</a:t>
            </a:r>
            <a:endParaRPr lang="en-US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    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龄，把树干的被截面看成是圆形的，如果一棵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20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年树龄的</a:t>
            </a:r>
            <a:endParaRPr lang="en-US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    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树的树干直径足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23 cm,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这棵树的半径平均每年增加多少？</a:t>
            </a:r>
            <a:endParaRPr lang="en-US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2361" y="630257"/>
            <a:ext cx="2522105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4512" y="2811552"/>
            <a:ext cx="3706059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解：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23÷20=1.15(cm)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81006" y="3340469"/>
            <a:ext cx="3706059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1.15÷2=0.575(cm)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0029" y="3903004"/>
            <a:ext cx="5741553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∴这棵树的半径平均每年增加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0.575 cm.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2866" y="1002889"/>
            <a:ext cx="7792228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3. △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ABC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中，∠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C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=90°.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求证。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A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, 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B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, 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C</a:t>
            </a:r>
            <a:r>
              <a:rPr lang="zh-CN" altLang="en-US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三点在同一个圆上</a:t>
            </a:r>
            <a:r>
              <a:rPr lang="en-US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rPr>
              <a:t>.</a:t>
            </a:r>
            <a:endParaRPr lang="en-US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2361" y="630257"/>
            <a:ext cx="2522105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302965" y="2352078"/>
            <a:ext cx="3240401" cy="2164231"/>
            <a:chOff x="5565182" y="1827643"/>
            <a:chExt cx="3240401" cy="2164231"/>
          </a:xfrm>
        </p:grpSpPr>
        <p:sp>
          <p:nvSpPr>
            <p:cNvPr id="7" name="矩形 6"/>
            <p:cNvSpPr/>
            <p:nvPr/>
          </p:nvSpPr>
          <p:spPr>
            <a:xfrm>
              <a:off x="5565182" y="1827643"/>
              <a:ext cx="364970" cy="53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200" b="1" i="1" kern="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/>
                </a:rPr>
                <a:t>A</a:t>
              </a:r>
              <a:endParaRPr lang="en-US" altLang="zh-CN" sz="22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440613" y="3452496"/>
              <a:ext cx="364970" cy="53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200" b="1" i="1" kern="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/>
                </a:rPr>
                <a:t>B</a:t>
              </a:r>
              <a:endParaRPr lang="en-US" altLang="zh-CN" sz="22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14489" y="3396466"/>
              <a:ext cx="364970" cy="53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200" b="1" i="1" kern="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/>
                </a:rPr>
                <a:t>C</a:t>
              </a:r>
              <a:endParaRPr lang="en-US" altLang="zh-CN" sz="22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endParaRPr>
            </a:p>
          </p:txBody>
        </p:sp>
        <p:sp>
          <p:nvSpPr>
            <p:cNvPr id="10" name="直角三角形 9"/>
            <p:cNvSpPr/>
            <p:nvPr/>
          </p:nvSpPr>
          <p:spPr>
            <a:xfrm>
              <a:off x="6037730" y="2114671"/>
              <a:ext cx="2521324" cy="1489140"/>
            </a:xfrm>
            <a:prstGeom prst="rtTriangl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0" idx="2"/>
            </p:cNvCxnSpPr>
            <p:nvPr/>
          </p:nvCxnSpPr>
          <p:spPr>
            <a:xfrm flipV="1">
              <a:off x="6037730" y="2850777"/>
              <a:ext cx="1237129" cy="75303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7297611" y="2309496"/>
              <a:ext cx="364970" cy="53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200" b="1" i="1" kern="1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/>
                </a:rPr>
                <a:t>D</a:t>
              </a:r>
              <a:endParaRPr lang="en-US" altLang="zh-CN" sz="2200" b="1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966289" y="1675276"/>
            <a:ext cx="5367276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证明：作斜边上的中线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CD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交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AB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于点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D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.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66289" y="2305047"/>
            <a:ext cx="5367276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∵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CD 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=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     AB 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=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BD 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=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AD</a:t>
            </a:r>
            <a:endParaRPr lang="en-US" altLang="zh-CN" sz="2400" b="1" i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147420" y="2175341"/>
          <a:ext cx="468032" cy="780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2" imgW="2743200" imgH="4572000" progId="Equation.DSMT4">
                  <p:embed/>
                </p:oleObj>
              </mc:Choice>
              <mc:Fallback>
                <p:oleObj name="Equation" r:id="rId2" imgW="2743200" imgH="45720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47420" y="2175341"/>
                        <a:ext cx="468032" cy="780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966289" y="2934817"/>
            <a:ext cx="5367276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∴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A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,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B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, </a:t>
            </a:r>
            <a:r>
              <a:rPr lang="en-US" altLang="zh-CN" sz="24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C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三点在同一个圆上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.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4"/>
          <p:cNvGrpSpPr/>
          <p:nvPr/>
        </p:nvGrpSpPr>
        <p:grpSpPr bwMode="auto">
          <a:xfrm>
            <a:off x="3584575" y="174625"/>
            <a:ext cx="2176463" cy="668338"/>
            <a:chOff x="1219771" y="346056"/>
            <a:chExt cx="2175752" cy="669009"/>
          </a:xfrm>
        </p:grpSpPr>
        <p:pic>
          <p:nvPicPr>
            <p:cNvPr id="22551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课堂小结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088" y="1435100"/>
            <a:ext cx="476250" cy="2751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j-ea"/>
                <a:ea typeface="+mj-ea"/>
              </a:rPr>
              <a:t>圆的基本概念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638" y="1371600"/>
            <a:ext cx="1690687" cy="49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200" b="1" dirty="0">
                <a:latin typeface="+mj-ea"/>
                <a:ea typeface="+mj-ea"/>
              </a:rPr>
              <a:t>圆的定义</a:t>
            </a:r>
            <a:endParaRPr lang="zh-CN" altLang="en-US" sz="2200" b="1" dirty="0"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350" y="3417888"/>
            <a:ext cx="1409700" cy="90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200" b="1" dirty="0">
                <a:latin typeface="+mj-ea"/>
                <a:ea typeface="+mj-ea"/>
              </a:rPr>
              <a:t>与圆有关的概念</a:t>
            </a:r>
            <a:endParaRPr lang="zh-CN" altLang="en-US" sz="2200" b="1" dirty="0">
              <a:latin typeface="+mj-ea"/>
              <a:ea typeface="+mj-ea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495300" y="1152525"/>
            <a:ext cx="180975" cy="351472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1795463" y="954088"/>
            <a:ext cx="180975" cy="138906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919288" y="1004888"/>
            <a:ext cx="69675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形成性定义：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6" name="左大括号 15"/>
          <p:cNvSpPr/>
          <p:nvPr/>
        </p:nvSpPr>
        <p:spPr>
          <a:xfrm>
            <a:off x="1800225" y="2428875"/>
            <a:ext cx="161925" cy="25146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00238" y="1674813"/>
            <a:ext cx="69865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集合性定义：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1188" y="2390775"/>
            <a:ext cx="7129462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弦：</a:t>
            </a:r>
            <a:endParaRPr lang="en-US" altLang="zh-CN" sz="2000" b="1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直径：</a:t>
            </a:r>
            <a:endParaRPr lang="en-US" altLang="zh-CN" sz="2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圆弧（弧）：</a:t>
            </a:r>
            <a:endParaRPr lang="en-US" altLang="zh-CN" sz="2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半圆：</a:t>
            </a:r>
            <a:endParaRPr lang="en-US" altLang="zh-CN" sz="2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zh-CN" sz="2000" b="1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等圆、等弧：</a:t>
            </a:r>
            <a:endParaRPr lang="en-US" altLang="zh-CN" sz="20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hangingPunct="1">
              <a:defRPr/>
            </a:pPr>
            <a:endParaRPr lang="en-US" altLang="zh-CN" sz="2000" b="1" dirty="0">
              <a:latin typeface="+mj-ea"/>
              <a:ea typeface="+mj-ea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ea"/>
                <a:ea typeface="+mj-ea"/>
              </a:rPr>
              <a:t>优弧、劣弧：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314700" y="1014413"/>
            <a:ext cx="72771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在一个平面内，线段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OA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绕它固定的一个端点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旋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转一周，另一个端点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所形成的图形叫做圆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314700" y="1682750"/>
            <a:ext cx="55737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圆心为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、半径为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的圆可以看成是平面内所有到定点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的距离等定长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的点的集合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344738" y="2405063"/>
            <a:ext cx="392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连接圆上任意两点的线段叫做弦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zh-CN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514600" y="2689225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直径是经过圆心的弦，是圆中最长的弦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en-US" altLang="zh-CN" sz="2000" b="1">
              <a:solidFill>
                <a:srgbClr val="000000"/>
              </a:solidFill>
              <a:latin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295650" y="2997200"/>
            <a:ext cx="5734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圆上任意两点间的部分叫做圆弧，简称弧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en-US" altLang="zh-CN" sz="2000" b="1">
              <a:solidFill>
                <a:srgbClr val="000000"/>
              </a:solidFill>
              <a:latin typeface="黑体" panose="02010609060101010101" pitchFamily="49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495550" y="3302000"/>
            <a:ext cx="685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圆的任意一条直径的两个端点把圆分成两条弧，每条弧  </a:t>
            </a:r>
            <a:endParaRPr lang="en-US" altLang="zh-CN" sz="2000" b="1">
              <a:solidFill>
                <a:srgbClr val="000000"/>
              </a:solidFill>
              <a:latin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都叫做半圆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zh-CN" altLang="en-US"/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76600" y="3902075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能够重合的两个圆叫做等圆，在同圆或等圆中，</a:t>
            </a:r>
            <a:endParaRPr lang="en-US" altLang="zh-CN" sz="2000" b="1">
              <a:solidFill>
                <a:srgbClr val="000000"/>
              </a:solidFill>
              <a:latin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能够互相重合的弧叫做等弧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zh-CN" altLang="en-US"/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276600" y="4525963"/>
            <a:ext cx="575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大于半圆的弧叫做优弧，小于半圆的弧叫做劣弧</a:t>
            </a:r>
            <a:r>
              <a:rPr lang="en-US" altLang="zh-CN" sz="2000" b="1">
                <a:solidFill>
                  <a:srgbClr val="000000"/>
                </a:solidFill>
                <a:latin typeface="黑体" panose="02010609060101010101" pitchFamily="49" charset="-122"/>
              </a:rPr>
              <a:t>.</a:t>
            </a:r>
            <a:endParaRPr lang="zh-CN" altLang="en-US" sz="2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550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14" grpId="0" animBg="1"/>
      <p:bldP spid="6" grpId="0"/>
      <p:bldP spid="16" grpId="0" animBg="1"/>
      <p:bldP spid="7" grpId="0"/>
      <p:bldP spid="10" grpId="0"/>
      <p:bldP spid="12" grpId="0"/>
      <p:bldP spid="15" grpId="0"/>
      <p:bldP spid="18" grpId="0"/>
      <p:bldP spid="20" grpId="0"/>
      <p:bldP spid="22" grpId="0"/>
      <p:bldP spid="26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23560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>
                  <a:solidFill>
                    <a:srgbClr val="FF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课后作业</a:t>
              </a:r>
              <a:endParaRPr lang="zh-CN" altLang="en-US" sz="28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35150" y="1450975"/>
            <a:ext cx="5675313" cy="1571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从课后习题中选取；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完成练习册本课时的习题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355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MH2IA94TYO"/>
</p:tagLst>
</file>

<file path=ppt/tags/tag2.xml><?xml version="1.0" encoding="utf-8"?>
<p:tagLst xmlns:p="http://schemas.openxmlformats.org/presentationml/2006/main">
  <p:tag name="ISLIDE.ADDREMOVEWATERMARK" val="MH2IA94TYO"/>
</p:tagLst>
</file>

<file path=ppt/tags/tag3.xml><?xml version="1.0" encoding="utf-8"?>
<p:tagLst xmlns:p="http://schemas.openxmlformats.org/presentationml/2006/main">
  <p:tag name="ISLIDE.ADDREMOVEWATERMARK" val="MH2IA94TYO"/>
</p:tagLst>
</file>

<file path=ppt/tags/tag4.xml><?xml version="1.0" encoding="utf-8"?>
<p:tagLst xmlns:p="http://schemas.openxmlformats.org/presentationml/2006/main">
  <p:tag name="ISLIDE.ADDREMOVEWATERMARK" val="MH2IA94TYO"/>
</p:tagLst>
</file>

<file path=ppt/tags/tag5.xml><?xml version="1.0" encoding="utf-8"?>
<p:tagLst xmlns:p="http://schemas.openxmlformats.org/presentationml/2006/main">
  <p:tag name="ISLIDE.ADDREMOVEWATERMARK" val="MH2IA94TYO"/>
</p:tagLst>
</file>

<file path=ppt/tags/tag6.xml><?xml version="1.0" encoding="utf-8"?>
<p:tagLst xmlns:p="http://schemas.openxmlformats.org/presentationml/2006/main">
  <p:tag name="ISLIDE.ADDREMOVEWATERMARK" val="MH2IA94TYO"/>
</p:tagLst>
</file>

<file path=ppt/tags/tag7.xml><?xml version="1.0" encoding="utf-8"?>
<p:tagLst xmlns:p="http://schemas.openxmlformats.org/presentationml/2006/main">
  <p:tag name="ISLIDE.ADDREMOVEWATERMARK" val="MH2IA94TYO"/>
</p:tagLst>
</file>

<file path=ppt/tags/tag8.xml><?xml version="1.0" encoding="utf-8"?>
<p:tagLst xmlns:p="http://schemas.openxmlformats.org/presentationml/2006/main">
  <p:tag name="ISLIDE.ADDREMOVEWATERMARK" val="MH2IA94TYO"/>
</p:tagLst>
</file>

<file path=ppt/tags/tag9.xml><?xml version="1.0" encoding="utf-8"?>
<p:tagLst xmlns:p="http://schemas.openxmlformats.org/presentationml/2006/main">
  <p:tag name="ISLIDE.ADDREMOVEWATERMARK" val="MH2IA94TYO"/>
</p:tagLst>
</file>

<file path=ppt/tags/tag10.xml><?xml version="1.0" encoding="utf-8"?>
<p:tagLst xmlns:p="http://schemas.openxmlformats.org/presentationml/2006/main">
  <p:tag name="ISLIDE.ADDREMOVEWATERMARK" val="MH2IA94TYO"/>
</p:tagLst>
</file>

<file path=ppt/tags/tag11.xml><?xml version="1.0" encoding="utf-8"?>
<p:tagLst xmlns:p="http://schemas.openxmlformats.org/presentationml/2006/main">
  <p:tag name="ISLIDE.ADDREMOVEWATERMARK" val="MH2IA94TYO"/>
</p:tagLst>
</file>

<file path=ppt/tags/tag12.xml><?xml version="1.0" encoding="utf-8"?>
<p:tagLst xmlns:p="http://schemas.openxmlformats.org/presentationml/2006/main">
  <p:tag name="ISLIDE.ADDREMOVEWATERMARK" val="MH2IA94TYO"/>
</p:tagLst>
</file>

<file path=ppt/tags/tag13.xml><?xml version="1.0" encoding="utf-8"?>
<p:tagLst xmlns:p="http://schemas.openxmlformats.org/presentationml/2006/main">
  <p:tag name="ISLIDE.ADDREMOVEWATERMARK" val="MH2IA94TYO"/>
</p:tagLst>
</file>

<file path=ppt/tags/tag14.xml><?xml version="1.0" encoding="utf-8"?>
<p:tagLst xmlns:p="http://schemas.openxmlformats.org/presentationml/2006/main">
  <p:tag name="ISLIDE.ADDREMOVEWATERMARK" val="0ZMqHnJSdt"/>
</p:tagLst>
</file>

<file path=ppt/tags/tag15.xml><?xml version="1.0" encoding="utf-8"?>
<p:tagLst xmlns:p="http://schemas.openxmlformats.org/presentationml/2006/main">
  <p:tag name="ISLIDE.ADDREMOVEWATERMARK" val="MH2IA94TYO"/>
</p:tagLst>
</file>

<file path=ppt/tags/tag16.xml><?xml version="1.0" encoding="utf-8"?>
<p:tagLst xmlns:p="http://schemas.openxmlformats.org/presentationml/2006/main">
  <p:tag name="ISLIDE.ADDREMOVEWATERMARK" val="MH2IA94TYO"/>
</p:tagLst>
</file>

<file path=ppt/tags/tag17.xml><?xml version="1.0" encoding="utf-8"?>
<p:tagLst xmlns:p="http://schemas.openxmlformats.org/presentationml/2006/main">
  <p:tag name="ISLIDE.ADDREMOVEWATERMARK" val="MH2IA94TYO"/>
</p:tagLst>
</file>

<file path=ppt/tags/tag18.xml><?xml version="1.0" encoding="utf-8"?>
<p:tagLst xmlns:p="http://schemas.openxmlformats.org/presentationml/2006/main">
  <p:tag name="ISLIDE.ADDREMOVEWATERMARK" val="MH2IA94TYO"/>
</p:tagLst>
</file>

<file path=ppt/tags/tag19.xml><?xml version="1.0" encoding="utf-8"?>
<p:tagLst xmlns:p="http://schemas.openxmlformats.org/presentationml/2006/main">
  <p:tag name="ISLIDE.ADDREMOVEWATERMARK" val="MH2IA94TYO"/>
</p:tagLst>
</file>

<file path=ppt/tags/tag20.xml><?xml version="1.0" encoding="utf-8"?>
<p:tagLst xmlns:p="http://schemas.openxmlformats.org/presentationml/2006/main">
  <p:tag name="ISLIDE.ADDREMOVEWATERMARK" val="MH2IA94TYO"/>
</p:tagLst>
</file>

<file path=ppt/tags/tag21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2256</Words>
  <Application>WPS 演示</Application>
  <PresentationFormat>全屏显示(16:9)</PresentationFormat>
  <Paragraphs>283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Times New Roman</vt:lpstr>
      <vt:lpstr>黑体</vt:lpstr>
      <vt:lpstr>楷体_GB2312</vt:lpstr>
      <vt:lpstr>楷体</vt:lpstr>
      <vt:lpstr>方正粗圆_GBK</vt:lpstr>
      <vt:lpstr>Calibri</vt:lpstr>
      <vt:lpstr>微软雅黑</vt:lpstr>
      <vt:lpstr>Arial Unicode MS</vt:lpstr>
      <vt:lpstr>Times New Roman</vt:lpstr>
      <vt:lpstr>2_Office 主题​​</vt:lpstr>
      <vt:lpstr>Equation.DSMT4</vt:lpstr>
      <vt:lpstr>Equation.DSMT4</vt:lpstr>
      <vt:lpstr>Equation.DSMT4</vt:lpstr>
      <vt:lpstr>Equation.DSMT4</vt:lpstr>
      <vt:lpstr>24.1  圆的有关性质 24.1.1 圆                           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1249</cp:revision>
  <dcterms:created xsi:type="dcterms:W3CDTF">2016-01-14T07:05:00Z</dcterms:created>
  <dcterms:modified xsi:type="dcterms:W3CDTF">2023-08-18T02:11:43Z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851F635E28E74F22BD06B2667A8FA0CD_12</vt:lpwstr>
  </property>
</Properties>
</file>