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323" r:id="rId1"/>
    <p:sldMasterId id="2147503360" r:id="rId2"/>
  </p:sldMasterIdLst>
  <p:notesMasterIdLst>
    <p:notesMasterId r:id="rId3"/>
  </p:notesMasterIdLst>
  <p:sldIdLst>
    <p:sldId id="9408" r:id="rId4"/>
    <p:sldId id="9411" r:id="rId5"/>
    <p:sldId id="9414" r:id="rId6"/>
    <p:sldId id="9417" r:id="rId7"/>
    <p:sldId id="9420" r:id="rId8"/>
    <p:sldId id="9423" r:id="rId9"/>
    <p:sldId id="9426" r:id="rId10"/>
    <p:sldId id="9429" r:id="rId11"/>
    <p:sldId id="9432" r:id="rId12"/>
    <p:sldId id="9435" r:id="rId13"/>
    <p:sldId id="9438" r:id="rId14"/>
    <p:sldId id="9441" r:id="rId15"/>
    <p:sldId id="9444" r:id="rId16"/>
    <p:sldId id="9447" r:id="rId17"/>
    <p:sldId id="9450" r:id="rId18"/>
    <p:sldId id="9453" r:id="rId19"/>
    <p:sldId id="9456" r:id="rId20"/>
    <p:sldId id="9459" r:id="rId21"/>
    <p:sldId id="9462" r:id="rId22"/>
    <p:sldId id="9465" r:id="rId23"/>
    <p:sldId id="9468" r:id="rId24"/>
    <p:sldId id="9471" r:id="rId25"/>
    <p:sldId id="9474" r:id="rId26"/>
    <p:sldId id="9477" r:id="rId27"/>
    <p:sldId id="9480" r:id="rId28"/>
    <p:sldId id="9483" r:id="rId29"/>
    <p:sldId id="9486" r:id="rId30"/>
    <p:sldId id="9489" r:id="rId31"/>
    <p:sldId id="9492" r:id="rId32"/>
    <p:sldId id="9495" r:id="rId33"/>
    <p:sldId id="9498" r:id="rId34"/>
    <p:sldId id="9501" r:id="rId35"/>
    <p:sldId id="950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24" r:id="rId1"/>
    <p:sldLayoutId id="2147503325" r:id="rId2"/>
    <p:sldLayoutId id="2147503326" r:id="rId3"/>
    <p:sldLayoutId id="2147503327" r:id="rId4"/>
    <p:sldLayoutId id="2147503328" r:id="rId5"/>
    <p:sldLayoutId id="2147503329" r:id="rId6"/>
    <p:sldLayoutId id="2147503330" r:id="rId7"/>
    <p:sldLayoutId id="2147503331" r:id="rId8"/>
    <p:sldLayoutId id="2147503332" r:id="rId9"/>
    <p:sldLayoutId id="2147503333" r:id="rId10"/>
    <p:sldLayoutId id="214750333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61" r:id="rId1"/>
    <p:sldLayoutId id="2147503362" r:id="rId2"/>
    <p:sldLayoutId id="2147503363" r:id="rId3"/>
    <p:sldLayoutId id="2147503364" r:id="rId4"/>
    <p:sldLayoutId id="2147503365" r:id="rId5"/>
    <p:sldLayoutId id="2147503366" r:id="rId6"/>
    <p:sldLayoutId id="2147503367" r:id="rId7"/>
    <p:sldLayoutId id="2147503368" r:id="rId8"/>
    <p:sldLayoutId id="2147503369" r:id="rId9"/>
    <p:sldLayoutId id="2147503370" r:id="rId10"/>
    <p:sldLayoutId id="2147503371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tags" Target="../tags/tag126.xml"/><Relationship Id="rId16" Type="http://schemas.openxmlformats.org/officeDocument/2006/relationships/tags" Target="../tags/tag127.xml"/><Relationship Id="rId17" Type="http://schemas.openxmlformats.org/officeDocument/2006/relationships/tags" Target="../tags/tag128.xml"/><Relationship Id="rId18" Type="http://schemas.openxmlformats.org/officeDocument/2006/relationships/tags" Target="../tags/tag129.xml"/><Relationship Id="rId19" Type="http://schemas.openxmlformats.org/officeDocument/2006/relationships/tags" Target="../tags/tag130.xml"/><Relationship Id="rId20" Type="http://schemas.openxmlformats.org/officeDocument/2006/relationships/tags" Target="../tags/tag131.xml"/><Relationship Id="rId21" Type="http://schemas.openxmlformats.org/officeDocument/2006/relationships/tags" Target="../tags/tag132.xml"/><Relationship Id="rId22" Type="http://schemas.openxmlformats.org/officeDocument/2006/relationships/tags" Target="../tags/tag133.xml"/><Relationship Id="rId23" Type="http://schemas.openxmlformats.org/officeDocument/2006/relationships/tags" Target="../tags/tag134.xml"/><Relationship Id="rId24" Type="http://schemas.openxmlformats.org/officeDocument/2006/relationships/tags" Target="../tags/tag135.xml"/><Relationship Id="rId25" Type="http://schemas.openxmlformats.org/officeDocument/2006/relationships/tags" Target="../tags/tag136.xml"/><Relationship Id="rId26" Type="http://schemas.openxmlformats.org/officeDocument/2006/relationships/tags" Target="../tags/tag137.xml"/><Relationship Id="rId27" Type="http://schemas.openxmlformats.org/officeDocument/2006/relationships/tags" Target="../tags/tag138.xml"/><Relationship Id="rId28" Type="http://schemas.openxmlformats.org/officeDocument/2006/relationships/tags" Target="../tags/tag139.xml"/><Relationship Id="rId29" Type="http://schemas.openxmlformats.org/officeDocument/2006/relationships/tags" Target="../tags/tag140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tags" Target="../tags/tag213.xml"/><Relationship Id="rId3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tags" Target="../tags/tag241.xml"/><Relationship Id="rId22" Type="http://schemas.openxmlformats.org/officeDocument/2006/relationships/tags" Target="../tags/tag242.xml"/><Relationship Id="rId23" Type="http://schemas.openxmlformats.org/officeDocument/2006/relationships/tags" Target="../tags/tag243.xml"/><Relationship Id="rId24" Type="http://schemas.openxmlformats.org/officeDocument/2006/relationships/tags" Target="../tags/tag244.xml"/><Relationship Id="rId25" Type="http://schemas.openxmlformats.org/officeDocument/2006/relationships/tags" Target="../tags/tag245.xml"/><Relationship Id="rId26" Type="http://schemas.openxmlformats.org/officeDocument/2006/relationships/tags" Target="../tags/tag246.xml"/><Relationship Id="rId27" Type="http://schemas.openxmlformats.org/officeDocument/2006/relationships/tags" Target="../tags/tag247.xml"/><Relationship Id="rId28" Type="http://schemas.openxmlformats.org/officeDocument/2006/relationships/tags" Target="../tags/tag248.xml"/><Relationship Id="rId29" Type="http://schemas.openxmlformats.org/officeDocument/2006/relationships/tags" Target="../tags/tag249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tags" Target="../tags/tag319.xml"/><Relationship Id="rId22" Type="http://schemas.openxmlformats.org/officeDocument/2006/relationships/tags" Target="../tags/tag320.xml"/><Relationship Id="rId23" Type="http://schemas.openxmlformats.org/officeDocument/2006/relationships/tags" Target="../tags/tag321.xml"/><Relationship Id="rId24" Type="http://schemas.openxmlformats.org/officeDocument/2006/relationships/tags" Target="../tags/tag322.xml"/><Relationship Id="rId25" Type="http://schemas.openxmlformats.org/officeDocument/2006/relationships/tags" Target="../tags/tag323.xml"/><Relationship Id="rId26" Type="http://schemas.openxmlformats.org/officeDocument/2006/relationships/tags" Target="../tags/tag324.xml"/><Relationship Id="rId27" Type="http://schemas.openxmlformats.org/officeDocument/2006/relationships/tags" Target="../tags/tag325.xml"/><Relationship Id="rId28" Type="http://schemas.openxmlformats.org/officeDocument/2006/relationships/tags" Target="../tags/tag326.xml"/><Relationship Id="rId29" Type="http://schemas.openxmlformats.org/officeDocument/2006/relationships/tags" Target="../tags/tag327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tags" Target="../tags/tag383.xml"/><Relationship Id="rId14" Type="http://schemas.openxmlformats.org/officeDocument/2006/relationships/tags" Target="../tags/tag384.xml"/><Relationship Id="rId15" Type="http://schemas.openxmlformats.org/officeDocument/2006/relationships/tags" Target="../tags/tag385.xml"/><Relationship Id="rId16" Type="http://schemas.openxmlformats.org/officeDocument/2006/relationships/tags" Target="../tags/tag386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tags" Target="../tags/tag410.xml"/><Relationship Id="rId14" Type="http://schemas.openxmlformats.org/officeDocument/2006/relationships/tags" Target="../tags/tag411.xml"/><Relationship Id="rId15" Type="http://schemas.openxmlformats.org/officeDocument/2006/relationships/tags" Target="../tags/tag412.xml"/><Relationship Id="rId16" Type="http://schemas.openxmlformats.org/officeDocument/2006/relationships/tags" Target="../tags/tag413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2024年新能源行业可再生能源利用计划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可再生能源利用现状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2024年新能源行业可再生能源利用计划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新能源行业可再生能源利用的案例分析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新能源行业可再生能源利用的挑战与机遇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新能源行业可再生能源利用的前景展望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新能源行业可再生能源利用的政策与法规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可再生能源利用现状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当前可再生能源的种类</a:t>
            </a:r>
            <a:endParaRPr altLang="en-US" lang="zh-CN"/>
          </a:p>
        </p:txBody>
      </p:sp>
      <p:sp>
        <p:nvSpPr>
          <p:cNvPr id="104890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太阳能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水能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生物质能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可再生能源的全球利用情况</a:t>
            </a:r>
            <a:endParaRPr altLang="en-US" lang="zh-CN"/>
          </a:p>
        </p:txBody>
      </p:sp>
      <p:sp>
        <p:nvSpPr>
          <p:cNvPr id="1048948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2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0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各国政府加大对可再生能源的支持力度，推动可再生能源产业的发展。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6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可再生能源技术不断创新，成本逐渐降低，市场竞争力逐渐增强。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全球可再生能源装机容量持续增长，2024年预计达到XX亿千瓦。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0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可再生能源发电量在总发电量中的占比逐年提升，2024年预计占比达到XX%。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可再生能源在我国的发展现状</a:t>
            </a:r>
            <a:endParaRPr altLang="en-US" lang="zh-CN"/>
          </a:p>
        </p:txBody>
      </p:sp>
      <p:sp>
        <p:nvSpPr>
          <p:cNvPr id="1049008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8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2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4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6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4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38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0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4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太阳能：我国太阳能资源丰富，技术进步推动产业快速发展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生物质能：我国生物质能资源丰富，生物质发电和生物质成型燃料发展迅速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水能：我国水能资源丰富，水电建设取得显著成果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风能：我国风能资源丰富，风电装机容量持续增长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可再生能源的未来发展趋势</a:t>
            </a:r>
            <a:endParaRPr altLang="en-US" lang="zh-CN"/>
          </a:p>
        </p:txBody>
      </p:sp>
      <p:sp>
        <p:nvSpPr>
          <p:cNvPr id="1049088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技术进步：随着科技的不断进步，可再生能源的转换效率和稳定性将得到显著提升。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成本降低：规模化生产和技术成熟将使得可再生能源的成本逐渐降低，更加具有市场竞争力。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8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多元化应用：可再生能源的应用领域将不断扩大，不仅限于电力行业，还将拓展到交通、建筑、工业等领域。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政策支持：各国政府对可再生能源的重视程度将不断提高，政策支持和投资力度将进一步加大。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2024年新能源行业可再生能源利用计划</a:t>
            </a:r>
            <a:endParaRPr altLang="en-US" lang="zh-CN"/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计划的目标和意义</a:t>
            </a:r>
            <a:endParaRPr altLang="en-US" lang="zh-CN"/>
          </a:p>
        </p:txBody>
      </p:sp>
      <p:sp>
        <p:nvSpPr>
          <p:cNvPr id="1049190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减少化石能源消耗，降低碳排放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提高可再生能源的比重，优化能源结构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促进新能源技术的研发与推广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提升国家能源安全保障能力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计划的具体内容</a:t>
            </a:r>
            <a:endParaRPr altLang="en-US" lang="zh-CN"/>
          </a:p>
        </p:txBody>
      </p:sp>
      <p:sp>
        <p:nvSpPr>
          <p:cNvPr id="1049234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目标：提高可再生能源在能源结构中的比例，降低碳排放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重点领域：风能、太阳能、水能、生物质能等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措施：加大投资力度、推广技术应用、完善政策体系等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预期成果：提高可再生能源的利用效率，降低能源成本，促进可持续发展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计划的实施步骤和时间表</a:t>
            </a:r>
            <a:endParaRPr altLang="en-US" lang="zh-CN"/>
          </a:p>
        </p:txBody>
      </p:sp>
      <p:sp>
        <p:nvSpPr>
          <p:cNvPr id="1049294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2024年第一季度：完成可再生能源资源评估和需求分析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2024年第二季度：制定详细的实施计划和目标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2024年第三季度：启动可再生能源项目建设和改造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2024年第四季度：对实施情况进行评估和调整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计划的预期成果和影响</a:t>
            </a:r>
            <a:endParaRPr altLang="en-US" lang="zh-CN"/>
          </a:p>
        </p:txBody>
      </p:sp>
      <p:sp>
        <p:nvSpPr>
          <p:cNvPr id="1049354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减少化石能源消耗，降低碳排放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提高能源安全保障能力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8"/>
            </p:custDataLst>
          </p:nvPr>
        </p:nvSpPr>
        <p:spPr>
          <a:xfrm>
            <a:off x="7758990" y="2634356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带动相关产业的发展，增加就业机会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9"/>
            </p:custDataLst>
          </p:nvPr>
        </p:nvSpPr>
        <p:spPr>
          <a:xfrm>
            <a:off x="2430124" y="2634356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提高可再生能源在能源结构中的比例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30"/>
            </p:custDataLst>
          </p:nvPr>
        </p:nvSpPr>
        <p:spPr>
          <a:xfrm>
            <a:off x="5095162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促进新能源技术的研发和应用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新能源行业可再生能源利用的挑战与机遇</a:t>
            </a:r>
            <a:endParaRPr altLang="en-US" lang="zh-CN"/>
          </a:p>
        </p:txBody>
      </p:sp>
      <p:sp>
        <p:nvSpPr>
          <p:cNvPr id="10494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面临的挑战和困难</a:t>
            </a:r>
            <a:endParaRPr altLang="en-US" lang="zh-CN"/>
          </a:p>
        </p:txBody>
      </p:sp>
      <p:sp>
        <p:nvSpPr>
          <p:cNvPr id="1049478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技术难题：可再生能源的储存和输送技术尚未成熟，需要进一步研发和创新。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资源限制：可再生能源的资源有限，需要合理规划和利用，避免过度开发。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政策支持不足：政府对可再生能源的支持政策不够完善，需要加强政策引导和激励。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市场竞争激烈：可再生能源市场竞争激烈，需要加强技术创新和提高产品质量。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应对挑战的策略和措施</a:t>
            </a:r>
            <a:endParaRPr altLang="en-US" lang="zh-CN"/>
          </a:p>
        </p:txBody>
      </p:sp>
      <p:sp>
        <p:nvSpPr>
          <p:cNvPr id="104952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加大研发投入，提高技术水平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加强国际合作，共同应对挑战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推动产业升级，优化产业结构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完善政策法规，加强监管力度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可再生能源利用的机遇和优势</a:t>
            </a:r>
            <a:endParaRPr altLang="en-US" lang="zh-CN"/>
          </a:p>
        </p:txBody>
      </p:sp>
      <p:sp>
        <p:nvSpPr>
          <p:cNvPr id="1049602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6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0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减少温室气体排放，缓解全球气候变化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0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提高能源利用效率，降低能源成本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2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减少对化石燃料的依赖，保障国家能源安全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4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促进经济可持续发展，增加就业机会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抓住机遇的策略和措施</a:t>
            </a:r>
            <a:endParaRPr altLang="en-US" lang="zh-CN"/>
          </a:p>
        </p:txBody>
      </p:sp>
      <p:sp>
        <p:nvSpPr>
          <p:cNvPr id="1049662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建立完善的产业链和供应链体系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加大研发投入，提高技术水平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制定合理的政策和标准，促进可再生能源的普及和应用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加强国际合作，共同推进可再生能源技术的发展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新能源行业可再生能源利用的案例分析</a:t>
            </a:r>
            <a:endParaRPr altLang="en-US" lang="zh-CN"/>
          </a:p>
        </p:txBody>
      </p:sp>
      <p:sp>
        <p:nvSpPr>
          <p:cNvPr id="10497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国内外成功案例介绍</a:t>
            </a:r>
            <a:endParaRPr altLang="en-US" lang="zh-CN"/>
          </a:p>
        </p:txBody>
      </p:sp>
      <p:sp>
        <p:nvSpPr>
          <p:cNvPr id="1049756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国内案例：太阳能光伏发电项目，如“领跑者计划”和“光伏扶贫项目”，成功推动可再生能源利用。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国内案例：风力发电项目，如“三北风电基地”和“海上风电项目”，有效利用风能资源，提高可再生能源比重。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国外案例：特斯拉电动汽车项目，通过创新技术，实现可再生能源的高效利用，减少对传统能源的依赖。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国外案例：德国可再生能源利用计划，通过政策引导和市场机制，推动可再生能源的大规模应用和可持续发展。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案例的成功因素和经验教训</a:t>
            </a:r>
            <a:endParaRPr altLang="en-US" lang="zh-CN"/>
          </a:p>
        </p:txBody>
      </p:sp>
      <p:sp>
        <p:nvSpPr>
          <p:cNvPr id="1049800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4180394" y="1597702"/>
            <a:ext cx="866501" cy="2519859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4203479" y="4406186"/>
            <a:ext cx="823730" cy="226249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4"/>
          <p:cNvSpPr/>
          <p:nvPr>
            <p:custDataLst>
              <p:tags r:id="rId3"/>
            </p:custDataLst>
          </p:nvPr>
        </p:nvSpPr>
        <p:spPr>
          <a:xfrm>
            <a:off x="3483340" y="2421441"/>
            <a:ext cx="2262491" cy="341438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任意多边形 5"/>
          <p:cNvSpPr/>
          <p:nvPr>
            <p:custDataLst>
              <p:tags r:id="rId4"/>
            </p:custDataLst>
          </p:nvPr>
        </p:nvSpPr>
        <p:spPr>
          <a:xfrm flipV="1">
            <a:off x="3353839" y="1773936"/>
            <a:ext cx="2519859" cy="12116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483340" y="3139891"/>
            <a:ext cx="2262491" cy="2038470"/>
          </a:xfrm>
          <a:prstGeom prst="rect"/>
          <a:noFill/>
          <a:ln>
            <a:noFill/>
          </a:ln>
        </p:spPr>
        <p:txBody>
          <a:bodyPr wrap="square">
            <a:normAutofit fontScale="95833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成功因素：技术先进、政策支持、市场需求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0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142590" y="1611215"/>
            <a:ext cx="866501" cy="2519859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164549" y="4419136"/>
            <a:ext cx="823730" cy="226249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11"/>
          <p:cNvSpPr/>
          <p:nvPr>
            <p:custDataLst>
              <p:tags r:id="rId8"/>
            </p:custDataLst>
          </p:nvPr>
        </p:nvSpPr>
        <p:spPr>
          <a:xfrm>
            <a:off x="6445536" y="2434391"/>
            <a:ext cx="2262491" cy="341438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12"/>
          <p:cNvSpPr/>
          <p:nvPr>
            <p:custDataLst>
              <p:tags r:id="rId9"/>
            </p:custDataLst>
          </p:nvPr>
        </p:nvSpPr>
        <p:spPr>
          <a:xfrm flipV="1">
            <a:off x="6316035" y="1787449"/>
            <a:ext cx="2519859" cy="12116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5536" y="3139891"/>
            <a:ext cx="2262491" cy="2038470"/>
          </a:xfrm>
          <a:prstGeom prst="rect"/>
          <a:noFill/>
          <a:ln>
            <a:noFill/>
          </a:ln>
        </p:spPr>
        <p:txBody>
          <a:bodyPr wrap="square">
            <a:normAutofit fontScale="95833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经验教训：持续创新、风险管理、合作共赢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案例对新能源行业的启示和借鉴意义</a:t>
            </a:r>
            <a:endParaRPr altLang="en-US" lang="zh-CN"/>
          </a:p>
        </p:txBody>
      </p:sp>
      <p:sp>
        <p:nvSpPr>
          <p:cNvPr id="1049856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案例分析：新能源行业可再生能源利用的典型案例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启示：提高可再生能源的利用效率，降低成本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借鉴意义：推广可再生能源技术，促进可持续发展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实际应用：将案例中的成功经验应用到新能源行业中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案例对未来可再生能源利用的预测和展望</a:t>
            </a:r>
            <a:endParaRPr altLang="en-US" lang="zh-CN"/>
          </a:p>
        </p:txBody>
      </p:sp>
      <p:sp>
        <p:nvSpPr>
          <p:cNvPr id="1049916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8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0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6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8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0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2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案例介绍：具体案例的背景、发展历程和现状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结论：对未来可再生能源利用的总结和展望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展望：技术发展、政策支持和社会接受度等方面的展望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预测：未来可再生能源的利用趋势和市场规模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新能源行业可再生能源利用的政策与法规</a:t>
            </a:r>
            <a:endParaRPr altLang="en-US" lang="zh-CN"/>
          </a:p>
        </p:txBody>
      </p:sp>
      <p:sp>
        <p:nvSpPr>
          <p:cNvPr id="10499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国内外政策与法规的制定和实施情况</a:t>
            </a:r>
            <a:endParaRPr altLang="en-US" lang="zh-CN"/>
          </a:p>
        </p:txBody>
      </p:sp>
      <p:sp>
        <p:nvSpPr>
          <p:cNvPr id="1050038" name="Freeform 27"/>
          <p:cNvSpPr/>
          <p:nvPr>
            <p:custDataLst>
              <p:tags r:id="rId1"/>
            </p:custDataLst>
          </p:nvPr>
        </p:nvSpPr>
        <p:spPr bwMode="auto">
          <a:xfrm>
            <a:off x="1340842" y="5731467"/>
            <a:ext cx="164516" cy="151210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040" name="矩形: 圆角 32"/>
          <p:cNvSpPr/>
          <p:nvPr>
            <p:custDataLst>
              <p:tags r:id="rId2"/>
            </p:custDataLst>
          </p:nvPr>
        </p:nvSpPr>
        <p:spPr>
          <a:xfrm flipH="1">
            <a:off x="1453530" y="1773936"/>
            <a:ext cx="1943059" cy="418768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2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1340842" y="5028429"/>
            <a:ext cx="1921714" cy="795360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044" name="正文"/>
          <p:cNvSpPr txBox="1"/>
          <p:nvPr>
            <p:custDataLst>
              <p:tags r:id="rId4"/>
            </p:custDataLst>
          </p:nvPr>
        </p:nvSpPr>
        <p:spPr>
          <a:xfrm>
            <a:off x="1570703" y="1852986"/>
            <a:ext cx="1708891" cy="315828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国内政策：国家出台了一系列支持新能源行业发展的政策，包括补贴、税收优惠等措施，鼓励企业加大对可再生能源的研发和推广力度。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46" name="标题"/>
          <p:cNvSpPr txBox="1"/>
          <p:nvPr>
            <p:custDataLst>
              <p:tags r:id="rId5"/>
            </p:custDataLst>
          </p:nvPr>
        </p:nvSpPr>
        <p:spPr>
          <a:xfrm>
            <a:off x="1401391" y="5071598"/>
            <a:ext cx="1837257" cy="57964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48" name="Freeform 27"/>
          <p:cNvSpPr/>
          <p:nvPr>
            <p:custDataLst>
              <p:tags r:id="rId6"/>
            </p:custDataLst>
          </p:nvPr>
        </p:nvSpPr>
        <p:spPr bwMode="auto">
          <a:xfrm>
            <a:off x="3824460" y="5731467"/>
            <a:ext cx="164516" cy="151210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050" name="矩形: 圆角 38"/>
          <p:cNvSpPr/>
          <p:nvPr>
            <p:custDataLst>
              <p:tags r:id="rId7"/>
            </p:custDataLst>
          </p:nvPr>
        </p:nvSpPr>
        <p:spPr>
          <a:xfrm flipH="1">
            <a:off x="3937148" y="1773936"/>
            <a:ext cx="1943059" cy="418768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2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824460" y="5028429"/>
            <a:ext cx="1921714" cy="795360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054" name="正文"/>
          <p:cNvSpPr txBox="1"/>
          <p:nvPr>
            <p:custDataLst>
              <p:tags r:id="rId9"/>
            </p:custDataLst>
          </p:nvPr>
        </p:nvSpPr>
        <p:spPr>
          <a:xfrm>
            <a:off x="4054321" y="1852986"/>
            <a:ext cx="1708891" cy="315828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国外政策：许多国家都制定了相应的政策来支持新能源行业的发展，如欧盟的“绿色能源计划”，旨在促进可再生能源的利用和减少对化石能源的依赖。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6" name="标题"/>
          <p:cNvSpPr txBox="1"/>
          <p:nvPr>
            <p:custDataLst>
              <p:tags r:id="rId10"/>
            </p:custDataLst>
          </p:nvPr>
        </p:nvSpPr>
        <p:spPr>
          <a:xfrm>
            <a:off x="3885009" y="5071598"/>
            <a:ext cx="1837257" cy="57964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58" name="Freeform 27"/>
          <p:cNvSpPr/>
          <p:nvPr>
            <p:custDataLst>
              <p:tags r:id="rId11"/>
            </p:custDataLst>
          </p:nvPr>
        </p:nvSpPr>
        <p:spPr bwMode="auto">
          <a:xfrm>
            <a:off x="6308078" y="5731467"/>
            <a:ext cx="164516" cy="151210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060" name="矩形: 圆角 68"/>
          <p:cNvSpPr/>
          <p:nvPr>
            <p:custDataLst>
              <p:tags r:id="rId12"/>
            </p:custDataLst>
          </p:nvPr>
        </p:nvSpPr>
        <p:spPr>
          <a:xfrm flipH="1">
            <a:off x="6420766" y="1773936"/>
            <a:ext cx="1943059" cy="418768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08078" y="5028429"/>
            <a:ext cx="1921714" cy="795360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064" name="正文"/>
          <p:cNvSpPr txBox="1"/>
          <p:nvPr>
            <p:custDataLst>
              <p:tags r:id="rId14"/>
            </p:custDataLst>
          </p:nvPr>
        </p:nvSpPr>
        <p:spPr>
          <a:xfrm>
            <a:off x="6537939" y="1852986"/>
            <a:ext cx="1708891" cy="315828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法规制定：各国政府在制定新能源行业法规时，都注重保护环境和促进可持续发展，对可再生能源的生产、销售和使用等方面进行了规范。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6" name="标题"/>
          <p:cNvSpPr txBox="1"/>
          <p:nvPr>
            <p:custDataLst>
              <p:tags r:id="rId15"/>
            </p:custDataLst>
          </p:nvPr>
        </p:nvSpPr>
        <p:spPr>
          <a:xfrm>
            <a:off x="6368627" y="5071598"/>
            <a:ext cx="1837257" cy="57964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68" name="Freeform 27"/>
          <p:cNvSpPr/>
          <p:nvPr>
            <p:custDataLst>
              <p:tags r:id="rId16"/>
            </p:custDataLst>
          </p:nvPr>
        </p:nvSpPr>
        <p:spPr bwMode="auto">
          <a:xfrm>
            <a:off x="8791696" y="5731467"/>
            <a:ext cx="164516" cy="151210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070" name="矩形: 圆角 74"/>
          <p:cNvSpPr/>
          <p:nvPr>
            <p:custDataLst>
              <p:tags r:id="rId17"/>
            </p:custDataLst>
          </p:nvPr>
        </p:nvSpPr>
        <p:spPr>
          <a:xfrm flipH="1">
            <a:off x="8904945" y="1773936"/>
            <a:ext cx="1943059" cy="418768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2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8791696" y="5028429"/>
            <a:ext cx="1921714" cy="795360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074" name="正文"/>
          <p:cNvSpPr txBox="1"/>
          <p:nvPr>
            <p:custDataLst>
              <p:tags r:id="rId19"/>
            </p:custDataLst>
          </p:nvPr>
        </p:nvSpPr>
        <p:spPr>
          <a:xfrm>
            <a:off x="9021557" y="1852986"/>
            <a:ext cx="1708891" cy="315828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法规实施：各国政府在实施新能源行业法规时，注重监管和执法，确保相关法规得到有效执行，同时也鼓励企业自觉遵守法规，共同推动新能源行业的发展。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76" name="标题"/>
          <p:cNvSpPr txBox="1"/>
          <p:nvPr>
            <p:custDataLst>
              <p:tags r:id="rId20"/>
            </p:custDataLst>
          </p:nvPr>
        </p:nvSpPr>
        <p:spPr>
          <a:xfrm>
            <a:off x="8852806" y="5071598"/>
            <a:ext cx="1837257" cy="57964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政策与法规对新能源行业的影响和推动作用</a:t>
            </a:r>
            <a:endParaRPr altLang="en-US" lang="zh-CN"/>
          </a:p>
        </p:txBody>
      </p:sp>
      <p:sp>
        <p:nvSpPr>
          <p:cNvPr id="1050114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6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8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0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2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政策与法规的完善，提高了新能源行业的竞争力和市场占有率，推动了行业的创新和升级。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政策与法规的制定和实施，为新能源行业提供了法律保障和政策支持，促进了行业的快速发展。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6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政策与法规的实施，降低了新能源行业的投资风险和成本，吸引了更多的资本进入行业，进一步推动了行业的发展。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8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政策与法规的完善，提高了新能源行业的技术水平和产品质量，为行业的可持续发展奠定了基础。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对现有政策与法规的评价和建议</a:t>
            </a:r>
            <a:endParaRPr altLang="en-US" lang="zh-CN"/>
          </a:p>
        </p:txBody>
      </p:sp>
      <p:sp>
        <p:nvSpPr>
          <p:cNvPr id="1050166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现有政策与法规的优点：支持新能源行业的发展，促进可再生能源的利用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现有政策与法规的不足：缺乏具体的实施细则和监管措施，政策稳定性有待提高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建议：制定更加具体的政策实施细则和监管措施，加强政策稳定性，提高可再生能源的利用率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未来展望：进一步完善政策与法规体系，推动新能源行业持续健康发展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未来政策与法规的发展趋势和展望</a:t>
            </a:r>
            <a:endParaRPr altLang="en-US" lang="zh-CN"/>
          </a:p>
        </p:txBody>
      </p:sp>
      <p:sp>
        <p:nvSpPr>
          <p:cNvPr id="1050226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未来政策与法规将更加注重技术创新和产业升级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政策支持力度加大，鼓励可再生能源的开发利用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法规不断完善，保障可再生能源产业的可持续发展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国际合作加强，共同推动全球可再生能源的发展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新能源行业可再生能源利用的前景展望</a:t>
            </a:r>
            <a:endParaRPr altLang="en-US" lang="zh-CN"/>
          </a:p>
        </p:txBody>
      </p:sp>
      <p:sp>
        <p:nvSpPr>
          <p:cNvPr id="10502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可再生能源在未来能源结构中的地位和作用</a:t>
            </a:r>
            <a:endParaRPr altLang="en-US" lang="zh-CN"/>
          </a:p>
        </p:txBody>
      </p:sp>
      <p:sp>
        <p:nvSpPr>
          <p:cNvPr id="1050336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8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0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2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可再生能源技术不断进步，成本逐渐降低，竞争力增强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能源需求持续增长，可再生能源成为未来能源的主要来源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可再生能源具有环保、可持续的优点，符合全球绿色发展理念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政府政策支持，推动可再生能源产业的发展和普及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可再生能源技术的发展方向和创新点</a:t>
            </a:r>
            <a:endParaRPr altLang="en-US" lang="zh-CN"/>
          </a:p>
        </p:txBody>
      </p:sp>
      <p:sp>
        <p:nvSpPr>
          <p:cNvPr id="105038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储能技术：电池储能、超级电容器储能、压缩空气储能等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太阳能光伏发电技术：高效、低成本、长寿命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风能技术：大型化、智能化、海上风电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生物质能技术：高效转化、资源化利用、可持续性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可再生能源利用的经济、社会和环境效益分析</a:t>
            </a:r>
            <a:endParaRPr altLang="en-US" lang="zh-CN"/>
          </a:p>
        </p:txBody>
      </p:sp>
      <p:sp>
        <p:nvSpPr>
          <p:cNvPr id="1050456" name="正文"/>
          <p:cNvSpPr txBox="1"/>
          <p:nvPr>
            <p:custDataLst>
              <p:tags r:id="rId1"/>
            </p:custDataLst>
          </p:nvPr>
        </p:nvSpPr>
        <p:spPr>
          <a:xfrm>
            <a:off x="1697126" y="1773936"/>
            <a:ext cx="8794699" cy="11626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经济：可再生能源利用有助于降低能源成本，提高能源安全，减少对传统能源的依赖。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正文"/>
          <p:cNvSpPr txBox="1"/>
          <p:nvPr>
            <p:custDataLst>
              <p:tags r:id="rId2"/>
            </p:custDataLst>
          </p:nvPr>
        </p:nvSpPr>
        <p:spPr>
          <a:xfrm>
            <a:off x="1697126" y="3286584"/>
            <a:ext cx="8794699" cy="11626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社会：可再生能源利用有助于减少环境污染，改善公众健康，创造就业机会，促进社会可持续发展。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正文"/>
          <p:cNvSpPr txBox="1"/>
          <p:nvPr>
            <p:custDataLst>
              <p:tags r:id="rId3"/>
            </p:custDataLst>
          </p:nvPr>
        </p:nvSpPr>
        <p:spPr>
          <a:xfrm>
            <a:off x="1697126" y="4799233"/>
            <a:ext cx="8794699" cy="11626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环境：可再生能源利用有助于减少温室气体排放，缓解气候变化的影响，保护生态系统。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实现可再生能源可持续发展的战略和措施</a:t>
            </a:r>
            <a:endParaRPr altLang="en-US" lang="zh-CN"/>
          </a:p>
        </p:txBody>
      </p:sp>
      <p:sp>
        <p:nvSpPr>
          <p:cNvPr id="1050498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政策支持：政府应制定相关政策，鼓励可再生能源的发展，减少对化石能源的依赖。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2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技术创新：加大研发投入，推动可再生能源技术的创新和进步，降低成本，提高效率。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基础设施建设：建设完善的可再生能源基础设施，包括电网、储能设施等，提高可再生能源的接入和使用效率。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4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6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跨界合作：加强不同产业之间的合作，共同推动可再生能源的应用和发展，形成绿色产业链。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0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55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6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2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8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2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2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2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431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2024-01-05T20:48:39Z</dcterms:created>
  <dcterms:modified xsi:type="dcterms:W3CDTF">2024-01-05T20:48:39Z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dea69797ca6a4a0294cb5a28a62d4cb0_21</vt:lpwstr>
  </property>
</Properties>
</file>