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gif" ContentType="image/gi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72" r:id="rId3"/>
    <p:sldId id="275" r:id="rId4"/>
    <p:sldId id="278" r:id="rId5"/>
    <p:sldId id="281" r:id="rId6"/>
    <p:sldId id="284" r:id="rId7"/>
    <p:sldId id="287" r:id="rId8"/>
    <p:sldId id="290" r:id="rId9"/>
    <p:sldId id="293" r:id="rId10"/>
    <p:sldId id="296" r:id="rId11"/>
    <p:sldId id="299" r:id="rId12"/>
    <p:sldId id="302" r:id="rId13"/>
    <p:sldId id="305" r:id="rId14"/>
    <p:sldId id="308" r:id="rId15"/>
    <p:sldId id="311" r:id="rId16"/>
    <p:sldId id="314" r:id="rId17"/>
    <p:sldId id="317" r:id="rId18"/>
    <p:sldId id="320" r:id="rId19"/>
    <p:sldId id="323" r:id="rId20"/>
    <p:sldId id="326" r:id="rId21"/>
    <p:sldId id="329" r:id="rId22"/>
    <p:sldId id="332" r:id="rId23"/>
    <p:sldId id="335" r:id="rId24"/>
    <p:sldId id="338" r:id="rId25"/>
    <p:sldId id="341" r:id="rId26"/>
    <p:sldId id="344" r:id="rId27"/>
    <p:sldId id="347" r:id="rId28"/>
    <p:sldId id="350" r:id="rId29"/>
    <p:sldId id="353" r:id="rId30"/>
    <p:sldId id="356" r:id="rId31"/>
    <p:sldId id="359" r:id="rId32"/>
    <p:sldId id="362" r:id="rId33"/>
    <p:sldId id="365" r:id="rId34"/>
    <p:sldId id="368" r:id="rId35"/>
    <p:sldId id="371" r:id="rId36"/>
    <p:sldId id="374" r:id="rId37"/>
    <p:sldId id="377" r:id="rId38"/>
    <p:sldId id="380" r:id="rId39"/>
    <p:sldId id="383" r:id="rId40"/>
    <p:sldId id="386" r:id="rId41"/>
    <p:sldId id="389" r:id="rId42"/>
    <p:sldId id="392" r:id="rId43"/>
    <p:sldId id="395" r:id="rId44"/>
    <p:sldId id="398" r:id="rId45"/>
    <p:sldId id="401" r:id="rId46"/>
    <p:sldId id="404" r:id="rId47"/>
    <p:sldId id="407" r:id="rId48"/>
    <p:sldId id="410" r:id="rId49"/>
    <p:sldId id="413" r:id="rId50"/>
    <p:sldId id="416" r:id="rId51"/>
    <p:sldId id="419" r:id="rId52"/>
    <p:sldId id="422" r:id="rId53"/>
    <p:sldId id="425" r:id="rId54"/>
    <p:sldId id="428" r:id="rId55"/>
    <p:sldId id="431" r:id="rId56"/>
    <p:sldId id="434" r:id="rId57"/>
    <p:sldId id="437" r:id="rId58"/>
    <p:sldId id="440" r:id="rId59"/>
    <p:sldId id="443" r:id="rId60"/>
    <p:sldId id="446" r:id="rId61"/>
  </p:sldIdLst>
  <p:sldSz cx="12192000" cy="6858000"/>
  <p:notesSz cx="6858000" cy="9144000"/>
  <p:custDataLst>
    <p:tags r:id="rId62"/>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459"/>
    <a:srgbClr val="1405D1"/>
    <a:srgbClr val="202E4A"/>
    <a:srgbClr val="FF7124"/>
    <a:srgbClr val="EF7509"/>
    <a:srgbClr val="8CC5B1"/>
    <a:srgbClr val="68BC9E"/>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939"/>
    <p:restoredTop sz="94676"/>
  </p:normalViewPr>
  <p:slideViewPr>
    <p:cSldViewPr snapToGrid="0" showGuides="1">
      <p:cViewPr>
        <p:scale>
          <a:sx n="70" d="100"/>
          <a:sy n="70" d="100"/>
        </p:scale>
        <p:origin x="2100" y="984"/>
      </p:cViewPr>
      <p:guideLst>
        <p:guide orient="horz" pos="2173"/>
        <p:guide pos="3836"/>
      </p:guideLst>
    </p:cSldViewPr>
  </p:slideViewPr>
  <p:notesTextViewPr>
    <p:cViewPr>
      <p:scale>
        <a:sx n="1" d="1"/>
        <a:sy n="1" d="1"/>
      </p:scale>
      <p:origin x="0" y="0"/>
    </p:cViewPr>
  </p:notesTextViewPr>
  <p:sorterViewPr showFormatting="0">
    <p:cViewPr varScale="1">
      <p:scale>
        <a:sx n="100" d="100"/>
        <a:sy n="100" d="100"/>
      </p:scale>
      <p:origin x="0" y="0"/>
    </p:cViewPr>
  </p:sorterViewPr>
  <p:notesViewPr>
    <p:cSldViewPr>
      <p:cViewPr>
        <p:scale>
          <a:sx n="1" d="100"/>
          <a:sy n="1" d="100"/>
        </p:scale>
        <p:origin x="0" y="0"/>
      </p:cViewPr>
    </p:cSldViewPr>
  </p:notesViewPr>
  <p:gridSpacing cx="72005" cy="72005"/>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 Type="http://schemas.openxmlformats.org/officeDocument/2006/relationships/slide" Target="slides/slide3.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 Type="http://schemas.openxmlformats.org/officeDocument/2006/relationships/slide" Target="slides/slide4.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tags" Target="tags/tag1.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heme" Target="theme/theme1.xml" /><Relationship Id="rId66" Type="http://schemas.openxmlformats.org/officeDocument/2006/relationships/tableStyles" Target="tableStyles.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3FAE1C94-68AE-4C4D-B303-6922BB66EEB0}" type="slidenum">
              <a:rPr kumimoji="0" altLang="en-US" sz="1200" b="0" i="0" u="none" strike="noStrike" kern="1200" cap="none" spc="0" normalizeH="0" baseline="0" noProof="1">
                <a:ln>
                  <a:noFill/>
                </a:ln>
                <a:solidFill>
                  <a:schemeClr val="tx1"/>
                </a:solidFill>
                <a:effectLst/>
                <a:uLnTx/>
                <a:uFillTx/>
                <a:latin typeface="Calibri" panose="020f0502020204030204" pitchFamily="34" charset="0"/>
                <a:ea typeface="宋体" panose="02010600030101010101" pitchFamily="2" charset="-122"/>
                <a:cs typeface="+mn-cs"/>
              </a:rPr>
              <a:t/>
            </a:fld>
            <a:endParaRPr kumimoji="0" lang="zh-CN" altLang="en-US" sz="1200" b="0" i="0" u="none" strike="noStrike" kern="1200" cap="none" spc="0" normalizeH="0" baseline="0" noProof="1">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9218" name="幻灯片图像占位符 1">
            <a:extLst>
              <a:ext uri="{FF2B5EF4-FFF2-40B4-BE49-F238E27FC236}">
                <a16:creationId xmlns:a16="http://schemas.microsoft.com/office/drawing/2014/main" id="{78F44147-8A7B-5E45-3BE4-2EA6DCB875A1}"/>
              </a:ext>
            </a:extLst>
          </p:cNvPr>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a:extLst>
              <a:ext uri="{FF2B5EF4-FFF2-40B4-BE49-F238E27FC236}">
                <a16:creationId xmlns:a16="http://schemas.microsoft.com/office/drawing/2014/main" id="{0FA51EA8-14F2-D449-A3FD-A1B6885B2B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9220" name="页眉占位符 3">
            <a:extLst>
              <a:ext uri="{FF2B5EF4-FFF2-40B4-BE49-F238E27FC236}">
                <a16:creationId xmlns:a16="http://schemas.microsoft.com/office/drawing/2014/main" id="{148D4E89-C024-AD3F-14FD-C288C9CF9564}"/>
              </a:ext>
            </a:extLst>
          </p:cNvPr>
          <p:cNvSpPr>
            <a:spLocks noGrp="1"/>
          </p:cNvSpPr>
          <p:nvPr>
            <p:ph type="hdr"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990600" indent="-381000">
              <a:defRPr>
                <a:solidFill>
                  <a:schemeClr val="tx1"/>
                </a:solidFill>
                <a:latin typeface="Arial" panose="020b0604020202020204" pitchFamily="34" charset="0"/>
                <a:ea typeface="宋体" panose="02010600030101010101" pitchFamily="2" charset="-122"/>
              </a:defRPr>
            </a:lvl2pPr>
            <a:lvl3pPr marL="1524000" indent="-304800">
              <a:defRPr>
                <a:solidFill>
                  <a:schemeClr val="tx1"/>
                </a:solidFill>
                <a:latin typeface="Arial" panose="020b0604020202020204" pitchFamily="34" charset="0"/>
                <a:ea typeface="宋体" panose="02010600030101010101" pitchFamily="2" charset="-122"/>
              </a:defRPr>
            </a:lvl3pPr>
            <a:lvl4pPr marL="2133600" indent="-304800">
              <a:defRPr>
                <a:solidFill>
                  <a:schemeClr val="tx1"/>
                </a:solidFill>
                <a:latin typeface="Arial" panose="020b0604020202020204" pitchFamily="34" charset="0"/>
                <a:ea typeface="宋体" panose="02010600030101010101" pitchFamily="2" charset="-122"/>
              </a:defRPr>
            </a:lvl4pPr>
            <a:lvl5pPr marL="2743200" indent="-304800">
              <a:defRPr>
                <a:solidFill>
                  <a:schemeClr val="tx1"/>
                </a:solidFill>
                <a:latin typeface="Arial" panose="020b0604020202020204" pitchFamily="34" charset="0"/>
                <a:ea typeface="宋体" panose="02010600030101010101" pitchFamily="2" charset="-122"/>
              </a:defRPr>
            </a:lvl5pPr>
            <a:lvl6pPr marL="33528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9624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45720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a:t>状元成才路</a:t>
            </a:r>
          </a:p>
        </p:txBody>
      </p:sp>
      <p:sp>
        <p:nvSpPr>
          <p:cNvPr id="9221" name="页脚占位符 4">
            <a:extLst>
              <a:ext uri="{FF2B5EF4-FFF2-40B4-BE49-F238E27FC236}">
                <a16:creationId xmlns:a16="http://schemas.microsoft.com/office/drawing/2014/main" id="{0EE34994-E695-9C4F-429F-7D9828AAB5A6}"/>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990600" indent="-381000">
              <a:defRPr>
                <a:solidFill>
                  <a:schemeClr val="tx1"/>
                </a:solidFill>
                <a:latin typeface="Arial" panose="020b0604020202020204" pitchFamily="34" charset="0"/>
                <a:ea typeface="宋体" panose="02010600030101010101" pitchFamily="2" charset="-122"/>
              </a:defRPr>
            </a:lvl2pPr>
            <a:lvl3pPr marL="1524000" indent="-304800">
              <a:defRPr>
                <a:solidFill>
                  <a:schemeClr val="tx1"/>
                </a:solidFill>
                <a:latin typeface="Arial" panose="020b0604020202020204" pitchFamily="34" charset="0"/>
                <a:ea typeface="宋体" panose="02010600030101010101" pitchFamily="2" charset="-122"/>
              </a:defRPr>
            </a:lvl3pPr>
            <a:lvl4pPr marL="2133600" indent="-304800">
              <a:defRPr>
                <a:solidFill>
                  <a:schemeClr val="tx1"/>
                </a:solidFill>
                <a:latin typeface="Arial" panose="020b0604020202020204" pitchFamily="34" charset="0"/>
                <a:ea typeface="宋体" panose="02010600030101010101" pitchFamily="2" charset="-122"/>
              </a:defRPr>
            </a:lvl4pPr>
            <a:lvl5pPr marL="2743200" indent="-304800">
              <a:defRPr>
                <a:solidFill>
                  <a:schemeClr val="tx1"/>
                </a:solidFill>
                <a:latin typeface="Arial" panose="020b0604020202020204" pitchFamily="34" charset="0"/>
                <a:ea typeface="宋体" panose="02010600030101010101" pitchFamily="2" charset="-122"/>
              </a:defRPr>
            </a:lvl5pPr>
            <a:lvl6pPr marL="33528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9624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45720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a:t>状元成才路</a:t>
            </a: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bg>
      <p:bgPr>
        <a:solidFill>
          <a:schemeClr val="accent1">
            <a:lumMod val="40000"/>
            <a:lumOff val="60000"/>
          </a:schemeClr>
        </a:solidFill>
        <a:effectLst/>
      </p:bgPr>
    </p:bg>
    <p:spTree>
      <p:nvGrpSpPr>
        <p:cNvPr id="1" name=""/>
        <p:cNvGrpSpPr/>
        <p:nvPr/>
      </p:nvGrpSpPr>
      <p:grpSpPr>
        <a:xfrm>
          <a:off x="0" y="0"/>
          <a:ext cx="0" cy="0"/>
        </a:xfrm>
      </p:grpSpPr>
      <p:sp>
        <p:nvSpPr>
          <p:cNvPr id="2" name="矩形 1"/>
          <p:cNvSpPr/>
          <p:nvPr userDrawn="1"/>
        </p:nvSpPr>
        <p:spPr>
          <a:xfrm>
            <a:off x="135890" y="107950"/>
            <a:ext cx="11920220" cy="66421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1"/>
        </a:solidFill>
        <a:effectLst/>
      </p:bgPr>
    </p:bg>
    <p:spTree>
      <p:nvGrpSpPr>
        <p:cNvPr id="1" name=""/>
        <p:cNvGrpSpPr/>
        <p:nvPr/>
      </p:nvGrpSpPr>
      <p:grpSpPr/>
      <p:grpSp>
        <p:nvGrpSpPr>
          <p:cNvPr id="1026" name="组合 3"/>
          <p:cNvGrpSpPr/>
          <p:nvPr userDrawn="1"/>
        </p:nvGrpSpPr>
        <p:grpSpPr>
          <a:xfrm>
            <a:off x="0" y="0"/>
            <a:ext cx="12192000" cy="6858000"/>
            <a:chExt cx="12192001" cy="6837402"/>
          </a:xfrm>
        </p:grpSpPr>
        <p:sp>
          <p:nvSpPr>
            <p:cNvPr id="8" name="矩形 7"/>
            <p:cNvSpPr/>
            <p:nvPr/>
          </p:nvSpPr>
          <p:spPr>
            <a:xfrm>
              <a:off x="0" y="2988198"/>
              <a:ext cx="12192001" cy="38492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ea"/>
                <a:sym typeface="+mn-lt"/>
              </a:endParaRPr>
            </a:p>
          </p:txBody>
        </p:sp>
        <p:grpSp>
          <p:nvGrpSpPr>
            <p:cNvPr id="1028" name="组合 2"/>
            <p:cNvGrpSpPr/>
            <p:nvPr/>
          </p:nvGrpSpPr>
          <p:grpSpPr>
            <a:xfrm>
              <a:off x="0" y="0"/>
              <a:ext cx="12192000" cy="6608763"/>
              <a:chExt cx="12192000" cy="6608763"/>
            </a:xfrm>
          </p:grpSpPr>
          <p:sp>
            <p:nvSpPr>
              <p:cNvPr id="10" name="矩形 9"/>
              <p:cNvSpPr/>
              <p:nvPr/>
            </p:nvSpPr>
            <p:spPr>
              <a:xfrm>
                <a:off x="0" y="0"/>
                <a:ext cx="12192001" cy="3535823"/>
              </a:xfrm>
              <a:prstGeom prst="rect">
                <a:avLst/>
              </a:prstGeom>
              <a:solidFill>
                <a:srgbClr val="0094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11" name="圆角矩形 1"/>
              <p:cNvSpPr/>
              <p:nvPr/>
            </p:nvSpPr>
            <p:spPr>
              <a:xfrm>
                <a:off x="234950" y="216835"/>
                <a:ext cx="11722101" cy="6392654"/>
              </a:xfrm>
              <a:prstGeom prst="roundRect">
                <a:avLst>
                  <a:gd name="adj" fmla="val 1474"/>
                </a:avLst>
              </a:prstGeom>
              <a:blipFill dpi="0" rotWithShape="1">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prstClr val="black"/>
                  </a:solidFill>
                  <a:effectLst/>
                  <a:uLnTx/>
                  <a:uFillTx/>
                  <a:latin typeface="+mn-lt"/>
                  <a:ea typeface="+mn-ea"/>
                  <a:cs typeface="+mn-ea"/>
                  <a:sym typeface="+mn-lt"/>
                </a:endParaRPr>
              </a:p>
            </p:txBody>
          </p:sp>
          <p:sp>
            <p:nvSpPr>
              <p:cNvPr id="12" name="圆角矩形 1"/>
              <p:cNvSpPr/>
              <p:nvPr/>
            </p:nvSpPr>
            <p:spPr>
              <a:xfrm>
                <a:off x="384175" y="375108"/>
                <a:ext cx="11423651" cy="6077691"/>
              </a:xfrm>
              <a:prstGeom prst="roundRect">
                <a:avLst>
                  <a:gd name="adj" fmla="val 1474"/>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prstClr val="black"/>
                  </a:solidFill>
                  <a:effectLst/>
                  <a:uLnTx/>
                  <a:uFillTx/>
                  <a:latin typeface="+mn-lt"/>
                  <a:ea typeface="+mn-ea"/>
                  <a:cs typeface="+mn-ea"/>
                  <a:sym typeface="+mn-lt"/>
                </a:endParaRPr>
              </a:p>
            </p:txBody>
          </p:sp>
        </p:grpSp>
      </p:grpSp>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330" indent="-22733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hyperlink" Target="&#35947;&#21095;&#12298;&#33457;&#26408;&#20848;&#12299;&#36873;&#27573;.mp4" TargetMode="External" /><Relationship Id="rId7" Type="http://schemas.openxmlformats.org/officeDocument/2006/relationships/image" Target="../media/image5.gif"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3.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3.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3.pn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image" Target="../media/image9.png" /><Relationship Id="rId4" Type="http://schemas.openxmlformats.org/officeDocument/2006/relationships/image" Target="../media/image10.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image" Target="../media/image12.png" /><Relationship Id="rId4" Type="http://schemas.openxmlformats.org/officeDocument/2006/relationships/image" Target="../media/image13.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4.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4.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4.pn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 Id="rId3" Type="http://schemas.openxmlformats.org/officeDocument/2006/relationships/image" Target="../media/image2.png" /><Relationship Id="rId4" Type="http://schemas.openxmlformats.org/officeDocument/2006/relationships/image" Target="../media/image3.pn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 Id="rId3" Type="http://schemas.openxmlformats.org/officeDocument/2006/relationships/image" Target="../media/image2.png" /><Relationship Id="rId4" Type="http://schemas.openxmlformats.org/officeDocument/2006/relationships/image" Target="../media/image3.pn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5.png" /><Relationship Id="rId3" Type="http://schemas.openxmlformats.org/officeDocument/2006/relationships/image" Target="../media/image2.png" /><Relationship Id="rId4" Type="http://schemas.openxmlformats.org/officeDocument/2006/relationships/image" Target="../media/image3.pn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6.jpeg" /><Relationship Id="rId3" Type="http://schemas.openxmlformats.org/officeDocument/2006/relationships/image" Target="../media/image17.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3.pn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3.png"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3.png"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8.png" /><Relationship Id="rId3" Type="http://schemas.openxmlformats.org/officeDocument/2006/relationships/image" Target="../media/image19.gif"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3.png"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0.png" /><Relationship Id="rId3" Type="http://schemas.openxmlformats.org/officeDocument/2006/relationships/hyperlink" Target="&#26408;&#20848;&#35799;%20&#31867;&#25991;&#38405;&#35835;.pdf" TargetMode="Externa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1.png" /><Relationship Id="rId3" Type="http://schemas.openxmlformats.org/officeDocument/2006/relationships/hyperlink" Target="&#12298;&#26408;&#20848;&#35799;&#12299;%20&#35838;&#21518;&#20064;&#39064;&#21442;&#32771;&#31572;&#26696;.doc" TargetMode="External"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8194" name="Picture 271" descr="21">
            <a:extLst>
              <a:ext uri="{FF2B5EF4-FFF2-40B4-BE49-F238E27FC236}">
                <a16:creationId xmlns:a16="http://schemas.microsoft.com/office/drawing/2014/main" id="{9D778F6A-5734-761E-638A-E06A646561DE}"/>
              </a:ext>
            </a:extLst>
          </p:cNvPr>
          <p:cNvPicPr>
            <a:picLocks noChangeAspect="1" noChangeArrowheads="1"/>
          </p:cNvPicPr>
          <p:nvPr/>
        </p:nvPicPr>
        <p:blipFill>
          <a:blip r:embed="rId3">
            <a:lum contrast="-32000"/>
            <a:extLst>
              <a:ext uri="{28A0092B-C50C-407E-A947-70E740481C1C}">
                <a14:useLocalDpi xmlns:a14="http://schemas.microsoft.com/office/drawing/2010/main" val="0"/>
              </a:ext>
            </a:extLst>
          </a:blip>
          <a:stretch>
            <a:fillRect/>
          </a:stretch>
        </p:blipFill>
        <p:spPr bwMode="auto">
          <a:xfrm>
            <a:off x="4114800" y="226484"/>
            <a:ext cx="4339167" cy="106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272" descr="28">
            <a:extLst>
              <a:ext uri="{FF2B5EF4-FFF2-40B4-BE49-F238E27FC236}">
                <a16:creationId xmlns:a16="http://schemas.microsoft.com/office/drawing/2014/main" id="{56BD1EC3-1322-4878-EDF8-573C6B8C351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76185" y="82551"/>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a:extLst>
              <a:ext uri="{FF2B5EF4-FFF2-40B4-BE49-F238E27FC236}">
                <a16:creationId xmlns:a16="http://schemas.microsoft.com/office/drawing/2014/main" id="{A264E7ED-42A4-48A2-A971-F4842BDA204B}"/>
              </a:ext>
            </a:extLst>
          </p:cNvPr>
          <p:cNvSpPr/>
          <p:nvPr/>
        </p:nvSpPr>
        <p:spPr bwMode="auto">
          <a:xfrm>
            <a:off x="5035551" y="378884"/>
            <a:ext cx="2171700" cy="698500"/>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新课导入</a:t>
            </a:r>
          </a:p>
        </p:txBody>
      </p:sp>
      <p:pic>
        <p:nvPicPr>
          <p:cNvPr id="8197" name="图片 4">
            <a:hlinkClick r:id="rId6" action="ppaction://hlinkfile"/>
            <a:extLst>
              <a:ext uri="{FF2B5EF4-FFF2-40B4-BE49-F238E27FC236}">
                <a16:creationId xmlns:a16="http://schemas.microsoft.com/office/drawing/2014/main" id="{B9E0361C-BF2D-639C-0702-150F3BE301F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288118" y="2216151"/>
            <a:ext cx="6921500" cy="3486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4" descr="点击画面">
            <a:hlinkClick r:id="rId6" action="ppaction://hlinkfile"/>
            <a:extLst>
              <a:ext uri="{FF2B5EF4-FFF2-40B4-BE49-F238E27FC236}">
                <a16:creationId xmlns:a16="http://schemas.microsoft.com/office/drawing/2014/main" id="{B0B50768-EF16-1AC9-FE01-335792CF18B2}"/>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273551" y="5939367"/>
            <a:ext cx="2950633"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矩形 7">
            <a:extLst>
              <a:ext uri="{FF2B5EF4-FFF2-40B4-BE49-F238E27FC236}">
                <a16:creationId xmlns:a16="http://schemas.microsoft.com/office/drawing/2014/main" id="{AEB509F7-6B55-3F20-35DC-7EF2CA821C77}"/>
              </a:ext>
            </a:extLst>
          </p:cNvPr>
          <p:cNvSpPr>
            <a:spLocks noChangeArrowheads="1"/>
          </p:cNvSpPr>
          <p:nvPr/>
        </p:nvSpPr>
        <p:spPr bwMode="auto">
          <a:xfrm>
            <a:off x="967317" y="1295400"/>
            <a:ext cx="9563100" cy="68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4267" b="1">
                <a:solidFill>
                  <a:srgbClr val="000000"/>
                </a:solidFill>
                <a:latin typeface="楷体" panose="02010609060101010101" pitchFamily="49" charset="-122"/>
                <a:ea typeface="楷体" panose="02010609060101010101" pitchFamily="49" charset="-122"/>
              </a:rPr>
              <a:t>视频欣赏：豫剧</a:t>
            </a:r>
            <a:r>
              <a:rPr lang="en-US" altLang="zh-CN" sz="4267" b="1">
                <a:solidFill>
                  <a:srgbClr val="000000"/>
                </a:solidFill>
                <a:latin typeface="楷体" panose="02010609060101010101" pitchFamily="49" charset="-122"/>
                <a:ea typeface="楷体" panose="02010609060101010101" pitchFamily="49" charset="-122"/>
              </a:rPr>
              <a:t>《</a:t>
            </a:r>
            <a:r>
              <a:rPr lang="zh-CN" altLang="en-US" sz="4267" b="1">
                <a:solidFill>
                  <a:srgbClr val="000000"/>
                </a:solidFill>
                <a:latin typeface="楷体" panose="02010609060101010101" pitchFamily="49" charset="-122"/>
                <a:ea typeface="楷体" panose="02010609060101010101" pitchFamily="49" charset="-122"/>
              </a:rPr>
              <a:t>花木兰</a:t>
            </a:r>
            <a:r>
              <a:rPr lang="en-US" altLang="zh-CN" sz="4267" b="1">
                <a:solidFill>
                  <a:srgbClr val="000000"/>
                </a:solidFill>
                <a:latin typeface="楷体" panose="02010609060101010101" pitchFamily="49" charset="-122"/>
                <a:ea typeface="楷体" panose="02010609060101010101" pitchFamily="49" charset="-122"/>
              </a:rPr>
              <a:t>》</a:t>
            </a:r>
            <a:r>
              <a:rPr lang="zh-CN" altLang="en-US" sz="4267" b="1">
                <a:solidFill>
                  <a:srgbClr val="000000"/>
                </a:solidFill>
                <a:latin typeface="楷体" panose="02010609060101010101" pitchFamily="49" charset="-122"/>
                <a:ea typeface="楷体" panose="02010609060101010101" pitchFamily="49" charset="-122"/>
              </a:rPr>
              <a:t>选段</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椭圆 1">
            <a:extLst>
              <a:ext uri="{FF2B5EF4-FFF2-40B4-BE49-F238E27FC236}">
                <a16:creationId xmlns:a16="http://schemas.microsoft.com/office/drawing/2014/main" id="{24777961-9C02-433A-9032-8B1D58E061AB}"/>
              </a:ext>
            </a:extLst>
          </p:cNvPr>
          <p:cNvSpPr/>
          <p:nvPr/>
        </p:nvSpPr>
        <p:spPr>
          <a:xfrm>
            <a:off x="6193367" y="2679700"/>
            <a:ext cx="1037167" cy="1037167"/>
          </a:xfrm>
          <a:prstGeom prst="ellipse">
            <a:avLst/>
          </a:prstGeom>
          <a:solidFill>
            <a:srgbClr val="F57B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lgn="ctr">
              <a:defRPr/>
            </a:pPr>
            <a:endParaRPr lang="zh-CN" altLang="en-US" sz="2400"/>
          </a:p>
        </p:txBody>
      </p:sp>
      <p:sp>
        <p:nvSpPr>
          <p:cNvPr id="10243" name="标题 1">
            <a:extLst>
              <a:ext uri="{FF2B5EF4-FFF2-40B4-BE49-F238E27FC236}">
                <a16:creationId xmlns:a16="http://schemas.microsoft.com/office/drawing/2014/main" id="{2F0E183D-447F-2CF4-2E88-5AC4D89BA2C3}"/>
              </a:ext>
            </a:extLst>
          </p:cNvPr>
          <p:cNvSpPr txBox="1">
            <a:spLocks noChangeArrowheads="1"/>
          </p:cNvSpPr>
          <p:nvPr/>
        </p:nvSpPr>
        <p:spPr bwMode="auto">
          <a:xfrm>
            <a:off x="6356351" y="2631018"/>
            <a:ext cx="3771900" cy="103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5867" b="1">
                <a:solidFill>
                  <a:schemeClr val="bg1"/>
                </a:solidFill>
                <a:latin typeface="楷体" panose="02010609060101010101" pitchFamily="49" charset="-122"/>
                <a:ea typeface="楷体" panose="02010609060101010101" pitchFamily="49" charset="-122"/>
              </a:rPr>
              <a:t>9  </a:t>
            </a:r>
            <a:r>
              <a:rPr lang="zh-CN" altLang="en-US" sz="5867" b="1">
                <a:solidFill>
                  <a:srgbClr val="000000"/>
                </a:solidFill>
                <a:latin typeface="楷体" panose="02010609060101010101" pitchFamily="49" charset="-122"/>
                <a:ea typeface="楷体" panose="02010609060101010101" pitchFamily="49" charset="-122"/>
              </a:rPr>
              <a:t>木兰诗</a:t>
            </a:r>
            <a:endParaRPr lang="en-US" altLang="zh-CN" sz="5867" b="1">
              <a:solidFill>
                <a:srgbClr val="000000"/>
              </a:solidFill>
              <a:latin typeface="楷体" panose="02010609060101010101" pitchFamily="49" charset="-122"/>
              <a:ea typeface="楷体" panose="02010609060101010101" pitchFamily="49" charset="-122"/>
            </a:endParaRPr>
          </a:p>
        </p:txBody>
      </p:sp>
      <p:pic>
        <p:nvPicPr>
          <p:cNvPr id="10244" name="图片 3">
            <a:extLst>
              <a:ext uri="{FF2B5EF4-FFF2-40B4-BE49-F238E27FC236}">
                <a16:creationId xmlns:a16="http://schemas.microsoft.com/office/drawing/2014/main" id="{DBAFB313-1788-BDEA-8AB9-3E3E81CC1D6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873067" y="124884"/>
            <a:ext cx="3136900" cy="66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4">
            <a:extLst>
              <a:ext uri="{FF2B5EF4-FFF2-40B4-BE49-F238E27FC236}">
                <a16:creationId xmlns:a16="http://schemas.microsoft.com/office/drawing/2014/main" id="{500D4B31-8D74-EF4F-B731-33B774B4DB08}"/>
              </a:ext>
            </a:extLst>
          </p:cNvPr>
          <p:cNvSpPr txBox="1">
            <a:spLocks noChangeArrowheads="1"/>
          </p:cNvSpPr>
          <p:nvPr/>
        </p:nvSpPr>
        <p:spPr bwMode="auto">
          <a:xfrm>
            <a:off x="747184" y="1511300"/>
            <a:ext cx="8246915" cy="4555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200" b="1">
                <a:latin typeface="楷体" panose="02010609060101010101" pitchFamily="49" charset="-122"/>
                <a:ea typeface="楷体" panose="02010609060101010101" pitchFamily="49" charset="-122"/>
              </a:rPr>
              <a:t>    </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乐府诗集</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由北宋郭茂倩所编。现存</a:t>
            </a:r>
            <a:r>
              <a:rPr lang="en-US" altLang="zh-CN" sz="3200" b="1">
                <a:latin typeface="楷体" panose="02010609060101010101" pitchFamily="49" charset="-122"/>
                <a:ea typeface="楷体" panose="02010609060101010101" pitchFamily="49" charset="-122"/>
              </a:rPr>
              <a:t>100</a:t>
            </a:r>
            <a:r>
              <a:rPr lang="zh-CN" altLang="en-US" sz="3200" b="1">
                <a:latin typeface="楷体" panose="02010609060101010101" pitchFamily="49" charset="-122"/>
                <a:ea typeface="楷体" panose="02010609060101010101" pitchFamily="49" charset="-122"/>
              </a:rPr>
              <a:t>卷，分</a:t>
            </a:r>
            <a:r>
              <a:rPr lang="en-US" altLang="zh-CN" sz="3200" b="1">
                <a:latin typeface="楷体" panose="02010609060101010101" pitchFamily="49" charset="-122"/>
                <a:ea typeface="楷体" panose="02010609060101010101" pitchFamily="49" charset="-122"/>
              </a:rPr>
              <a:t>12</a:t>
            </a:r>
            <a:r>
              <a:rPr lang="zh-CN" altLang="en-US" sz="3200" b="1">
                <a:latin typeface="楷体" panose="02010609060101010101" pitchFamily="49" charset="-122"/>
                <a:ea typeface="楷体" panose="02010609060101010101" pitchFamily="49" charset="-122"/>
              </a:rPr>
              <a:t>类，是现存收集乐府歌辞最完备的一部。主要辑录汉、魏到唐、五代的乐府歌辞，兼及先秦至唐末的歌谣。它搜集广泛，各类有总序，每曲有题解，内容十分丰富，反映的社会生活面很广。</a:t>
            </a:r>
          </a:p>
        </p:txBody>
      </p:sp>
      <p:pic>
        <p:nvPicPr>
          <p:cNvPr id="13315" name="Picture 271" descr="21">
            <a:extLst>
              <a:ext uri="{FF2B5EF4-FFF2-40B4-BE49-F238E27FC236}">
                <a16:creationId xmlns:a16="http://schemas.microsoft.com/office/drawing/2014/main" id="{854DEAA5-CCBF-D5E0-F4BB-78761DFC8C03}"/>
              </a:ext>
            </a:extLst>
          </p:cNvPr>
          <p:cNvPicPr>
            <a:picLocks noChangeAspect="1" noChangeArrowheads="1"/>
          </p:cNvPicPr>
          <p:nvPr/>
        </p:nvPicPr>
        <p:blipFill>
          <a:blip r:embed="rId2">
            <a:lum contrast="-32000"/>
            <a:extLst>
              <a:ext uri="{28A0092B-C50C-407E-A947-70E740481C1C}">
                <a14:useLocalDpi xmlns:a14="http://schemas.microsoft.com/office/drawing/2010/main" val="0"/>
              </a:ext>
            </a:extLst>
          </a:blip>
          <a:stretch>
            <a:fillRect/>
          </a:stretch>
        </p:blipFill>
        <p:spPr bwMode="auto">
          <a:xfrm>
            <a:off x="3359151" y="289984"/>
            <a:ext cx="4339167" cy="106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272" descr="28">
            <a:extLst>
              <a:ext uri="{FF2B5EF4-FFF2-40B4-BE49-F238E27FC236}">
                <a16:creationId xmlns:a16="http://schemas.microsoft.com/office/drawing/2014/main" id="{9E19FB10-9B35-E600-F518-9DB161017F4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20533" y="146051"/>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a:extLst>
              <a:ext uri="{FF2B5EF4-FFF2-40B4-BE49-F238E27FC236}">
                <a16:creationId xmlns:a16="http://schemas.microsoft.com/office/drawing/2014/main" id="{A264E7ED-42A4-48A2-A971-F4842BDA204B}"/>
              </a:ext>
            </a:extLst>
          </p:cNvPr>
          <p:cNvSpPr/>
          <p:nvPr/>
        </p:nvSpPr>
        <p:spPr bwMode="auto">
          <a:xfrm>
            <a:off x="4279900" y="442384"/>
            <a:ext cx="2171700" cy="698500"/>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作品简介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22" presetClass="entr" presetSubtype="4" fill="hold" grpId="0" nodeType="afterEffect">
                                  <p:stCondLst>
                                    <p:cond delay="0"/>
                                  </p:stCondLst>
                                  <p:childTnLst>
                                    <p:set>
                                      <p:cBhvr>
                                        <p:cTn id="7" dur="1" fill="hold">
                                          <p:stCondLst>
                                            <p:cond delay="0"/>
                                          </p:stCondLst>
                                        </p:cTn>
                                        <p:tgtEl>
                                          <p:spTgt spid="2"/>
                                        </p:tgtEl>
                                        <p:attrNameLst>
                                          <p:attrName>style.visibility</p:attrName>
                                        </p:attrNameLst>
                                      </p:cBhvr>
                                      <p:to>
                                        <p:strVal val="visible"/>
                                      </p:to>
                                    </p:set>
                                    <p:animEffect transition="in" filter="wipe(down)">
                                      <p:cBhvr>
                                        <p:cTn id="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4338" name="Picture 271" descr="21">
            <a:extLst>
              <a:ext uri="{FF2B5EF4-FFF2-40B4-BE49-F238E27FC236}">
                <a16:creationId xmlns:a16="http://schemas.microsoft.com/office/drawing/2014/main" id="{1E3B6EB1-0257-2164-7762-73001D9E514C}"/>
              </a:ext>
            </a:extLst>
          </p:cNvPr>
          <p:cNvPicPr>
            <a:picLocks noChangeAspect="1" noChangeArrowheads="1"/>
          </p:cNvPicPr>
          <p:nvPr/>
        </p:nvPicPr>
        <p:blipFill>
          <a:blip r:embed="rId2">
            <a:lum contrast="-32000"/>
            <a:extLst>
              <a:ext uri="{28A0092B-C50C-407E-A947-70E740481C1C}">
                <a14:useLocalDpi xmlns:a14="http://schemas.microsoft.com/office/drawing/2010/main" val="0"/>
              </a:ext>
            </a:extLst>
          </a:blip>
          <a:stretch>
            <a:fillRect/>
          </a:stretch>
        </p:blipFill>
        <p:spPr bwMode="auto">
          <a:xfrm>
            <a:off x="4119033" y="218017"/>
            <a:ext cx="4339167" cy="106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272" descr="28">
            <a:extLst>
              <a:ext uri="{FF2B5EF4-FFF2-40B4-BE49-F238E27FC236}">
                <a16:creationId xmlns:a16="http://schemas.microsoft.com/office/drawing/2014/main" id="{9665B1C7-58A2-0F6C-1C91-387ADB692BD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80418" y="74084"/>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A264E7ED-42A4-48A2-A971-F4842BDA204B}"/>
              </a:ext>
            </a:extLst>
          </p:cNvPr>
          <p:cNvSpPr/>
          <p:nvPr/>
        </p:nvSpPr>
        <p:spPr bwMode="auto">
          <a:xfrm>
            <a:off x="5040721" y="370417"/>
            <a:ext cx="2169826" cy="697627"/>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文体知识</a:t>
            </a:r>
          </a:p>
        </p:txBody>
      </p:sp>
      <p:sp>
        <p:nvSpPr>
          <p:cNvPr id="15365" name="文本框 1">
            <a:extLst>
              <a:ext uri="{FF2B5EF4-FFF2-40B4-BE49-F238E27FC236}">
                <a16:creationId xmlns:a16="http://schemas.microsoft.com/office/drawing/2014/main" id="{11F6B1BB-C28C-9F2D-2764-7F44079E2035}"/>
              </a:ext>
            </a:extLst>
          </p:cNvPr>
          <p:cNvSpPr txBox="1">
            <a:spLocks noChangeArrowheads="1"/>
          </p:cNvSpPr>
          <p:nvPr/>
        </p:nvSpPr>
        <p:spPr bwMode="auto">
          <a:xfrm>
            <a:off x="406400" y="1337733"/>
            <a:ext cx="11379200" cy="449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733" b="1">
                <a:latin typeface="楷体" panose="02010609060101010101" pitchFamily="49" charset="-122"/>
                <a:ea typeface="楷体" panose="02010609060101010101" pitchFamily="49" charset="-122"/>
              </a:rPr>
              <a:t>    乐府：本是汉代官署的名称，负责制谱度曲，训练乐工，采辑诗歌民谣，以供朝廷祭祀宴享时演唱；后经历代演变，成为一种带有音乐性的诗体名称，称“乐府诗”。汉魏六朝乐府是中国文学史上一朵奇葩，它不仅开拓出了五言诗的新领域，而且对七言诗、歌行体以至律绝，都起了桥梁的作用。</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grpId="0" nodeType="afterEffect">
                                  <p:stCondLst>
                                    <p:cond delay="0"/>
                                  </p:stCondLst>
                                  <p:childTnLst>
                                    <p:set>
                                      <p:cBhvr>
                                        <p:cTn id="7" dur="1" fill="hold">
                                          <p:stCondLst>
                                            <p:cond delay="0"/>
                                          </p:stCondLst>
                                        </p:cTn>
                                        <p:tgtEl>
                                          <p:spTgt spid="15365"/>
                                        </p:tgtEl>
                                        <p:attrNameLst>
                                          <p:attrName>style.visibility</p:attrName>
                                        </p:attrNameLst>
                                      </p:cBhvr>
                                      <p:to>
                                        <p:strVal val="visible"/>
                                      </p:to>
                                    </p:set>
                                    <p:animEffect transition="in" filter="fade">
                                      <p:cBhvr>
                                        <p:cTn id="8"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5362" name="文本框 5">
            <a:extLst>
              <a:ext uri="{FF2B5EF4-FFF2-40B4-BE49-F238E27FC236}">
                <a16:creationId xmlns:a16="http://schemas.microsoft.com/office/drawing/2014/main" id="{B902823F-3091-7353-DC92-7D6DAB8BBE6B}"/>
              </a:ext>
            </a:extLst>
          </p:cNvPr>
          <p:cNvSpPr txBox="1">
            <a:spLocks noChangeArrowheads="1"/>
          </p:cNvSpPr>
          <p:nvPr/>
        </p:nvSpPr>
        <p:spPr bwMode="auto">
          <a:xfrm>
            <a:off x="666750" y="838200"/>
            <a:ext cx="9196916"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609600" indent="-6096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ts val="800"/>
              </a:spcBef>
              <a:buFont typeface="Wingdings" panose="05000000000000000000" pitchFamily="2" charset="2"/>
              <a:buChar char="u"/>
            </a:pPr>
            <a:r>
              <a:rPr lang="zh-CN" altLang="en-US" sz="3733" b="1">
                <a:latin typeface="楷体" panose="02010609060101010101" pitchFamily="49" charset="-122"/>
                <a:ea typeface="楷体" panose="02010609060101010101" pitchFamily="49" charset="-122"/>
              </a:rPr>
              <a:t>自由朗读课文，读准字音，读出节奏。</a:t>
            </a:r>
          </a:p>
        </p:txBody>
      </p:sp>
      <p:sp>
        <p:nvSpPr>
          <p:cNvPr id="5" name="文本框 4">
            <a:extLst>
              <a:ext uri="{FF2B5EF4-FFF2-40B4-BE49-F238E27FC236}">
                <a16:creationId xmlns:a16="http://schemas.microsoft.com/office/drawing/2014/main" id="{668B4F43-D499-4517-A363-62B8F110508C}"/>
              </a:ext>
            </a:extLst>
          </p:cNvPr>
          <p:cNvSpPr txBox="1"/>
          <p:nvPr/>
        </p:nvSpPr>
        <p:spPr>
          <a:xfrm>
            <a:off x="793750" y="1329267"/>
            <a:ext cx="10653182" cy="5351208"/>
          </a:xfrm>
          <a:prstGeom prst="rect">
            <a:avLst/>
          </a:prstGeom>
          <a:noFill/>
        </p:spPr>
        <p:txBody>
          <a:bodyPr>
            <a:spAutoFit/>
          </a:bodyPr>
          <a:lstStyle>
            <a:defPPr>
              <a:defRPr lang="zh-CN"/>
            </a:defPPr>
          </a:lstStyle>
          <a:p>
            <a:pPr algn="ctr" eaLnBrk="1" hangingPunct="1">
              <a:lnSpc>
                <a:spcPct val="130000"/>
              </a:lnSpc>
              <a:defRPr/>
            </a:pPr>
            <a:r>
              <a:rPr lang="zh-CN" altLang="en-US" sz="3733" b="1" spc="400">
                <a:latin typeface="+mn-ea"/>
                <a:ea typeface="+mn-ea"/>
              </a:rPr>
              <a:t>木兰诗</a:t>
            </a:r>
            <a:endParaRPr lang="en-US" altLang="zh-CN" sz="3733" b="1" spc="400">
              <a:latin typeface="+mn-ea"/>
              <a:ea typeface="+mn-ea"/>
            </a:endParaRPr>
          </a:p>
          <a:p>
            <a:pPr eaLnBrk="1" hangingPunct="1">
              <a:lnSpc>
                <a:spcPct val="130000"/>
              </a:lnSpc>
              <a:defRPr/>
            </a:pPr>
            <a:r>
              <a:rPr lang="en-US" altLang="zh-CN" sz="3333" b="1" spc="400">
                <a:latin typeface="+mn-ea"/>
                <a:ea typeface="+mn-ea"/>
              </a:rPr>
              <a:t>    </a:t>
            </a:r>
            <a:r>
              <a:rPr lang="zh-CN" altLang="en-US" sz="3733" b="1" spc="400">
                <a:latin typeface="+mn-ea"/>
                <a:ea typeface="+mn-ea"/>
              </a:rPr>
              <a:t>唧唧复唧唧，木兰当户织。不闻机杼声，唯闻女叹息。</a:t>
            </a:r>
            <a:endParaRPr lang="en-US" altLang="zh-CN" sz="3733" b="1" spc="400">
              <a:latin typeface="+mn-ea"/>
              <a:ea typeface="+mn-ea"/>
            </a:endParaRPr>
          </a:p>
          <a:p>
            <a:pPr eaLnBrk="1" hangingPunct="1">
              <a:lnSpc>
                <a:spcPct val="130000"/>
              </a:lnSpc>
              <a:defRPr/>
            </a:pPr>
            <a:r>
              <a:rPr lang="zh-CN" altLang="en-US" sz="3333" b="1" spc="400">
                <a:latin typeface="+mn-ea"/>
                <a:ea typeface="+mn-ea"/>
              </a:rPr>
              <a:t>    </a:t>
            </a:r>
            <a:r>
              <a:rPr lang="zh-CN" altLang="en-US" sz="3733" b="1" spc="400">
                <a:latin typeface="+mn-ea"/>
                <a:ea typeface="+mn-ea"/>
              </a:rPr>
              <a:t>问女何所思，问女何所忆。女亦无所思，女亦无所忆。昨夜见军帖，可汗大点兵，军书十二卷，卷卷有爷名。阿爷无大儿，木兰无长兄，愿为市鞍马，从此替爷征。</a:t>
            </a:r>
          </a:p>
        </p:txBody>
      </p:sp>
      <p:sp>
        <p:nvSpPr>
          <p:cNvPr id="22" name="文本框 21">
            <a:extLst>
              <a:ext uri="{FF2B5EF4-FFF2-40B4-BE49-F238E27FC236}">
                <a16:creationId xmlns:a16="http://schemas.microsoft.com/office/drawing/2014/main" id="{707A633C-5659-4BD5-B79D-AF605B733E94}"/>
              </a:ext>
            </a:extLst>
          </p:cNvPr>
          <p:cNvSpPr txBox="1"/>
          <p:nvPr/>
        </p:nvSpPr>
        <p:spPr>
          <a:xfrm>
            <a:off x="1955035" y="1773767"/>
            <a:ext cx="637117" cy="535517"/>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jī</a:t>
            </a:r>
            <a:endParaRPr lang="zh-CN" altLang="en-US" sz="1800" b="1">
              <a:solidFill>
                <a:srgbClr val="0000FF"/>
              </a:solidFill>
              <a:latin typeface="+mn-ea"/>
              <a:ea typeface="+mn-ea"/>
            </a:endParaRPr>
          </a:p>
        </p:txBody>
      </p:sp>
      <p:sp>
        <p:nvSpPr>
          <p:cNvPr id="23" name="文本框 22">
            <a:extLst>
              <a:ext uri="{FF2B5EF4-FFF2-40B4-BE49-F238E27FC236}">
                <a16:creationId xmlns:a16="http://schemas.microsoft.com/office/drawing/2014/main" id="{4725B55B-B419-4DE1-A6B7-C208AE847AD9}"/>
              </a:ext>
            </a:extLst>
          </p:cNvPr>
          <p:cNvSpPr txBox="1"/>
          <p:nvPr/>
        </p:nvSpPr>
        <p:spPr>
          <a:xfrm>
            <a:off x="9769884" y="1799167"/>
            <a:ext cx="747184" cy="535517"/>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zhù</a:t>
            </a:r>
            <a:endParaRPr lang="zh-CN" altLang="en-US" sz="1800" b="1">
              <a:solidFill>
                <a:srgbClr val="0000FF"/>
              </a:solidFill>
              <a:latin typeface="+mn-ea"/>
              <a:ea typeface="+mn-ea"/>
            </a:endParaRPr>
          </a:p>
        </p:txBody>
      </p:sp>
      <p:sp>
        <p:nvSpPr>
          <p:cNvPr id="24" name="文本框 23">
            <a:extLst>
              <a:ext uri="{FF2B5EF4-FFF2-40B4-BE49-F238E27FC236}">
                <a16:creationId xmlns:a16="http://schemas.microsoft.com/office/drawing/2014/main" id="{53516DFC-BFC2-4E4E-9AAE-E6D29E899191}"/>
              </a:ext>
            </a:extLst>
          </p:cNvPr>
          <p:cNvSpPr txBox="1"/>
          <p:nvPr/>
        </p:nvSpPr>
        <p:spPr>
          <a:xfrm>
            <a:off x="6021918" y="4070351"/>
            <a:ext cx="747183"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tiě</a:t>
            </a:r>
            <a:endParaRPr lang="zh-CN" altLang="en-US" sz="1800" b="1">
              <a:solidFill>
                <a:srgbClr val="0000FF"/>
              </a:solidFill>
              <a:latin typeface="+mn-ea"/>
              <a:ea typeface="+mn-ea"/>
            </a:endParaRPr>
          </a:p>
        </p:txBody>
      </p:sp>
      <p:sp>
        <p:nvSpPr>
          <p:cNvPr id="25" name="文本框 24">
            <a:extLst>
              <a:ext uri="{FF2B5EF4-FFF2-40B4-BE49-F238E27FC236}">
                <a16:creationId xmlns:a16="http://schemas.microsoft.com/office/drawing/2014/main" id="{C3B0217A-BD2E-4B11-B2C3-288571B046FD}"/>
              </a:ext>
            </a:extLst>
          </p:cNvPr>
          <p:cNvSpPr txBox="1"/>
          <p:nvPr/>
        </p:nvSpPr>
        <p:spPr>
          <a:xfrm>
            <a:off x="7188200" y="4059767"/>
            <a:ext cx="1193800" cy="535517"/>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kè hán</a:t>
            </a:r>
            <a:endParaRPr lang="zh-CN" altLang="en-US" sz="1800" b="1">
              <a:solidFill>
                <a:srgbClr val="0000FF"/>
              </a:solidFill>
              <a:latin typeface="+mn-ea"/>
              <a:ea typeface="+mn-ea"/>
            </a:endParaRPr>
          </a:p>
        </p:txBody>
      </p:sp>
      <p:sp>
        <p:nvSpPr>
          <p:cNvPr id="26" name="文本框 25">
            <a:extLst>
              <a:ext uri="{FF2B5EF4-FFF2-40B4-BE49-F238E27FC236}">
                <a16:creationId xmlns:a16="http://schemas.microsoft.com/office/drawing/2014/main" id="{3ACCC0BE-F969-474B-81EC-EC9F22A4F4A0}"/>
              </a:ext>
            </a:extLst>
          </p:cNvPr>
          <p:cNvSpPr txBox="1"/>
          <p:nvPr/>
        </p:nvSpPr>
        <p:spPr>
          <a:xfrm>
            <a:off x="2254251" y="4751917"/>
            <a:ext cx="905933"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juàn</a:t>
            </a:r>
            <a:endParaRPr lang="zh-CN" altLang="en-US" sz="1800" b="1">
              <a:solidFill>
                <a:srgbClr val="0000FF"/>
              </a:solidFill>
              <a:latin typeface="+mn-ea"/>
              <a:ea typeface="+mn-ea"/>
            </a:endParaRPr>
          </a:p>
        </p:txBody>
      </p:sp>
      <p:sp>
        <p:nvSpPr>
          <p:cNvPr id="27" name="文本框 26">
            <a:extLst>
              <a:ext uri="{FF2B5EF4-FFF2-40B4-BE49-F238E27FC236}">
                <a16:creationId xmlns:a16="http://schemas.microsoft.com/office/drawing/2014/main" id="{A092426B-1095-45E7-98A2-B6CC0ED90AFC}"/>
              </a:ext>
            </a:extLst>
          </p:cNvPr>
          <p:cNvSpPr txBox="1"/>
          <p:nvPr/>
        </p:nvSpPr>
        <p:spPr>
          <a:xfrm>
            <a:off x="4544484" y="5528733"/>
            <a:ext cx="607483" cy="535517"/>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ān</a:t>
            </a:r>
            <a:endParaRPr lang="zh-CN" altLang="en-US" sz="1800" b="1">
              <a:solidFill>
                <a:srgbClr val="0000FF"/>
              </a:solidFill>
              <a:latin typeface="+mn-ea"/>
              <a:ea typeface="+mn-ea"/>
            </a:endParaRPr>
          </a:p>
        </p:txBody>
      </p:sp>
      <p:cxnSp>
        <p:nvCxnSpPr>
          <p:cNvPr id="28" name="直接连接符 27">
            <a:extLst>
              <a:ext uri="{FF2B5EF4-FFF2-40B4-BE49-F238E27FC236}">
                <a16:creationId xmlns:a16="http://schemas.microsoft.com/office/drawing/2014/main" id="{C15E09C2-60A6-4931-8AD7-DE4B7CB05708}"/>
              </a:ext>
            </a:extLst>
          </p:cNvPr>
          <p:cNvCxnSpPr/>
          <p:nvPr/>
        </p:nvCxnSpPr>
        <p:spPr>
          <a:xfrm flipH="1">
            <a:off x="2956337" y="22352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F6F0822E-00CE-45BE-804C-D110F797C333}"/>
              </a:ext>
            </a:extLst>
          </p:cNvPr>
          <p:cNvCxnSpPr/>
          <p:nvPr/>
        </p:nvCxnSpPr>
        <p:spPr>
          <a:xfrm flipH="1">
            <a:off x="6156384" y="22860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E0888B6A-6B5B-4ACF-8016-34EE3DE8DC9C}"/>
              </a:ext>
            </a:extLst>
          </p:cNvPr>
          <p:cNvCxnSpPr/>
          <p:nvPr/>
        </p:nvCxnSpPr>
        <p:spPr>
          <a:xfrm flipH="1">
            <a:off x="9278466" y="22860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71A3C2D6-9D5E-4835-8DB5-3DA7038E7186}"/>
              </a:ext>
            </a:extLst>
          </p:cNvPr>
          <p:cNvCxnSpPr/>
          <p:nvPr/>
        </p:nvCxnSpPr>
        <p:spPr>
          <a:xfrm flipH="1">
            <a:off x="1911351" y="3012018"/>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716F45E9-80A9-440A-A3C2-3AA181D43292}"/>
              </a:ext>
            </a:extLst>
          </p:cNvPr>
          <p:cNvCxnSpPr/>
          <p:nvPr/>
        </p:nvCxnSpPr>
        <p:spPr>
          <a:xfrm flipH="1">
            <a:off x="2964744" y="37147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E7038984-7C4A-428F-9E40-E059727101B8}"/>
              </a:ext>
            </a:extLst>
          </p:cNvPr>
          <p:cNvCxnSpPr/>
          <p:nvPr/>
        </p:nvCxnSpPr>
        <p:spPr>
          <a:xfrm flipH="1">
            <a:off x="6131278" y="37465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9220397F-F9F4-4686-A2B7-869C5D2916FE}"/>
              </a:ext>
            </a:extLst>
          </p:cNvPr>
          <p:cNvCxnSpPr/>
          <p:nvPr/>
        </p:nvCxnSpPr>
        <p:spPr>
          <a:xfrm flipH="1">
            <a:off x="9297811" y="3712633"/>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AC84B658-D9B0-4F00-97E8-4FEC351ED3B7}"/>
              </a:ext>
            </a:extLst>
          </p:cNvPr>
          <p:cNvCxnSpPr/>
          <p:nvPr/>
        </p:nvCxnSpPr>
        <p:spPr>
          <a:xfrm flipH="1">
            <a:off x="1900767" y="44831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531E8CE5-C7FF-42C5-9B51-B660C9B450D2}"/>
              </a:ext>
            </a:extLst>
          </p:cNvPr>
          <p:cNvCxnSpPr/>
          <p:nvPr/>
        </p:nvCxnSpPr>
        <p:spPr>
          <a:xfrm flipH="1">
            <a:off x="5088467" y="44831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5A7848CD-D4C6-431D-8E82-8ACC2182A4F4}"/>
              </a:ext>
            </a:extLst>
          </p:cNvPr>
          <p:cNvCxnSpPr/>
          <p:nvPr/>
        </p:nvCxnSpPr>
        <p:spPr>
          <a:xfrm flipH="1">
            <a:off x="8284634" y="44788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DC3FD528-704C-4E32-A4F3-6E671A8CAE98}"/>
              </a:ext>
            </a:extLst>
          </p:cNvPr>
          <p:cNvCxnSpPr/>
          <p:nvPr/>
        </p:nvCxnSpPr>
        <p:spPr>
          <a:xfrm flipH="1">
            <a:off x="1409700" y="5272617"/>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725FF1D6-65B9-4468-9F76-8B5F62286ACE}"/>
              </a:ext>
            </a:extLst>
          </p:cNvPr>
          <p:cNvCxnSpPr/>
          <p:nvPr/>
        </p:nvCxnSpPr>
        <p:spPr>
          <a:xfrm flipH="1">
            <a:off x="4569884" y="52387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F6567CDE-F607-43EB-AAD1-CBF6B0DE5953}"/>
              </a:ext>
            </a:extLst>
          </p:cNvPr>
          <p:cNvCxnSpPr/>
          <p:nvPr/>
        </p:nvCxnSpPr>
        <p:spPr>
          <a:xfrm flipH="1">
            <a:off x="7702551" y="52387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7601EBB6-3421-45C8-9A6C-16575306B29E}"/>
              </a:ext>
            </a:extLst>
          </p:cNvPr>
          <p:cNvCxnSpPr/>
          <p:nvPr/>
        </p:nvCxnSpPr>
        <p:spPr>
          <a:xfrm flipH="1">
            <a:off x="10955867" y="5262033"/>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8F32CF46-7013-4325-8B88-2C300DBD33D0}"/>
              </a:ext>
            </a:extLst>
          </p:cNvPr>
          <p:cNvCxnSpPr/>
          <p:nvPr/>
        </p:nvCxnSpPr>
        <p:spPr>
          <a:xfrm flipH="1">
            <a:off x="4072467" y="60134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D42E6611-9181-4A42-BCFD-840002E7FC44}"/>
              </a:ext>
            </a:extLst>
          </p:cNvPr>
          <p:cNvCxnSpPr/>
          <p:nvPr/>
        </p:nvCxnSpPr>
        <p:spPr>
          <a:xfrm flipH="1">
            <a:off x="7188200" y="60134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5386" name="Picture 271" descr="21">
            <a:extLst>
              <a:ext uri="{FF2B5EF4-FFF2-40B4-BE49-F238E27FC236}">
                <a16:creationId xmlns:a16="http://schemas.microsoft.com/office/drawing/2014/main" id="{51CE6F44-271D-4938-354C-509E44D1C6CA}"/>
              </a:ext>
            </a:extLst>
          </p:cNvPr>
          <p:cNvPicPr>
            <a:picLocks noChangeAspect="1" noChangeArrowheads="1"/>
          </p:cNvPicPr>
          <p:nvPr/>
        </p:nvPicPr>
        <p:blipFill>
          <a:blip r:embed="rId2">
            <a:lum contrast="-32000"/>
            <a:extLst>
              <a:ext uri="{28A0092B-C50C-407E-A947-70E740481C1C}">
                <a14:useLocalDpi xmlns:a14="http://schemas.microsoft.com/office/drawing/2010/main" val="0"/>
              </a:ext>
            </a:extLst>
          </a:blip>
          <a:stretch>
            <a:fillRect/>
          </a:stretch>
        </p:blipFill>
        <p:spPr bwMode="auto">
          <a:xfrm>
            <a:off x="4119033" y="31751"/>
            <a:ext cx="4339167" cy="106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7" name="Picture 272" descr="28">
            <a:extLst>
              <a:ext uri="{FF2B5EF4-FFF2-40B4-BE49-F238E27FC236}">
                <a16:creationId xmlns:a16="http://schemas.microsoft.com/office/drawing/2014/main" id="{9792642E-7BEF-9558-B13E-831A0762F94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80418" y="-112184"/>
            <a:ext cx="1325033" cy="101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44">
            <a:extLst>
              <a:ext uri="{FF2B5EF4-FFF2-40B4-BE49-F238E27FC236}">
                <a16:creationId xmlns:a16="http://schemas.microsoft.com/office/drawing/2014/main" id="{72315D8B-680A-40BE-B18D-77CFD7782773}"/>
              </a:ext>
            </a:extLst>
          </p:cNvPr>
          <p:cNvSpPr/>
          <p:nvPr/>
        </p:nvSpPr>
        <p:spPr bwMode="auto">
          <a:xfrm>
            <a:off x="5039784" y="184151"/>
            <a:ext cx="2169583" cy="698500"/>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整体感知</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2"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3"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4"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5"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2" presetClass="entr" presetSubtype="1"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par>
                                <p:cTn id="29" presetID="22" presetClass="entr" presetSubtype="1"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up)">
                                      <p:cBhvr>
                                        <p:cTn id="31" dur="500"/>
                                        <p:tgtEl>
                                          <p:spTgt spid="29"/>
                                        </p:tgtEl>
                                      </p:cBhvr>
                                    </p:animEffect>
                                  </p:childTnLst>
                                </p:cTn>
                              </p:par>
                              <p:par>
                                <p:cTn id="32" presetID="22" presetClass="entr" presetSubtype="1"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up)">
                                      <p:cBhvr>
                                        <p:cTn id="34" dur="500"/>
                                        <p:tgtEl>
                                          <p:spTgt spid="30"/>
                                        </p:tgtEl>
                                      </p:cBhvr>
                                    </p:animEffect>
                                  </p:childTnLst>
                                </p:cTn>
                              </p:par>
                              <p:par>
                                <p:cTn id="35" presetID="22" presetClass="entr" presetSubtype="1"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up)">
                                      <p:cBhvr>
                                        <p:cTn id="37" dur="500"/>
                                        <p:tgtEl>
                                          <p:spTgt spid="31"/>
                                        </p:tgtEl>
                                      </p:cBhvr>
                                    </p:animEffect>
                                  </p:childTnLst>
                                </p:cTn>
                              </p:par>
                              <p:par>
                                <p:cTn id="38" presetID="22" presetClass="entr" presetSubtype="1"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500"/>
                                        <p:tgtEl>
                                          <p:spTgt spid="32"/>
                                        </p:tgtEl>
                                      </p:cBhvr>
                                    </p:animEffect>
                                  </p:childTnLst>
                                </p:cTn>
                              </p:par>
                              <p:par>
                                <p:cTn id="41" presetID="22" presetClass="entr" presetSubtype="1"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par>
                                <p:cTn id="44" presetID="22" presetClass="entr" presetSubtype="1"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par>
                                <p:cTn id="47" presetID="22" presetClass="entr" presetSubtype="1"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up)">
                                      <p:cBhvr>
                                        <p:cTn id="49" dur="500"/>
                                        <p:tgtEl>
                                          <p:spTgt spid="35"/>
                                        </p:tgtEl>
                                      </p:cBhvr>
                                    </p:animEffect>
                                  </p:childTnLst>
                                </p:cTn>
                              </p:par>
                              <p:par>
                                <p:cTn id="50" presetID="22" presetClass="entr" presetSubtype="1"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up)">
                                      <p:cBhvr>
                                        <p:cTn id="52" dur="500"/>
                                        <p:tgtEl>
                                          <p:spTgt spid="36"/>
                                        </p:tgtEl>
                                      </p:cBhvr>
                                    </p:animEffect>
                                  </p:childTnLst>
                                </p:cTn>
                              </p:par>
                              <p:par>
                                <p:cTn id="53" presetID="22" presetClass="entr" presetSubtype="1" fill="hold"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up)">
                                      <p:cBhvr>
                                        <p:cTn id="55" dur="500"/>
                                        <p:tgtEl>
                                          <p:spTgt spid="37"/>
                                        </p:tgtEl>
                                      </p:cBhvr>
                                    </p:animEffect>
                                  </p:childTnLst>
                                </p:cTn>
                              </p:par>
                              <p:par>
                                <p:cTn id="56" presetID="22" presetClass="entr" presetSubtype="1" fill="hold"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wipe(up)">
                                      <p:cBhvr>
                                        <p:cTn id="58" dur="500"/>
                                        <p:tgtEl>
                                          <p:spTgt spid="38"/>
                                        </p:tgtEl>
                                      </p:cBhvr>
                                    </p:animEffect>
                                  </p:childTnLst>
                                </p:cTn>
                              </p:par>
                              <p:par>
                                <p:cTn id="59" presetID="22" presetClass="entr" presetSubtype="1"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up)">
                                      <p:cBhvr>
                                        <p:cTn id="61" dur="500"/>
                                        <p:tgtEl>
                                          <p:spTgt spid="41"/>
                                        </p:tgtEl>
                                      </p:cBhvr>
                                    </p:animEffect>
                                  </p:childTnLst>
                                </p:cTn>
                              </p:par>
                              <p:par>
                                <p:cTn id="62" presetID="22" presetClass="entr" presetSubtype="1"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ipe(up)">
                                      <p:cBhvr>
                                        <p:cTn id="64" dur="500"/>
                                        <p:tgtEl>
                                          <p:spTgt spid="42"/>
                                        </p:tgtEl>
                                      </p:cBhvr>
                                    </p:animEffect>
                                  </p:childTnLst>
                                </p:cTn>
                              </p:par>
                              <p:par>
                                <p:cTn id="65" presetID="22" presetClass="entr" presetSubtype="1"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up)">
                                      <p:cBhvr>
                                        <p:cTn id="67" dur="500"/>
                                        <p:tgtEl>
                                          <p:spTgt spid="43"/>
                                        </p:tgtEl>
                                      </p:cBhvr>
                                    </p:animEffect>
                                  </p:childTnLst>
                                </p:cTn>
                              </p:par>
                              <p:par>
                                <p:cTn id="68" presetID="22" presetClass="entr" presetSubtype="1" fill="hold"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up)">
                                      <p:cBhvr>
                                        <p:cTn id="70" dur="500"/>
                                        <p:tgtEl>
                                          <p:spTgt spid="46"/>
                                        </p:tgtEl>
                                      </p:cBhvr>
                                    </p:animEffect>
                                  </p:childTnLst>
                                </p:cTn>
                              </p:par>
                              <p:par>
                                <p:cTn id="71" presetID="22" presetClass="entr" presetSubtype="1" fill="hold"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up)">
                                      <p:cBhvr>
                                        <p:cTn id="7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1"/>
      <p:bldP spid="24" grpId="2"/>
      <p:bldP spid="25" grpId="3"/>
      <p:bldP spid="26" grpId="4"/>
      <p:bldP spid="27" grpId="5"/>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FC750A7C-1986-4A16-8AA8-7680BC3ADBAD}"/>
              </a:ext>
            </a:extLst>
          </p:cNvPr>
          <p:cNvSpPr txBox="1"/>
          <p:nvPr/>
        </p:nvSpPr>
        <p:spPr>
          <a:xfrm>
            <a:off x="793750" y="1062567"/>
            <a:ext cx="10850034" cy="5351208"/>
          </a:xfrm>
          <a:prstGeom prst="rect">
            <a:avLst/>
          </a:prstGeom>
          <a:noFill/>
        </p:spPr>
        <p:txBody>
          <a:bodyPr>
            <a:spAutoFit/>
          </a:bodyPr>
          <a:lstStyle>
            <a:defPPr>
              <a:defRPr lang="zh-CN"/>
            </a:defPPr>
          </a:lstStyle>
          <a:p>
            <a:pPr eaLnBrk="1" hangingPunct="1">
              <a:lnSpc>
                <a:spcPct val="130000"/>
              </a:lnSpc>
              <a:defRPr/>
            </a:pPr>
            <a:r>
              <a:rPr lang="zh-CN" altLang="en-US" sz="3333" b="1" spc="400">
                <a:latin typeface="+mn-ea"/>
                <a:ea typeface="+mn-ea"/>
              </a:rPr>
              <a:t>    </a:t>
            </a:r>
            <a:r>
              <a:rPr lang="zh-CN" altLang="en-US" sz="3733" b="1" spc="400">
                <a:latin typeface="+mn-ea"/>
                <a:ea typeface="+mn-ea"/>
              </a:rPr>
              <a:t>东市买骏马，西市买鞍鞯，南市买辔头，北市买长鞭。旦辞爷娘去，暮宿黄河边，不闻爷娘唤女声，但闻黄河流水鸣溅溅。旦辞黄河去，暮至黑山头，不闻爷娘唤女声，但闻燕山胡骑鸣啾啾。</a:t>
            </a:r>
            <a:endParaRPr lang="en-US" altLang="zh-CN" sz="3733" b="1" spc="400">
              <a:latin typeface="+mn-ea"/>
              <a:ea typeface="+mn-ea"/>
            </a:endParaRPr>
          </a:p>
          <a:p>
            <a:pPr eaLnBrk="1" hangingPunct="1">
              <a:lnSpc>
                <a:spcPct val="130000"/>
              </a:lnSpc>
              <a:defRPr/>
            </a:pPr>
            <a:r>
              <a:rPr lang="zh-CN" altLang="en-US" sz="3333" b="1" spc="400">
                <a:latin typeface="+mn-ea"/>
                <a:ea typeface="+mn-ea"/>
              </a:rPr>
              <a:t>    </a:t>
            </a:r>
            <a:r>
              <a:rPr lang="zh-CN" altLang="en-US" sz="3733" b="1" spc="400">
                <a:latin typeface="+mn-ea"/>
                <a:ea typeface="+mn-ea"/>
              </a:rPr>
              <a:t>万里赴戎机，关山度若飞。朔气传金柝，寒光照铁衣。将军百战死，壮士十年归。</a:t>
            </a:r>
          </a:p>
        </p:txBody>
      </p:sp>
      <p:sp>
        <p:nvSpPr>
          <p:cNvPr id="3" name="文本框 2">
            <a:extLst>
              <a:ext uri="{FF2B5EF4-FFF2-40B4-BE49-F238E27FC236}">
                <a16:creationId xmlns:a16="http://schemas.microsoft.com/office/drawing/2014/main" id="{9C678A47-E890-4801-8EF7-86506DB88140}"/>
              </a:ext>
            </a:extLst>
          </p:cNvPr>
          <p:cNvSpPr txBox="1"/>
          <p:nvPr/>
        </p:nvSpPr>
        <p:spPr>
          <a:xfrm>
            <a:off x="7083895" y="709084"/>
            <a:ext cx="1035049"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jīān</a:t>
            </a:r>
            <a:endParaRPr lang="zh-CN" altLang="en-US" sz="1800" b="1">
              <a:solidFill>
                <a:srgbClr val="0000FF"/>
              </a:solidFill>
              <a:latin typeface="+mn-ea"/>
              <a:ea typeface="+mn-ea"/>
            </a:endParaRPr>
          </a:p>
        </p:txBody>
      </p:sp>
      <p:sp>
        <p:nvSpPr>
          <p:cNvPr id="4" name="文本框 3">
            <a:extLst>
              <a:ext uri="{FF2B5EF4-FFF2-40B4-BE49-F238E27FC236}">
                <a16:creationId xmlns:a16="http://schemas.microsoft.com/office/drawing/2014/main" id="{1F98BFFC-3AF0-463A-AEF4-D66D320EBB7A}"/>
              </a:ext>
            </a:extLst>
          </p:cNvPr>
          <p:cNvSpPr txBox="1"/>
          <p:nvPr/>
        </p:nvSpPr>
        <p:spPr>
          <a:xfrm>
            <a:off x="9774178" y="709084"/>
            <a:ext cx="787400"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pèi</a:t>
            </a:r>
            <a:endParaRPr lang="zh-CN" altLang="en-US" sz="1800" b="1">
              <a:solidFill>
                <a:srgbClr val="0000FF"/>
              </a:solidFill>
              <a:latin typeface="+mn-ea"/>
              <a:ea typeface="+mn-ea"/>
            </a:endParaRPr>
          </a:p>
        </p:txBody>
      </p:sp>
      <p:sp>
        <p:nvSpPr>
          <p:cNvPr id="5" name="文本框 4">
            <a:extLst>
              <a:ext uri="{FF2B5EF4-FFF2-40B4-BE49-F238E27FC236}">
                <a16:creationId xmlns:a16="http://schemas.microsoft.com/office/drawing/2014/main" id="{B4A0268A-4FF8-4ADE-B8CB-FA0B3F9DFC5E}"/>
              </a:ext>
            </a:extLst>
          </p:cNvPr>
          <p:cNvSpPr txBox="1"/>
          <p:nvPr/>
        </p:nvSpPr>
        <p:spPr>
          <a:xfrm>
            <a:off x="7598834" y="2269067"/>
            <a:ext cx="891117" cy="535517"/>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jiān</a:t>
            </a:r>
            <a:endParaRPr lang="zh-CN" altLang="en-US" sz="1800" b="1">
              <a:solidFill>
                <a:srgbClr val="0000FF"/>
              </a:solidFill>
              <a:latin typeface="+mn-ea"/>
              <a:ea typeface="+mn-ea"/>
            </a:endParaRPr>
          </a:p>
        </p:txBody>
      </p:sp>
      <p:sp>
        <p:nvSpPr>
          <p:cNvPr id="6" name="文本框 5">
            <a:extLst>
              <a:ext uri="{FF2B5EF4-FFF2-40B4-BE49-F238E27FC236}">
                <a16:creationId xmlns:a16="http://schemas.microsoft.com/office/drawing/2014/main" id="{26F12790-7E9B-46BF-903C-AB66307C5344}"/>
              </a:ext>
            </a:extLst>
          </p:cNvPr>
          <p:cNvSpPr txBox="1"/>
          <p:nvPr/>
        </p:nvSpPr>
        <p:spPr>
          <a:xfrm>
            <a:off x="10297585" y="3024718"/>
            <a:ext cx="889000"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yān</a:t>
            </a:r>
            <a:endParaRPr lang="zh-CN" altLang="en-US" sz="1800" b="1">
              <a:solidFill>
                <a:srgbClr val="0000FF"/>
              </a:solidFill>
              <a:latin typeface="+mn-ea"/>
              <a:ea typeface="+mn-ea"/>
            </a:endParaRPr>
          </a:p>
        </p:txBody>
      </p:sp>
      <p:sp>
        <p:nvSpPr>
          <p:cNvPr id="8" name="文本框 7">
            <a:extLst>
              <a:ext uri="{FF2B5EF4-FFF2-40B4-BE49-F238E27FC236}">
                <a16:creationId xmlns:a16="http://schemas.microsoft.com/office/drawing/2014/main" id="{67282F53-2DC8-4915-BF3D-626EAAFFEFC6}"/>
              </a:ext>
            </a:extLst>
          </p:cNvPr>
          <p:cNvSpPr txBox="1"/>
          <p:nvPr/>
        </p:nvSpPr>
        <p:spPr>
          <a:xfrm>
            <a:off x="2355851" y="3746500"/>
            <a:ext cx="723900" cy="535517"/>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jiū</a:t>
            </a:r>
            <a:endParaRPr lang="zh-CN" altLang="en-US" sz="1800" b="1">
              <a:solidFill>
                <a:srgbClr val="0000FF"/>
              </a:solidFill>
              <a:latin typeface="+mn-ea"/>
              <a:ea typeface="+mn-ea"/>
            </a:endParaRPr>
          </a:p>
        </p:txBody>
      </p:sp>
      <p:sp>
        <p:nvSpPr>
          <p:cNvPr id="9" name="文本框 8">
            <a:extLst>
              <a:ext uri="{FF2B5EF4-FFF2-40B4-BE49-F238E27FC236}">
                <a16:creationId xmlns:a16="http://schemas.microsoft.com/office/drawing/2014/main" id="{81887A4B-2E5A-4B13-9075-7B30CB7FBBA9}"/>
              </a:ext>
            </a:extLst>
          </p:cNvPr>
          <p:cNvSpPr txBox="1"/>
          <p:nvPr/>
        </p:nvSpPr>
        <p:spPr>
          <a:xfrm>
            <a:off x="3375495" y="4459817"/>
            <a:ext cx="1032933"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rónɡ</a:t>
            </a:r>
            <a:endParaRPr lang="zh-CN" altLang="en-US" sz="1800" b="1">
              <a:solidFill>
                <a:srgbClr val="0000FF"/>
              </a:solidFill>
              <a:latin typeface="+mn-ea"/>
              <a:ea typeface="+mn-ea"/>
            </a:endParaRPr>
          </a:p>
        </p:txBody>
      </p:sp>
      <p:sp>
        <p:nvSpPr>
          <p:cNvPr id="10" name="文本框 9">
            <a:extLst>
              <a:ext uri="{FF2B5EF4-FFF2-40B4-BE49-F238E27FC236}">
                <a16:creationId xmlns:a16="http://schemas.microsoft.com/office/drawing/2014/main" id="{EDCF606B-24E4-4197-8163-B9D59A026E5F}"/>
              </a:ext>
            </a:extLst>
          </p:cNvPr>
          <p:cNvSpPr txBox="1"/>
          <p:nvPr/>
        </p:nvSpPr>
        <p:spPr>
          <a:xfrm>
            <a:off x="8118945" y="4459817"/>
            <a:ext cx="1035051"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shuò</a:t>
            </a:r>
            <a:endParaRPr lang="zh-CN" altLang="en-US" sz="1800" b="1">
              <a:solidFill>
                <a:srgbClr val="0000FF"/>
              </a:solidFill>
              <a:latin typeface="+mn-ea"/>
              <a:ea typeface="+mn-ea"/>
            </a:endParaRPr>
          </a:p>
        </p:txBody>
      </p:sp>
      <p:sp>
        <p:nvSpPr>
          <p:cNvPr id="11" name="文本框 10">
            <a:extLst>
              <a:ext uri="{FF2B5EF4-FFF2-40B4-BE49-F238E27FC236}">
                <a16:creationId xmlns:a16="http://schemas.microsoft.com/office/drawing/2014/main" id="{941C4132-757F-4ADA-B0FB-F1BF5111B3BD}"/>
              </a:ext>
            </a:extLst>
          </p:cNvPr>
          <p:cNvSpPr txBox="1"/>
          <p:nvPr/>
        </p:nvSpPr>
        <p:spPr>
          <a:xfrm>
            <a:off x="10299111" y="4459817"/>
            <a:ext cx="774700"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tuò</a:t>
            </a:r>
            <a:endParaRPr lang="zh-CN" altLang="en-US" sz="1800" b="1">
              <a:solidFill>
                <a:srgbClr val="0000FF"/>
              </a:solidFill>
              <a:latin typeface="+mn-ea"/>
              <a:ea typeface="+mn-ea"/>
            </a:endParaRPr>
          </a:p>
        </p:txBody>
      </p:sp>
      <p:cxnSp>
        <p:nvCxnSpPr>
          <p:cNvPr id="12" name="直接连接符 11">
            <a:extLst>
              <a:ext uri="{FF2B5EF4-FFF2-40B4-BE49-F238E27FC236}">
                <a16:creationId xmlns:a16="http://schemas.microsoft.com/office/drawing/2014/main" id="{65BC4527-FBEA-439F-BF8A-5AF95F541A3E}"/>
              </a:ext>
            </a:extLst>
          </p:cNvPr>
          <p:cNvCxnSpPr/>
          <p:nvPr/>
        </p:nvCxnSpPr>
        <p:spPr>
          <a:xfrm flipH="1">
            <a:off x="2935111" y="13081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4ECC5958-AE27-43DF-BFB5-450B65EA99FB}"/>
              </a:ext>
            </a:extLst>
          </p:cNvPr>
          <p:cNvCxnSpPr/>
          <p:nvPr/>
        </p:nvCxnSpPr>
        <p:spPr>
          <a:xfrm flipH="1">
            <a:off x="6105878" y="1305984"/>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2CEAB22A-F5D2-4A22-8549-D0885ACDD2A3}"/>
              </a:ext>
            </a:extLst>
          </p:cNvPr>
          <p:cNvCxnSpPr/>
          <p:nvPr/>
        </p:nvCxnSpPr>
        <p:spPr>
          <a:xfrm flipH="1">
            <a:off x="9274527" y="1286933"/>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D235D1E0-F75E-4DAB-9550-8AFD62CB4351}"/>
              </a:ext>
            </a:extLst>
          </p:cNvPr>
          <p:cNvCxnSpPr/>
          <p:nvPr/>
        </p:nvCxnSpPr>
        <p:spPr>
          <a:xfrm flipH="1">
            <a:off x="1900767" y="2061633"/>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5AD73B8F-5C79-4169-9793-D839A836E370}"/>
              </a:ext>
            </a:extLst>
          </p:cNvPr>
          <p:cNvCxnSpPr/>
          <p:nvPr/>
        </p:nvCxnSpPr>
        <p:spPr>
          <a:xfrm flipH="1">
            <a:off x="5052484" y="20404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222C9836-E515-43C6-A0E4-B59E1F615E14}"/>
              </a:ext>
            </a:extLst>
          </p:cNvPr>
          <p:cNvCxnSpPr/>
          <p:nvPr/>
        </p:nvCxnSpPr>
        <p:spPr>
          <a:xfrm flipH="1">
            <a:off x="8255000" y="20404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5D3274ED-6AB5-4F13-AF68-CB07C253D89D}"/>
              </a:ext>
            </a:extLst>
          </p:cNvPr>
          <p:cNvCxnSpPr/>
          <p:nvPr/>
        </p:nvCxnSpPr>
        <p:spPr>
          <a:xfrm flipH="1">
            <a:off x="11410952" y="20404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E89BBF2C-916C-45E8-B89E-26DBF5B67015}"/>
              </a:ext>
            </a:extLst>
          </p:cNvPr>
          <p:cNvCxnSpPr/>
          <p:nvPr/>
        </p:nvCxnSpPr>
        <p:spPr>
          <a:xfrm flipH="1">
            <a:off x="1854200" y="27749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FE02570F-B7C9-42ED-907F-A8AD42092417}"/>
              </a:ext>
            </a:extLst>
          </p:cNvPr>
          <p:cNvCxnSpPr/>
          <p:nvPr/>
        </p:nvCxnSpPr>
        <p:spPr>
          <a:xfrm flipH="1">
            <a:off x="5099051" y="27643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79A75DBA-CB47-4DE3-87E8-BDD0775FF399}"/>
              </a:ext>
            </a:extLst>
          </p:cNvPr>
          <p:cNvCxnSpPr/>
          <p:nvPr/>
        </p:nvCxnSpPr>
        <p:spPr>
          <a:xfrm flipH="1">
            <a:off x="6117167" y="27643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FAF998E9-0859-4170-A6A8-88988F847F95}"/>
              </a:ext>
            </a:extLst>
          </p:cNvPr>
          <p:cNvCxnSpPr/>
          <p:nvPr/>
        </p:nvCxnSpPr>
        <p:spPr>
          <a:xfrm flipH="1">
            <a:off x="7164918" y="27643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AFD9EE91-82C8-44AB-9342-1926C54BED77}"/>
              </a:ext>
            </a:extLst>
          </p:cNvPr>
          <p:cNvCxnSpPr/>
          <p:nvPr/>
        </p:nvCxnSpPr>
        <p:spPr>
          <a:xfrm flipH="1">
            <a:off x="10335685" y="27643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0448F28A-F1F5-4FB5-8999-E14B74ADC545}"/>
              </a:ext>
            </a:extLst>
          </p:cNvPr>
          <p:cNvCxnSpPr/>
          <p:nvPr/>
        </p:nvCxnSpPr>
        <p:spPr>
          <a:xfrm flipH="1">
            <a:off x="2954867" y="34671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73B5B7ED-35C6-412A-B29A-7AB2E4AA7364}"/>
              </a:ext>
            </a:extLst>
          </p:cNvPr>
          <p:cNvCxnSpPr/>
          <p:nvPr/>
        </p:nvCxnSpPr>
        <p:spPr>
          <a:xfrm flipH="1">
            <a:off x="6146800" y="34671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B9057727-37F9-4B31-BE5A-DAC2ED2F079E}"/>
              </a:ext>
            </a:extLst>
          </p:cNvPr>
          <p:cNvCxnSpPr/>
          <p:nvPr/>
        </p:nvCxnSpPr>
        <p:spPr>
          <a:xfrm flipH="1">
            <a:off x="7183967" y="34671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052B65EE-E18C-4E51-BFF1-D55CF2140758}"/>
              </a:ext>
            </a:extLst>
          </p:cNvPr>
          <p:cNvCxnSpPr/>
          <p:nvPr/>
        </p:nvCxnSpPr>
        <p:spPr>
          <a:xfrm flipH="1">
            <a:off x="10335685" y="34671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E1AB7AA9-22AA-498C-BDD1-5A29019039C6}"/>
              </a:ext>
            </a:extLst>
          </p:cNvPr>
          <p:cNvCxnSpPr/>
          <p:nvPr/>
        </p:nvCxnSpPr>
        <p:spPr>
          <a:xfrm flipH="1">
            <a:off x="1879600" y="42227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90AB6BE7-1CDA-4E16-A37B-BD742C39D7DA}"/>
              </a:ext>
            </a:extLst>
          </p:cNvPr>
          <p:cNvCxnSpPr/>
          <p:nvPr/>
        </p:nvCxnSpPr>
        <p:spPr>
          <a:xfrm flipH="1">
            <a:off x="2958332" y="49741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32CC3789-3167-483D-B865-217ABD2DEE9D}"/>
              </a:ext>
            </a:extLst>
          </p:cNvPr>
          <p:cNvCxnSpPr/>
          <p:nvPr/>
        </p:nvCxnSpPr>
        <p:spPr>
          <a:xfrm flipH="1">
            <a:off x="6107932" y="49741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22F3A916-BC66-40B9-A770-605683F2D62A}"/>
              </a:ext>
            </a:extLst>
          </p:cNvPr>
          <p:cNvCxnSpPr/>
          <p:nvPr/>
        </p:nvCxnSpPr>
        <p:spPr>
          <a:xfrm flipH="1">
            <a:off x="9285050" y="49741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6B8424BF-7AB0-4459-B060-882F7BCFB016}"/>
              </a:ext>
            </a:extLst>
          </p:cNvPr>
          <p:cNvCxnSpPr/>
          <p:nvPr/>
        </p:nvCxnSpPr>
        <p:spPr>
          <a:xfrm flipH="1">
            <a:off x="1902884" y="5717117"/>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A93DDD9C-5973-4234-8399-EF0F727B098F}"/>
              </a:ext>
            </a:extLst>
          </p:cNvPr>
          <p:cNvCxnSpPr/>
          <p:nvPr/>
        </p:nvCxnSpPr>
        <p:spPr>
          <a:xfrm flipH="1">
            <a:off x="5073651" y="5717117"/>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1A90E967-DD9C-4B1F-95DF-CFB8D97BF09E}"/>
              </a:ext>
            </a:extLst>
          </p:cNvPr>
          <p:cNvCxnSpPr/>
          <p:nvPr/>
        </p:nvCxnSpPr>
        <p:spPr>
          <a:xfrm flipH="1">
            <a:off x="8233834" y="5717117"/>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2"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3"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4"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5"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6"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7"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22" presetClass="entr" presetSubtype="1"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up)">
                                      <p:cBhvr>
                                        <p:cTn id="34" dur="500"/>
                                        <p:tgtEl>
                                          <p:spTgt spid="12"/>
                                        </p:tgtEl>
                                      </p:cBhvr>
                                    </p:animEffect>
                                  </p:childTnLst>
                                </p:cTn>
                              </p:par>
                              <p:par>
                                <p:cTn id="35" presetID="22" presetClass="entr" presetSubtype="1"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par>
                                <p:cTn id="38" presetID="22" presetClass="entr" presetSubtype="1"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par>
                                <p:cTn id="41" presetID="22" presetClass="entr" presetSubtype="1"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par>
                                <p:cTn id="44" presetID="22" presetClass="entr" presetSubtype="1"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up)">
                                      <p:cBhvr>
                                        <p:cTn id="46" dur="500"/>
                                        <p:tgtEl>
                                          <p:spTgt spid="16"/>
                                        </p:tgtEl>
                                      </p:cBhvr>
                                    </p:animEffect>
                                  </p:childTnLst>
                                </p:cTn>
                              </p:par>
                              <p:par>
                                <p:cTn id="47" presetID="22" presetClass="entr" presetSubtype="1"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par>
                                <p:cTn id="50" presetID="22" presetClass="entr" presetSubtype="1"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up)">
                                      <p:cBhvr>
                                        <p:cTn id="52" dur="500"/>
                                        <p:tgtEl>
                                          <p:spTgt spid="18"/>
                                        </p:tgtEl>
                                      </p:cBhvr>
                                    </p:animEffect>
                                  </p:childTnLst>
                                </p:cTn>
                              </p:par>
                              <p:par>
                                <p:cTn id="53" presetID="22" presetClass="entr" presetSubtype="1"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up)">
                                      <p:cBhvr>
                                        <p:cTn id="55" dur="500"/>
                                        <p:tgtEl>
                                          <p:spTgt spid="19"/>
                                        </p:tgtEl>
                                      </p:cBhvr>
                                    </p:animEffect>
                                  </p:childTnLst>
                                </p:cTn>
                              </p:par>
                              <p:par>
                                <p:cTn id="56" presetID="22" presetClass="entr" presetSubtype="1"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up)">
                                      <p:cBhvr>
                                        <p:cTn id="58" dur="500"/>
                                        <p:tgtEl>
                                          <p:spTgt spid="20"/>
                                        </p:tgtEl>
                                      </p:cBhvr>
                                    </p:animEffect>
                                  </p:childTnLst>
                                </p:cTn>
                              </p:par>
                              <p:par>
                                <p:cTn id="59" presetID="22" presetClass="entr" presetSubtype="1"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up)">
                                      <p:cBhvr>
                                        <p:cTn id="61" dur="500"/>
                                        <p:tgtEl>
                                          <p:spTgt spid="21"/>
                                        </p:tgtEl>
                                      </p:cBhvr>
                                    </p:animEffect>
                                  </p:childTnLst>
                                </p:cTn>
                              </p:par>
                              <p:par>
                                <p:cTn id="62" presetID="22" presetClass="entr" presetSubtype="1"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up)">
                                      <p:cBhvr>
                                        <p:cTn id="64" dur="500"/>
                                        <p:tgtEl>
                                          <p:spTgt spid="22"/>
                                        </p:tgtEl>
                                      </p:cBhvr>
                                    </p:animEffect>
                                  </p:childTnLst>
                                </p:cTn>
                              </p:par>
                              <p:par>
                                <p:cTn id="65" presetID="22" presetClass="entr" presetSubtype="1"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up)">
                                      <p:cBhvr>
                                        <p:cTn id="67" dur="500"/>
                                        <p:tgtEl>
                                          <p:spTgt spid="23"/>
                                        </p:tgtEl>
                                      </p:cBhvr>
                                    </p:animEffect>
                                  </p:childTnLst>
                                </p:cTn>
                              </p:par>
                              <p:par>
                                <p:cTn id="68" presetID="22" presetClass="entr" presetSubtype="1" fill="hold"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up)">
                                      <p:cBhvr>
                                        <p:cTn id="70" dur="500"/>
                                        <p:tgtEl>
                                          <p:spTgt spid="24"/>
                                        </p:tgtEl>
                                      </p:cBhvr>
                                    </p:animEffect>
                                  </p:childTnLst>
                                </p:cTn>
                              </p:par>
                              <p:par>
                                <p:cTn id="71" presetID="22" presetClass="entr" presetSubtype="1"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up)">
                                      <p:cBhvr>
                                        <p:cTn id="73" dur="500"/>
                                        <p:tgtEl>
                                          <p:spTgt spid="25"/>
                                        </p:tgtEl>
                                      </p:cBhvr>
                                    </p:animEffect>
                                  </p:childTnLst>
                                </p:cTn>
                              </p:par>
                              <p:par>
                                <p:cTn id="74" presetID="22" presetClass="entr" presetSubtype="1" fill="hold"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up)">
                                      <p:cBhvr>
                                        <p:cTn id="76" dur="500"/>
                                        <p:tgtEl>
                                          <p:spTgt spid="26"/>
                                        </p:tgtEl>
                                      </p:cBhvr>
                                    </p:animEffect>
                                  </p:childTnLst>
                                </p:cTn>
                              </p:par>
                              <p:par>
                                <p:cTn id="77" presetID="22" presetClass="entr" presetSubtype="1" fill="hold"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up)">
                                      <p:cBhvr>
                                        <p:cTn id="79" dur="500"/>
                                        <p:tgtEl>
                                          <p:spTgt spid="27"/>
                                        </p:tgtEl>
                                      </p:cBhvr>
                                    </p:animEffect>
                                  </p:childTnLst>
                                </p:cTn>
                              </p:par>
                              <p:par>
                                <p:cTn id="80" presetID="22" presetClass="entr" presetSubtype="1" fill="hold"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wipe(up)">
                                      <p:cBhvr>
                                        <p:cTn id="82" dur="500"/>
                                        <p:tgtEl>
                                          <p:spTgt spid="29"/>
                                        </p:tgtEl>
                                      </p:cBhvr>
                                    </p:animEffect>
                                  </p:childTnLst>
                                </p:cTn>
                              </p:par>
                              <p:par>
                                <p:cTn id="83" presetID="22" presetClass="entr" presetSubtype="1" fill="hold" nodeType="with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wipe(up)">
                                      <p:cBhvr>
                                        <p:cTn id="85" dur="500"/>
                                        <p:tgtEl>
                                          <p:spTgt spid="30"/>
                                        </p:tgtEl>
                                      </p:cBhvr>
                                    </p:animEffect>
                                  </p:childTnLst>
                                </p:cTn>
                              </p:par>
                              <p:par>
                                <p:cTn id="86" presetID="22" presetClass="entr" presetSubtype="1" fill="hold"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wipe(up)">
                                      <p:cBhvr>
                                        <p:cTn id="88" dur="500"/>
                                        <p:tgtEl>
                                          <p:spTgt spid="31"/>
                                        </p:tgtEl>
                                      </p:cBhvr>
                                    </p:animEffect>
                                  </p:childTnLst>
                                </p:cTn>
                              </p:par>
                              <p:par>
                                <p:cTn id="89" presetID="22" presetClass="entr" presetSubtype="1" fill="hold"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wipe(up)">
                                      <p:cBhvr>
                                        <p:cTn id="91" dur="500"/>
                                        <p:tgtEl>
                                          <p:spTgt spid="32"/>
                                        </p:tgtEl>
                                      </p:cBhvr>
                                    </p:animEffect>
                                  </p:childTnLst>
                                </p:cTn>
                              </p:par>
                              <p:par>
                                <p:cTn id="92" presetID="22" presetClass="entr" presetSubtype="1" fill="hold" nodeType="with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wipe(up)">
                                      <p:cBhvr>
                                        <p:cTn id="94" dur="500"/>
                                        <p:tgtEl>
                                          <p:spTgt spid="33"/>
                                        </p:tgtEl>
                                      </p:cBhvr>
                                    </p:animEffect>
                                  </p:childTnLst>
                                </p:cTn>
                              </p:par>
                              <p:par>
                                <p:cTn id="95" presetID="22" presetClass="entr" presetSubtype="1" fill="hold"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wipe(up)">
                                      <p:cBhvr>
                                        <p:cTn id="97" dur="500"/>
                                        <p:tgtEl>
                                          <p:spTgt spid="34"/>
                                        </p:tgtEl>
                                      </p:cBhvr>
                                    </p:animEffect>
                                  </p:childTnLst>
                                </p:cTn>
                              </p:par>
                              <p:par>
                                <p:cTn id="98" presetID="22" presetClass="entr" presetSubtype="1" fill="hold" nodeType="withEffect">
                                  <p:stCondLst>
                                    <p:cond delay="0"/>
                                  </p:stCondLst>
                                  <p:childTnLst>
                                    <p:set>
                                      <p:cBhvr>
                                        <p:cTn id="99" dur="1" fill="hold">
                                          <p:stCondLst>
                                            <p:cond delay="0"/>
                                          </p:stCondLst>
                                        </p:cTn>
                                        <p:tgtEl>
                                          <p:spTgt spid="35"/>
                                        </p:tgtEl>
                                        <p:attrNameLst>
                                          <p:attrName>style.visibility</p:attrName>
                                        </p:attrNameLst>
                                      </p:cBhvr>
                                      <p:to>
                                        <p:strVal val="visible"/>
                                      </p:to>
                                    </p:set>
                                    <p:animEffect transition="in" filter="wipe(up)">
                                      <p:cBhvr>
                                        <p:cTn id="10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8" grpId="4"/>
      <p:bldP spid="9" grpId="5"/>
      <p:bldP spid="10" grpId="6"/>
      <p:bldP spid="11" grpId="7"/>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2D6BB29F-AA46-4608-B2CB-48669E5ED1AA}"/>
              </a:ext>
            </a:extLst>
          </p:cNvPr>
          <p:cNvSpPr txBox="1"/>
          <p:nvPr/>
        </p:nvSpPr>
        <p:spPr>
          <a:xfrm>
            <a:off x="662517" y="897467"/>
            <a:ext cx="10850034" cy="5351208"/>
          </a:xfrm>
          <a:prstGeom prst="rect">
            <a:avLst/>
          </a:prstGeom>
          <a:noFill/>
        </p:spPr>
        <p:txBody>
          <a:bodyPr>
            <a:spAutoFit/>
          </a:bodyPr>
          <a:lstStyle>
            <a:defPPr>
              <a:defRPr lang="zh-CN"/>
            </a:defPPr>
          </a:lstStyle>
          <a:p>
            <a:pPr eaLnBrk="1" hangingPunct="1">
              <a:lnSpc>
                <a:spcPct val="130000"/>
              </a:lnSpc>
              <a:defRPr/>
            </a:pPr>
            <a:r>
              <a:rPr lang="zh-CN" altLang="en-US" sz="3333" b="1" spc="400">
                <a:latin typeface="+mn-ea"/>
                <a:ea typeface="+mn-ea"/>
              </a:rPr>
              <a:t>    </a:t>
            </a:r>
            <a:r>
              <a:rPr lang="zh-CN" altLang="en-US" sz="3733" b="1" spc="400">
                <a:latin typeface="+mn-ea"/>
                <a:ea typeface="+mn-ea"/>
              </a:rPr>
              <a:t>归来见天子，天子坐明堂。策勋十二转，赏赐百千强。可汗问所欲，木兰不用尚书郎，愿驰千里足，送儿还故乡。</a:t>
            </a:r>
            <a:endParaRPr lang="en-US" altLang="zh-CN" sz="3733" b="1" spc="400">
              <a:latin typeface="+mn-ea"/>
              <a:ea typeface="+mn-ea"/>
            </a:endParaRPr>
          </a:p>
          <a:p>
            <a:pPr eaLnBrk="1" hangingPunct="1">
              <a:lnSpc>
                <a:spcPct val="130000"/>
              </a:lnSpc>
              <a:defRPr/>
            </a:pPr>
            <a:r>
              <a:rPr lang="zh-CN" altLang="en-US" sz="3333" b="1" spc="400">
                <a:latin typeface="+mn-ea"/>
                <a:ea typeface="+mn-ea"/>
              </a:rPr>
              <a:t>    </a:t>
            </a:r>
            <a:r>
              <a:rPr lang="zh-CN" altLang="en-US" sz="3733" b="1" spc="400">
                <a:latin typeface="+mn-ea"/>
                <a:ea typeface="+mn-ea"/>
              </a:rPr>
              <a:t>爷娘闻女来，出郭相扶将；阿姊闻妹来，当户理红妆；小弟闻姊来，磨刀霍霍向猪羊。开我东阁门，坐我西阁床。脱我战时袍，著我旧时裳。当窗理云鬓，对镜帖花黄。出门看火</a:t>
            </a:r>
          </a:p>
        </p:txBody>
      </p:sp>
      <p:sp>
        <p:nvSpPr>
          <p:cNvPr id="3" name="文本框 2">
            <a:extLst>
              <a:ext uri="{FF2B5EF4-FFF2-40B4-BE49-F238E27FC236}">
                <a16:creationId xmlns:a16="http://schemas.microsoft.com/office/drawing/2014/main" id="{0ED96CFA-3C20-48E7-88CB-C82BA09ADCDD}"/>
              </a:ext>
            </a:extLst>
          </p:cNvPr>
          <p:cNvSpPr txBox="1"/>
          <p:nvPr/>
        </p:nvSpPr>
        <p:spPr>
          <a:xfrm>
            <a:off x="8514525" y="622300"/>
            <a:ext cx="787400" cy="535517"/>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xūn</a:t>
            </a:r>
            <a:endParaRPr lang="zh-CN" altLang="en-US" sz="1800" b="1">
              <a:solidFill>
                <a:srgbClr val="0000FF"/>
              </a:solidFill>
              <a:latin typeface="+mn-ea"/>
              <a:ea typeface="+mn-ea"/>
            </a:endParaRPr>
          </a:p>
        </p:txBody>
      </p:sp>
      <p:sp>
        <p:nvSpPr>
          <p:cNvPr id="4" name="文本框 3">
            <a:extLst>
              <a:ext uri="{FF2B5EF4-FFF2-40B4-BE49-F238E27FC236}">
                <a16:creationId xmlns:a16="http://schemas.microsoft.com/office/drawing/2014/main" id="{3F696EB6-4D23-484D-A91F-6FA3A01B9A2F}"/>
              </a:ext>
            </a:extLst>
          </p:cNvPr>
          <p:cNvSpPr txBox="1"/>
          <p:nvPr/>
        </p:nvSpPr>
        <p:spPr>
          <a:xfrm>
            <a:off x="10030059" y="615951"/>
            <a:ext cx="1068916" cy="533400"/>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zhuǎn</a:t>
            </a:r>
          </a:p>
        </p:txBody>
      </p:sp>
      <p:sp>
        <p:nvSpPr>
          <p:cNvPr id="5" name="文本框 4">
            <a:extLst>
              <a:ext uri="{FF2B5EF4-FFF2-40B4-BE49-F238E27FC236}">
                <a16:creationId xmlns:a16="http://schemas.microsoft.com/office/drawing/2014/main" id="{72964FE1-D7E2-41AA-A368-5CC2CE1B5BB8}"/>
              </a:ext>
            </a:extLst>
          </p:cNvPr>
          <p:cNvSpPr txBox="1"/>
          <p:nvPr/>
        </p:nvSpPr>
        <p:spPr>
          <a:xfrm>
            <a:off x="6774740" y="2827867"/>
            <a:ext cx="1068916" cy="533400"/>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jiānɡ</a:t>
            </a:r>
          </a:p>
        </p:txBody>
      </p:sp>
      <p:sp>
        <p:nvSpPr>
          <p:cNvPr id="6" name="文本框 5">
            <a:extLst>
              <a:ext uri="{FF2B5EF4-FFF2-40B4-BE49-F238E27FC236}">
                <a16:creationId xmlns:a16="http://schemas.microsoft.com/office/drawing/2014/main" id="{FF7B7931-F418-4D4A-882A-E3377A6AFF8E}"/>
              </a:ext>
            </a:extLst>
          </p:cNvPr>
          <p:cNvSpPr txBox="1"/>
          <p:nvPr/>
        </p:nvSpPr>
        <p:spPr>
          <a:xfrm>
            <a:off x="10088034" y="4343400"/>
            <a:ext cx="918633" cy="535517"/>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zhuó</a:t>
            </a:r>
          </a:p>
        </p:txBody>
      </p:sp>
      <p:sp>
        <p:nvSpPr>
          <p:cNvPr id="7" name="文本框 6">
            <a:extLst>
              <a:ext uri="{FF2B5EF4-FFF2-40B4-BE49-F238E27FC236}">
                <a16:creationId xmlns:a16="http://schemas.microsoft.com/office/drawing/2014/main" id="{DBE02904-8AE5-44D0-88DC-41CCC88C412B}"/>
              </a:ext>
            </a:extLst>
          </p:cNvPr>
          <p:cNvSpPr txBox="1"/>
          <p:nvPr/>
        </p:nvSpPr>
        <p:spPr>
          <a:xfrm>
            <a:off x="1570567" y="5090584"/>
            <a:ext cx="1174751"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chánɡ</a:t>
            </a:r>
          </a:p>
        </p:txBody>
      </p:sp>
      <p:sp>
        <p:nvSpPr>
          <p:cNvPr id="8" name="文本框 7">
            <a:extLst>
              <a:ext uri="{FF2B5EF4-FFF2-40B4-BE49-F238E27FC236}">
                <a16:creationId xmlns:a16="http://schemas.microsoft.com/office/drawing/2014/main" id="{7E47012E-AF13-45C5-8BA5-0BF9D6A4ACF5}"/>
              </a:ext>
            </a:extLst>
          </p:cNvPr>
          <p:cNvSpPr txBox="1"/>
          <p:nvPr/>
        </p:nvSpPr>
        <p:spPr>
          <a:xfrm>
            <a:off x="4842933" y="5090584"/>
            <a:ext cx="795867"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bìn</a:t>
            </a:r>
          </a:p>
        </p:txBody>
      </p:sp>
      <p:cxnSp>
        <p:nvCxnSpPr>
          <p:cNvPr id="9" name="直接连接符 8">
            <a:extLst>
              <a:ext uri="{FF2B5EF4-FFF2-40B4-BE49-F238E27FC236}">
                <a16:creationId xmlns:a16="http://schemas.microsoft.com/office/drawing/2014/main" id="{5727AD8A-8E41-45E5-AACE-D6A424DC4523}"/>
              </a:ext>
            </a:extLst>
          </p:cNvPr>
          <p:cNvCxnSpPr/>
          <p:nvPr/>
        </p:nvCxnSpPr>
        <p:spPr>
          <a:xfrm flipH="1">
            <a:off x="2829221" y="1071033"/>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D7E3905A-27FA-4DFF-87DF-D88A27288F44}"/>
              </a:ext>
            </a:extLst>
          </p:cNvPr>
          <p:cNvCxnSpPr/>
          <p:nvPr/>
        </p:nvCxnSpPr>
        <p:spPr>
          <a:xfrm flipH="1">
            <a:off x="5999988" y="1068917"/>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32644B9C-70D9-489F-8EC7-087A82FD6D5B}"/>
              </a:ext>
            </a:extLst>
          </p:cNvPr>
          <p:cNvCxnSpPr/>
          <p:nvPr/>
        </p:nvCxnSpPr>
        <p:spPr>
          <a:xfrm flipH="1">
            <a:off x="9170755" y="1068917"/>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D332CB75-84D5-452C-81B6-5F28522ABBCD}"/>
              </a:ext>
            </a:extLst>
          </p:cNvPr>
          <p:cNvCxnSpPr/>
          <p:nvPr/>
        </p:nvCxnSpPr>
        <p:spPr>
          <a:xfrm flipH="1">
            <a:off x="1761067" y="18415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79605D81-4C7A-4732-91E0-153FF06C4AC7}"/>
              </a:ext>
            </a:extLst>
          </p:cNvPr>
          <p:cNvCxnSpPr/>
          <p:nvPr/>
        </p:nvCxnSpPr>
        <p:spPr>
          <a:xfrm flipH="1">
            <a:off x="4953000" y="18415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3D8405EB-6523-4C73-BDAE-EF20611CAB85}"/>
              </a:ext>
            </a:extLst>
          </p:cNvPr>
          <p:cNvCxnSpPr/>
          <p:nvPr/>
        </p:nvCxnSpPr>
        <p:spPr>
          <a:xfrm flipH="1">
            <a:off x="8098367" y="18415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A50320AB-BFF4-433E-9639-9015147CE133}"/>
              </a:ext>
            </a:extLst>
          </p:cNvPr>
          <p:cNvCxnSpPr/>
          <p:nvPr/>
        </p:nvCxnSpPr>
        <p:spPr>
          <a:xfrm flipH="1">
            <a:off x="9160934" y="18415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37E12ED6-8F55-46C1-8314-6B8F222734FD}"/>
              </a:ext>
            </a:extLst>
          </p:cNvPr>
          <p:cNvCxnSpPr/>
          <p:nvPr/>
        </p:nvCxnSpPr>
        <p:spPr>
          <a:xfrm flipH="1">
            <a:off x="1771651" y="2580218"/>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2DA3A151-A867-44BD-9A27-AFA584DB79B2}"/>
              </a:ext>
            </a:extLst>
          </p:cNvPr>
          <p:cNvCxnSpPr/>
          <p:nvPr/>
        </p:nvCxnSpPr>
        <p:spPr>
          <a:xfrm flipH="1">
            <a:off x="4938184" y="2580218"/>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50FED431-3EF4-44B5-B757-8DEB19844341}"/>
              </a:ext>
            </a:extLst>
          </p:cNvPr>
          <p:cNvCxnSpPr/>
          <p:nvPr/>
        </p:nvCxnSpPr>
        <p:spPr>
          <a:xfrm flipH="1">
            <a:off x="2829273" y="33274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59D4988D-C9DB-4543-9411-386FC796A095}"/>
              </a:ext>
            </a:extLst>
          </p:cNvPr>
          <p:cNvCxnSpPr/>
          <p:nvPr/>
        </p:nvCxnSpPr>
        <p:spPr>
          <a:xfrm flipH="1">
            <a:off x="5993690" y="33274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9F6D39ED-3F38-49DB-853F-6A9FC69113C1}"/>
              </a:ext>
            </a:extLst>
          </p:cNvPr>
          <p:cNvCxnSpPr/>
          <p:nvPr/>
        </p:nvCxnSpPr>
        <p:spPr>
          <a:xfrm flipH="1">
            <a:off x="9158107" y="3327400"/>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701420EC-C466-45BA-B504-6A8C6B2B30AF}"/>
              </a:ext>
            </a:extLst>
          </p:cNvPr>
          <p:cNvCxnSpPr/>
          <p:nvPr/>
        </p:nvCxnSpPr>
        <p:spPr>
          <a:xfrm flipH="1">
            <a:off x="1752600" y="40957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7039F3E9-6685-4E80-A658-8D7041064331}"/>
              </a:ext>
            </a:extLst>
          </p:cNvPr>
          <p:cNvCxnSpPr/>
          <p:nvPr/>
        </p:nvCxnSpPr>
        <p:spPr>
          <a:xfrm flipH="1">
            <a:off x="4929717" y="40957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67CC5D2D-5B94-4FB0-B147-31684DE52D83}"/>
              </a:ext>
            </a:extLst>
          </p:cNvPr>
          <p:cNvCxnSpPr/>
          <p:nvPr/>
        </p:nvCxnSpPr>
        <p:spPr>
          <a:xfrm flipH="1">
            <a:off x="9163052" y="409575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F734CD25-3062-46D8-8589-F25159EBDA76}"/>
              </a:ext>
            </a:extLst>
          </p:cNvPr>
          <p:cNvCxnSpPr/>
          <p:nvPr/>
        </p:nvCxnSpPr>
        <p:spPr>
          <a:xfrm flipH="1">
            <a:off x="1818217" y="4792133"/>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957DD593-6AB7-45DF-898B-DD9FDAF3DA8F}"/>
              </a:ext>
            </a:extLst>
          </p:cNvPr>
          <p:cNvCxnSpPr/>
          <p:nvPr/>
        </p:nvCxnSpPr>
        <p:spPr>
          <a:xfrm flipH="1">
            <a:off x="4942417" y="4792133"/>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5BEEA761-4C76-47AC-9C5A-0C756729478B}"/>
              </a:ext>
            </a:extLst>
          </p:cNvPr>
          <p:cNvCxnSpPr/>
          <p:nvPr/>
        </p:nvCxnSpPr>
        <p:spPr>
          <a:xfrm flipH="1">
            <a:off x="8119534" y="4792133"/>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CF7C68C9-444F-41AB-BEE0-AE3086579433}"/>
              </a:ext>
            </a:extLst>
          </p:cNvPr>
          <p:cNvCxnSpPr/>
          <p:nvPr/>
        </p:nvCxnSpPr>
        <p:spPr>
          <a:xfrm flipH="1">
            <a:off x="11338985" y="4792133"/>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8A533CB8-4432-490B-8627-6A73530440E3}"/>
              </a:ext>
            </a:extLst>
          </p:cNvPr>
          <p:cNvCxnSpPr/>
          <p:nvPr/>
        </p:nvCxnSpPr>
        <p:spPr>
          <a:xfrm flipH="1">
            <a:off x="3873500" y="55202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E1FE0A32-B3C6-4D38-A3D7-B827347E6FB3}"/>
              </a:ext>
            </a:extLst>
          </p:cNvPr>
          <p:cNvCxnSpPr/>
          <p:nvPr/>
        </p:nvCxnSpPr>
        <p:spPr>
          <a:xfrm flipH="1">
            <a:off x="7061200" y="55202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72964FE1-D7E2-41AA-A368-5CC2CE1B5BB8}"/>
              </a:ext>
            </a:extLst>
          </p:cNvPr>
          <p:cNvSpPr txBox="1"/>
          <p:nvPr/>
        </p:nvSpPr>
        <p:spPr>
          <a:xfrm>
            <a:off x="8620474" y="2827867"/>
            <a:ext cx="668867" cy="603251"/>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zǐ</a:t>
            </a:r>
          </a:p>
        </p:txBody>
      </p:sp>
      <p:sp>
        <p:nvSpPr>
          <p:cNvPr id="31" name="文本框 30">
            <a:extLst>
              <a:ext uri="{FF2B5EF4-FFF2-40B4-BE49-F238E27FC236}">
                <a16:creationId xmlns:a16="http://schemas.microsoft.com/office/drawing/2014/main" id="{353D6CCE-98F4-45B8-BABF-65C4AF5CF49B}"/>
              </a:ext>
            </a:extLst>
          </p:cNvPr>
          <p:cNvSpPr txBox="1"/>
          <p:nvPr/>
        </p:nvSpPr>
        <p:spPr>
          <a:xfrm>
            <a:off x="8036984" y="3598333"/>
            <a:ext cx="795867" cy="535517"/>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huò</a:t>
            </a:r>
          </a:p>
        </p:txBody>
      </p:sp>
      <p:cxnSp>
        <p:nvCxnSpPr>
          <p:cNvPr id="32" name="直接连接符 31">
            <a:extLst>
              <a:ext uri="{FF2B5EF4-FFF2-40B4-BE49-F238E27FC236}">
                <a16:creationId xmlns:a16="http://schemas.microsoft.com/office/drawing/2014/main" id="{E1FE0A32-B3C6-4D38-A3D7-B827347E6FB3}"/>
              </a:ext>
            </a:extLst>
          </p:cNvPr>
          <p:cNvCxnSpPr/>
          <p:nvPr/>
        </p:nvCxnSpPr>
        <p:spPr>
          <a:xfrm flipH="1">
            <a:off x="10248900" y="5520267"/>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2"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6"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7"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grpId="3"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4"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5"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22" presetClass="entr" presetSubtype="1"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par>
                                <p:cTn id="35" presetID="22" presetClass="entr" presetSubtype="1"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par>
                                <p:cTn id="38" presetID="22" presetClass="entr" presetSubtype="1"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par>
                                <p:cTn id="41" presetID="22" presetClass="entr" presetSubtype="1"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500"/>
                                        <p:tgtEl>
                                          <p:spTgt spid="12"/>
                                        </p:tgtEl>
                                      </p:cBhvr>
                                    </p:animEffect>
                                  </p:childTnLst>
                                </p:cTn>
                              </p:par>
                              <p:par>
                                <p:cTn id="44" presetID="22" presetClass="entr" presetSubtype="1"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par>
                                <p:cTn id="47" presetID="22" presetClass="entr" presetSubtype="1"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par>
                                <p:cTn id="50" presetID="22" presetClass="entr" presetSubtype="1"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up)">
                                      <p:cBhvr>
                                        <p:cTn id="52" dur="500"/>
                                        <p:tgtEl>
                                          <p:spTgt spid="15"/>
                                        </p:tgtEl>
                                      </p:cBhvr>
                                    </p:animEffect>
                                  </p:childTnLst>
                                </p:cTn>
                              </p:par>
                              <p:par>
                                <p:cTn id="53" presetID="22" presetClass="entr" presetSubtype="1"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par>
                                <p:cTn id="56" presetID="22" presetClass="entr" presetSubtype="1" fill="hold"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up)">
                                      <p:cBhvr>
                                        <p:cTn id="58" dur="500"/>
                                        <p:tgtEl>
                                          <p:spTgt spid="17"/>
                                        </p:tgtEl>
                                      </p:cBhvr>
                                    </p:animEffect>
                                  </p:childTnLst>
                                </p:cTn>
                              </p:par>
                              <p:par>
                                <p:cTn id="59" presetID="22" presetClass="entr" presetSubtype="1" fill="hold"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up)">
                                      <p:cBhvr>
                                        <p:cTn id="61" dur="500"/>
                                        <p:tgtEl>
                                          <p:spTgt spid="18"/>
                                        </p:tgtEl>
                                      </p:cBhvr>
                                    </p:animEffect>
                                  </p:childTnLst>
                                </p:cTn>
                              </p:par>
                              <p:par>
                                <p:cTn id="62" presetID="22" presetClass="entr" presetSubtype="1"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up)">
                                      <p:cBhvr>
                                        <p:cTn id="64" dur="500"/>
                                        <p:tgtEl>
                                          <p:spTgt spid="19"/>
                                        </p:tgtEl>
                                      </p:cBhvr>
                                    </p:animEffect>
                                  </p:childTnLst>
                                </p:cTn>
                              </p:par>
                              <p:par>
                                <p:cTn id="65" presetID="22" presetClass="entr" presetSubtype="1"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par>
                                <p:cTn id="68" presetID="22" presetClass="entr" presetSubtype="1" fill="hold"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up)">
                                      <p:cBhvr>
                                        <p:cTn id="70" dur="500"/>
                                        <p:tgtEl>
                                          <p:spTgt spid="21"/>
                                        </p:tgtEl>
                                      </p:cBhvr>
                                    </p:animEffect>
                                  </p:childTnLst>
                                </p:cTn>
                              </p:par>
                              <p:par>
                                <p:cTn id="71" presetID="22" presetClass="entr" presetSubtype="1" fill="hold"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ipe(up)">
                                      <p:cBhvr>
                                        <p:cTn id="73" dur="500"/>
                                        <p:tgtEl>
                                          <p:spTgt spid="22"/>
                                        </p:tgtEl>
                                      </p:cBhvr>
                                    </p:animEffect>
                                  </p:childTnLst>
                                </p:cTn>
                              </p:par>
                              <p:par>
                                <p:cTn id="74" presetID="22" presetClass="entr" presetSubtype="1" fill="hold"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up)">
                                      <p:cBhvr>
                                        <p:cTn id="76" dur="500"/>
                                        <p:tgtEl>
                                          <p:spTgt spid="23"/>
                                        </p:tgtEl>
                                      </p:cBhvr>
                                    </p:animEffect>
                                  </p:childTnLst>
                                </p:cTn>
                              </p:par>
                              <p:par>
                                <p:cTn id="77" presetID="22" presetClass="entr" presetSubtype="1" fill="hold"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wipe(up)">
                                      <p:cBhvr>
                                        <p:cTn id="79" dur="500"/>
                                        <p:tgtEl>
                                          <p:spTgt spid="24"/>
                                        </p:tgtEl>
                                      </p:cBhvr>
                                    </p:animEffect>
                                  </p:childTnLst>
                                </p:cTn>
                              </p:par>
                              <p:par>
                                <p:cTn id="80" presetID="22" presetClass="entr" presetSubtype="1" fill="hold"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wipe(up)">
                                      <p:cBhvr>
                                        <p:cTn id="82" dur="500"/>
                                        <p:tgtEl>
                                          <p:spTgt spid="25"/>
                                        </p:tgtEl>
                                      </p:cBhvr>
                                    </p:animEffect>
                                  </p:childTnLst>
                                </p:cTn>
                              </p:par>
                              <p:par>
                                <p:cTn id="83" presetID="22" presetClass="entr" presetSubtype="1"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up)">
                                      <p:cBhvr>
                                        <p:cTn id="85" dur="500"/>
                                        <p:tgtEl>
                                          <p:spTgt spid="26"/>
                                        </p:tgtEl>
                                      </p:cBhvr>
                                    </p:animEffect>
                                  </p:childTnLst>
                                </p:cTn>
                              </p:par>
                              <p:par>
                                <p:cTn id="86" presetID="22" presetClass="entr" presetSubtype="1" fill="hold"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up)">
                                      <p:cBhvr>
                                        <p:cTn id="88" dur="500"/>
                                        <p:tgtEl>
                                          <p:spTgt spid="27"/>
                                        </p:tgtEl>
                                      </p:cBhvr>
                                    </p:animEffect>
                                  </p:childTnLst>
                                </p:cTn>
                              </p:par>
                              <p:par>
                                <p:cTn id="89" presetID="22" presetClass="entr" presetSubtype="1" fill="hold"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up)">
                                      <p:cBhvr>
                                        <p:cTn id="91" dur="500"/>
                                        <p:tgtEl>
                                          <p:spTgt spid="28"/>
                                        </p:tgtEl>
                                      </p:cBhvr>
                                    </p:animEffect>
                                  </p:childTnLst>
                                </p:cTn>
                              </p:par>
                              <p:par>
                                <p:cTn id="92" presetID="22" presetClass="entr" presetSubtype="1" fill="hold"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wipe(up)">
                                      <p:cBhvr>
                                        <p:cTn id="94" dur="500"/>
                                        <p:tgtEl>
                                          <p:spTgt spid="29"/>
                                        </p:tgtEl>
                                      </p:cBhvr>
                                    </p:animEffect>
                                  </p:childTnLst>
                                </p:cTn>
                              </p:par>
                              <p:par>
                                <p:cTn id="95" presetID="22" presetClass="entr" presetSubtype="1" fill="hold"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up)">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7" grpId="4"/>
      <p:bldP spid="8" grpId="5"/>
      <p:bldP spid="30" grpId="6"/>
      <p:bldP spid="31" grpId="7"/>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2D6BB29F-AA46-4608-B2CB-48669E5ED1AA}"/>
              </a:ext>
            </a:extLst>
          </p:cNvPr>
          <p:cNvSpPr txBox="1"/>
          <p:nvPr/>
        </p:nvSpPr>
        <p:spPr>
          <a:xfrm>
            <a:off x="1163308" y="1676459"/>
            <a:ext cx="10176756" cy="3110595"/>
          </a:xfrm>
          <a:prstGeom prst="rect">
            <a:avLst/>
          </a:prstGeom>
          <a:noFill/>
        </p:spPr>
        <p:txBody>
          <a:bodyPr wrap="square">
            <a:spAutoFit/>
          </a:bodyPr>
          <a:lstStyle>
            <a:defPPr>
              <a:defRPr lang="zh-CN"/>
            </a:defPPr>
          </a:lstStyle>
          <a:p>
            <a:pPr eaLnBrk="1" hangingPunct="1">
              <a:lnSpc>
                <a:spcPct val="130000"/>
              </a:lnSpc>
              <a:defRPr/>
            </a:pPr>
            <a:r>
              <a:rPr lang="zh-CN" altLang="en-US" sz="3733" b="1" spc="400">
                <a:latin typeface="+mn-ea"/>
                <a:ea typeface="+mn-ea"/>
              </a:rPr>
              <a:t>伴，火伴皆惊忙：同行十二年，不知木兰是女郎。</a:t>
            </a:r>
            <a:endParaRPr lang="en-US" altLang="zh-CN" sz="3733" b="1" spc="400">
              <a:latin typeface="+mn-ea"/>
              <a:ea typeface="+mn-ea"/>
            </a:endParaRPr>
          </a:p>
          <a:p>
            <a:pPr eaLnBrk="1" latinLnBrk="1" hangingPunct="1">
              <a:lnSpc>
                <a:spcPct val="130000"/>
              </a:lnSpc>
              <a:defRPr/>
            </a:pPr>
            <a:r>
              <a:rPr lang="zh-CN" altLang="en-US" sz="3733" b="1" spc="400">
                <a:latin typeface="+mn-ea"/>
                <a:ea typeface="+mn-ea"/>
              </a:rPr>
              <a:t>    雄兔脚扑朔，雌兔眼迷离；双兔傍地走，安能辨我是雄雌？</a:t>
            </a:r>
          </a:p>
        </p:txBody>
      </p:sp>
      <p:sp>
        <p:nvSpPr>
          <p:cNvPr id="3" name="文本框 2">
            <a:extLst>
              <a:ext uri="{FF2B5EF4-FFF2-40B4-BE49-F238E27FC236}">
                <a16:creationId xmlns:a16="http://schemas.microsoft.com/office/drawing/2014/main" id="{0ED96CFA-3C20-48E7-88CB-C82BA09ADCDD}"/>
              </a:ext>
            </a:extLst>
          </p:cNvPr>
          <p:cNvSpPr txBox="1"/>
          <p:nvPr/>
        </p:nvSpPr>
        <p:spPr>
          <a:xfrm>
            <a:off x="5779668" y="1378009"/>
            <a:ext cx="944033"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xínɡ</a:t>
            </a:r>
            <a:endParaRPr lang="zh-CN" altLang="en-US" sz="1800" b="1">
              <a:solidFill>
                <a:srgbClr val="0000FF"/>
              </a:solidFill>
              <a:latin typeface="+mn-ea"/>
              <a:ea typeface="+mn-ea"/>
            </a:endParaRPr>
          </a:p>
        </p:txBody>
      </p:sp>
      <p:cxnSp>
        <p:nvCxnSpPr>
          <p:cNvPr id="5" name="直接连接符 4">
            <a:extLst>
              <a:ext uri="{FF2B5EF4-FFF2-40B4-BE49-F238E27FC236}">
                <a16:creationId xmlns:a16="http://schemas.microsoft.com/office/drawing/2014/main" id="{37A3FDE6-B799-43F1-A726-C8340948D68D}"/>
              </a:ext>
            </a:extLst>
          </p:cNvPr>
          <p:cNvCxnSpPr/>
          <p:nvPr/>
        </p:nvCxnSpPr>
        <p:spPr>
          <a:xfrm flipH="1">
            <a:off x="3301142" y="1879659"/>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a16="http://schemas.microsoft.com/office/drawing/2014/main" id="{6D6BCCA0-CD1E-4A95-868D-27FB68DA8CD4}"/>
              </a:ext>
            </a:extLst>
          </p:cNvPr>
          <p:cNvCxnSpPr/>
          <p:nvPr/>
        </p:nvCxnSpPr>
        <p:spPr>
          <a:xfrm flipH="1">
            <a:off x="6471908" y="1877543"/>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BF51E16C-D1D8-422D-AF9A-7B4C04B056C4}"/>
              </a:ext>
            </a:extLst>
          </p:cNvPr>
          <p:cNvCxnSpPr/>
          <p:nvPr/>
        </p:nvCxnSpPr>
        <p:spPr>
          <a:xfrm flipH="1">
            <a:off x="9670721" y="187754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C12C16EC-DDAC-489D-A594-116B0009C9EC}"/>
              </a:ext>
            </a:extLst>
          </p:cNvPr>
          <p:cNvCxnSpPr/>
          <p:nvPr/>
        </p:nvCxnSpPr>
        <p:spPr>
          <a:xfrm flipH="1">
            <a:off x="10742944" y="1877541"/>
            <a:ext cx="93133" cy="4762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2F0D14E5-72B1-4F3E-BA63-03B7B010F140}"/>
              </a:ext>
            </a:extLst>
          </p:cNvPr>
          <p:cNvCxnSpPr/>
          <p:nvPr/>
        </p:nvCxnSpPr>
        <p:spPr>
          <a:xfrm flipH="1">
            <a:off x="3440842" y="3361325"/>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07480667-7259-48BC-BEEC-B7BAFAC3CAE1}"/>
              </a:ext>
            </a:extLst>
          </p:cNvPr>
          <p:cNvCxnSpPr/>
          <p:nvPr/>
        </p:nvCxnSpPr>
        <p:spPr>
          <a:xfrm flipH="1">
            <a:off x="6603141" y="3361325"/>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F6E54554-23E0-460C-B337-2F25933815A8}"/>
              </a:ext>
            </a:extLst>
          </p:cNvPr>
          <p:cNvCxnSpPr/>
          <p:nvPr/>
        </p:nvCxnSpPr>
        <p:spPr>
          <a:xfrm flipH="1">
            <a:off x="9771793" y="3361325"/>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BAA67EEB-9C57-457C-A92B-0D7DFFB849C1}"/>
              </a:ext>
            </a:extLst>
          </p:cNvPr>
          <p:cNvCxnSpPr/>
          <p:nvPr/>
        </p:nvCxnSpPr>
        <p:spPr>
          <a:xfrm flipH="1">
            <a:off x="3347708" y="4072525"/>
            <a:ext cx="93133" cy="476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0ED96CFA-3C20-48E7-88CB-C82BA09ADCDD}"/>
              </a:ext>
            </a:extLst>
          </p:cNvPr>
          <p:cNvSpPr txBox="1"/>
          <p:nvPr/>
        </p:nvSpPr>
        <p:spPr>
          <a:xfrm>
            <a:off x="9626655" y="2885585"/>
            <a:ext cx="944033" cy="535516"/>
          </a:xfrm>
          <a:prstGeom prst="rect">
            <a:avLst/>
          </a:prstGeom>
          <a:noFill/>
        </p:spPr>
        <p:txBody>
          <a:bodyPr>
            <a:spAutoFit/>
          </a:bodyPr>
          <a:lstStyle>
            <a:defPPr>
              <a:defRPr lang="zh-CN"/>
            </a:defPPr>
          </a:lstStyle>
          <a:p>
            <a:pPr eaLnBrk="1" hangingPunct="1">
              <a:lnSpc>
                <a:spcPct val="130000"/>
              </a:lnSpc>
              <a:defRPr/>
            </a:pPr>
            <a:r>
              <a:rPr lang="en-US" altLang="zh-CN" sz="1800" b="1" err="1">
                <a:solidFill>
                  <a:srgbClr val="0000FF"/>
                </a:solidFill>
                <a:latin typeface="+mn-ea"/>
                <a:ea typeface="+mn-ea"/>
              </a:rPr>
              <a:t>bànɡ</a:t>
            </a:r>
            <a:endParaRPr lang="zh-CN" altLang="en-US" sz="1800" b="1">
              <a:solidFill>
                <a:srgbClr val="0000FF"/>
              </a:solidFill>
              <a:latin typeface="+mn-ea"/>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par>
                                <p:cTn id="17" presetID="22" presetClass="entr" presetSubtype="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par>
                                <p:cTn id="20" presetID="22" presetClass="entr" presetSubtype="1"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par>
                                <p:cTn id="23" presetID="22" presetClass="entr" presetSubtype="1"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par>
                                <p:cTn id="26" presetID="22" presetClass="entr" presetSubtype="1"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par>
                                <p:cTn id="29" presetID="22" presetClass="entr" presetSubtype="1"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par>
                                <p:cTn id="32" presetID="22" presetClass="entr" presetSubtype="1"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up)">
                                      <p:cBhvr>
                                        <p:cTn id="34" dur="500"/>
                                        <p:tgtEl>
                                          <p:spTgt spid="12"/>
                                        </p:tgtEl>
                                      </p:cBhvr>
                                    </p:animEffect>
                                  </p:childTnLst>
                                </p:cTn>
                              </p:par>
                              <p:par>
                                <p:cTn id="35" presetID="22" presetClass="entr" presetSubtype="1"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1"/>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组合 1">
            <a:extLst>
              <a:ext uri="{FF2B5EF4-FFF2-40B4-BE49-F238E27FC236}">
                <a16:creationId xmlns:a16="http://schemas.microsoft.com/office/drawing/2014/main" id="{9410C624-D5B7-E139-A121-927B2B1FCE1A}"/>
              </a:ext>
            </a:extLst>
          </p:cNvPr>
          <p:cNvGrpSpPr/>
          <p:nvPr/>
        </p:nvGrpSpPr>
        <p:grpSpPr>
          <a:xfrm>
            <a:off x="0" y="5378450"/>
            <a:ext cx="12192000" cy="1350434"/>
            <a:chOff x="0" y="4631411"/>
            <a:chExt cx="12192000" cy="1350753"/>
          </a:xfrm>
        </p:grpSpPr>
        <p:grpSp>
          <p:nvGrpSpPr>
            <p:cNvPr id="19465" name="组合 9">
              <a:extLst>
                <a:ext uri="{FF2B5EF4-FFF2-40B4-BE49-F238E27FC236}">
                  <a16:creationId xmlns:a16="http://schemas.microsoft.com/office/drawing/2014/main" id="{E6B4052A-D202-168D-625F-D94C00B319AA}"/>
                </a:ext>
              </a:extLst>
            </p:cNvPr>
            <p:cNvGrpSpPr/>
            <p:nvPr/>
          </p:nvGrpSpPr>
          <p:grpSpPr>
            <a:xfrm>
              <a:off x="0" y="4631412"/>
              <a:ext cx="12192000" cy="1350752"/>
              <a:chOff x="0" y="4631412"/>
              <a:chExt cx="12192000" cy="1350752"/>
            </a:xfrm>
          </p:grpSpPr>
          <p:sp>
            <p:nvSpPr>
              <p:cNvPr id="5" name="矩形 4">
                <a:extLst>
                  <a:ext uri="{FF2B5EF4-FFF2-40B4-BE49-F238E27FC236}">
                    <a16:creationId xmlns:a16="http://schemas.microsoft.com/office/drawing/2014/main" id="{9DD47595-8AC1-4083-A716-A4C0EB4E0632}"/>
                  </a:ext>
                </a:extLst>
              </p:cNvPr>
              <p:cNvSpPr/>
              <p:nvPr/>
            </p:nvSpPr>
            <p:spPr>
              <a:xfrm>
                <a:off x="0" y="4631412"/>
                <a:ext cx="12192000" cy="135075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6" name="矩形 12">
                <a:extLst>
                  <a:ext uri="{FF2B5EF4-FFF2-40B4-BE49-F238E27FC236}">
                    <a16:creationId xmlns:a16="http://schemas.microsoft.com/office/drawing/2014/main" id="{DEEC2644-3D66-44EA-BD59-A633F650E765}"/>
                  </a:ext>
                </a:extLst>
              </p:cNvPr>
              <p:cNvSpPr>
                <a:spLocks noChangeArrowheads="1"/>
              </p:cNvSpPr>
              <p:nvPr/>
            </p:nvSpPr>
            <p:spPr bwMode="auto">
              <a:xfrm>
                <a:off x="1073151" y="4673753"/>
                <a:ext cx="10532534" cy="118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prstDash val="lgDashDotDot"/>
                    <a:miter lim="800000"/>
                    <a:headEnd/>
                    <a:tailEnd/>
                  </a14:hiddenLine>
                </a:ext>
              </a:extLst>
            </p:spPr>
            <p:txBody>
              <a:bodyPr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solidFill>
                      <a:schemeClr val="accent5">
                        <a:lumMod val="50000"/>
                      </a:schemeClr>
                    </a:solidFill>
                    <a:latin typeface="楷体" panose="02010609060101010101" pitchFamily="49" charset="-122"/>
                    <a:ea typeface="楷体" panose="02010609060101010101" pitchFamily="49" charset="-122"/>
                  </a:rPr>
                  <a:t>    叹息声一声又一声，木兰对着门织布。（不知怎的）听不到织布机发出的声音，只听到木兰的叹息声。</a:t>
                </a:r>
              </a:p>
            </p:txBody>
          </p:sp>
        </p:grpSp>
        <p:sp>
          <p:nvSpPr>
            <p:cNvPr id="4" name="矩形 3">
              <a:extLst>
                <a:ext uri="{FF2B5EF4-FFF2-40B4-BE49-F238E27FC236}">
                  <a16:creationId xmlns:a16="http://schemas.microsoft.com/office/drawing/2014/main" id="{B0784C9E-5F38-476B-8ED8-DFE4E0E15F46}"/>
                </a:ext>
              </a:extLst>
            </p:cNvPr>
            <p:cNvSpPr/>
            <p:nvPr/>
          </p:nvSpPr>
          <p:spPr>
            <a:xfrm>
              <a:off x="0" y="4631411"/>
              <a:ext cx="641351" cy="1346517"/>
            </a:xfrm>
            <a:prstGeom prst="rect">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defPPr>
                <a:defRPr lang="zh-CN"/>
              </a:defPPr>
            </a:lstStyle>
            <a:p>
              <a:pPr algn="ctr">
                <a:defRPr/>
              </a:pPr>
              <a:r>
                <a:rPr lang="zh-CN" altLang="en-US" sz="2667" b="1">
                  <a:latin typeface="黑体" panose="02010609060101010101" pitchFamily="49" charset="-122"/>
                  <a:ea typeface="黑体" panose="02010609060101010101" pitchFamily="49" charset="-122"/>
                </a:rPr>
                <a:t>译文</a:t>
              </a:r>
            </a:p>
          </p:txBody>
        </p:sp>
      </p:grpSp>
      <p:sp>
        <p:nvSpPr>
          <p:cNvPr id="19459" name="文本框 5">
            <a:extLst>
              <a:ext uri="{FF2B5EF4-FFF2-40B4-BE49-F238E27FC236}">
                <a16:creationId xmlns:a16="http://schemas.microsoft.com/office/drawing/2014/main" id="{767488CE-A65A-A9D3-1686-1FB2842280F0}"/>
              </a:ext>
            </a:extLst>
          </p:cNvPr>
          <p:cNvSpPr txBox="1">
            <a:spLocks noChangeArrowheads="1"/>
          </p:cNvSpPr>
          <p:nvPr/>
        </p:nvSpPr>
        <p:spPr bwMode="auto">
          <a:xfrm>
            <a:off x="2008718" y="247651"/>
            <a:ext cx="5475816"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609600" indent="-6096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ts val="800"/>
              </a:spcBef>
              <a:buFont typeface="Wingdings" panose="05000000000000000000" pitchFamily="2" charset="2"/>
              <a:buChar char="u"/>
            </a:pPr>
            <a:r>
              <a:rPr lang="zh-CN" altLang="en-US" sz="3733" b="1">
                <a:latin typeface="楷体" panose="02010609060101010101" pitchFamily="49" charset="-122"/>
                <a:ea typeface="楷体" panose="02010609060101010101" pitchFamily="49" charset="-122"/>
              </a:rPr>
              <a:t>结合注释，读通大意。</a:t>
            </a:r>
          </a:p>
        </p:txBody>
      </p:sp>
      <p:sp>
        <p:nvSpPr>
          <p:cNvPr id="19460" name="TextBox 4">
            <a:extLst>
              <a:ext uri="{FF2B5EF4-FFF2-40B4-BE49-F238E27FC236}">
                <a16:creationId xmlns:a16="http://schemas.microsoft.com/office/drawing/2014/main" id="{F52B4CFF-FAE7-653D-C445-A3A1625F9BC4}"/>
              </a:ext>
            </a:extLst>
          </p:cNvPr>
          <p:cNvSpPr txBox="1">
            <a:spLocks noChangeArrowheads="1"/>
          </p:cNvSpPr>
          <p:nvPr/>
        </p:nvSpPr>
        <p:spPr bwMode="auto">
          <a:xfrm>
            <a:off x="1570567" y="1473200"/>
            <a:ext cx="9770534" cy="254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ts val="600"/>
              </a:spcBef>
            </a:pPr>
            <a:r>
              <a:rPr lang="zh-CN" altLang="en-US" sz="3600" b="1">
                <a:latin typeface="黑体" panose="02010609060101010101" pitchFamily="49" charset="-122"/>
                <a:ea typeface="黑体" panose="02010609060101010101" pitchFamily="49" charset="-122"/>
              </a:rPr>
              <a:t>木兰诗</a:t>
            </a:r>
          </a:p>
          <a:p>
            <a:pPr eaLnBrk="1" hangingPunct="1">
              <a:lnSpc>
                <a:spcPct val="150000"/>
              </a:lnSpc>
              <a:spcBef>
                <a:spcPts val="600"/>
              </a:spcBef>
            </a:pPr>
            <a:r>
              <a:rPr lang="zh-CN" altLang="en-US" sz="3600" b="1">
                <a:latin typeface="黑体" panose="02010609060101010101" pitchFamily="49" charset="-122"/>
                <a:ea typeface="黑体" panose="02010609060101010101" pitchFamily="49" charset="-122"/>
              </a:rPr>
              <a:t>    </a:t>
            </a:r>
            <a:r>
              <a:rPr lang="zh-CN" altLang="en-US" sz="3600" b="1">
                <a:solidFill>
                  <a:srgbClr val="FF0000"/>
                </a:solidFill>
                <a:latin typeface="黑体" panose="02010609060101010101" pitchFamily="49" charset="-122"/>
                <a:ea typeface="黑体" panose="02010609060101010101" pitchFamily="49" charset="-122"/>
              </a:rPr>
              <a:t>唧唧</a:t>
            </a:r>
            <a:r>
              <a:rPr lang="zh-CN" altLang="en-US" sz="3600" b="1">
                <a:latin typeface="黑体" panose="02010609060101010101" pitchFamily="49" charset="-122"/>
                <a:ea typeface="黑体" panose="02010609060101010101" pitchFamily="49" charset="-122"/>
              </a:rPr>
              <a:t>复唧唧，木兰</a:t>
            </a:r>
            <a:r>
              <a:rPr lang="zh-CN" altLang="en-US" sz="3600" b="1">
                <a:solidFill>
                  <a:srgbClr val="FF0000"/>
                </a:solidFill>
                <a:latin typeface="黑体" panose="02010609060101010101" pitchFamily="49" charset="-122"/>
                <a:ea typeface="黑体" panose="02010609060101010101" pitchFamily="49" charset="-122"/>
              </a:rPr>
              <a:t>当户织</a:t>
            </a:r>
            <a:r>
              <a:rPr lang="zh-CN" altLang="en-US" sz="3600" b="1">
                <a:latin typeface="黑体" panose="02010609060101010101" pitchFamily="49" charset="-122"/>
                <a:ea typeface="黑体" panose="02010609060101010101" pitchFamily="49" charset="-122"/>
              </a:rPr>
              <a:t>。不闻</a:t>
            </a:r>
            <a:r>
              <a:rPr lang="zh-CN" altLang="en-US" sz="3600" b="1">
                <a:solidFill>
                  <a:srgbClr val="FF0000"/>
                </a:solidFill>
                <a:latin typeface="黑体" panose="02010609060101010101" pitchFamily="49" charset="-122"/>
                <a:ea typeface="黑体" panose="02010609060101010101" pitchFamily="49" charset="-122"/>
              </a:rPr>
              <a:t>机杼声</a:t>
            </a:r>
            <a:r>
              <a:rPr lang="zh-CN" altLang="en-US" sz="3600" b="1">
                <a:latin typeface="黑体" panose="02010609060101010101" pitchFamily="49" charset="-122"/>
                <a:ea typeface="黑体" panose="02010609060101010101" pitchFamily="49" charset="-122"/>
              </a:rPr>
              <a:t>，</a:t>
            </a:r>
            <a:r>
              <a:rPr lang="zh-CN" altLang="en-US" sz="3600" b="1">
                <a:solidFill>
                  <a:srgbClr val="FF0000"/>
                </a:solidFill>
                <a:latin typeface="黑体" panose="02010609060101010101" pitchFamily="49" charset="-122"/>
                <a:ea typeface="黑体" panose="02010609060101010101" pitchFamily="49" charset="-122"/>
              </a:rPr>
              <a:t>唯</a:t>
            </a:r>
            <a:r>
              <a:rPr lang="zh-CN" altLang="en-US" sz="3600" b="1">
                <a:latin typeface="黑体" panose="02010609060101010101" pitchFamily="49" charset="-122"/>
                <a:ea typeface="黑体" panose="02010609060101010101" pitchFamily="49" charset="-122"/>
              </a:rPr>
              <a:t>闻女叹息。</a:t>
            </a:r>
          </a:p>
        </p:txBody>
      </p:sp>
      <p:sp>
        <p:nvSpPr>
          <p:cNvPr id="9" name="文本框 8">
            <a:extLst>
              <a:ext uri="{FF2B5EF4-FFF2-40B4-BE49-F238E27FC236}">
                <a16:creationId xmlns:a16="http://schemas.microsoft.com/office/drawing/2014/main" id="{889C7F19-69AD-5472-FCF2-B791769B953D}"/>
              </a:ext>
            </a:extLst>
          </p:cNvPr>
          <p:cNvSpPr txBox="1">
            <a:spLocks noChangeArrowheads="1"/>
          </p:cNvSpPr>
          <p:nvPr/>
        </p:nvSpPr>
        <p:spPr bwMode="auto">
          <a:xfrm>
            <a:off x="2609849" y="2112433"/>
            <a:ext cx="14731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叹息声。</a:t>
            </a:r>
          </a:p>
        </p:txBody>
      </p:sp>
      <p:sp>
        <p:nvSpPr>
          <p:cNvPr id="10" name="文本框 9">
            <a:extLst>
              <a:ext uri="{FF2B5EF4-FFF2-40B4-BE49-F238E27FC236}">
                <a16:creationId xmlns:a16="http://schemas.microsoft.com/office/drawing/2014/main" id="{A0A251E9-1FE8-86CC-1124-E9A884FADC80}"/>
              </a:ext>
            </a:extLst>
          </p:cNvPr>
          <p:cNvSpPr txBox="1">
            <a:spLocks noChangeArrowheads="1"/>
          </p:cNvSpPr>
          <p:nvPr/>
        </p:nvSpPr>
        <p:spPr bwMode="auto">
          <a:xfrm>
            <a:off x="6011333" y="2116667"/>
            <a:ext cx="20976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对着门织布。</a:t>
            </a:r>
          </a:p>
        </p:txBody>
      </p:sp>
      <p:sp>
        <p:nvSpPr>
          <p:cNvPr id="11" name="文本框 10">
            <a:extLst>
              <a:ext uri="{FF2B5EF4-FFF2-40B4-BE49-F238E27FC236}">
                <a16:creationId xmlns:a16="http://schemas.microsoft.com/office/drawing/2014/main" id="{DC4371BE-02BD-8981-81CA-E74B1ACCD0EC}"/>
              </a:ext>
            </a:extLst>
          </p:cNvPr>
          <p:cNvSpPr txBox="1">
            <a:spLocks noChangeArrowheads="1"/>
          </p:cNvSpPr>
          <p:nvPr/>
        </p:nvSpPr>
        <p:spPr bwMode="auto">
          <a:xfrm>
            <a:off x="8288866" y="1746251"/>
            <a:ext cx="3210984" cy="831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织布机发出的声音。</a:t>
            </a:r>
            <a:r>
              <a:rPr lang="zh-CN" altLang="en-US" sz="2400" b="1" u="sng">
                <a:solidFill>
                  <a:srgbClr val="0033CC"/>
                </a:solidFill>
                <a:latin typeface="楷体" panose="02010609060101010101" pitchFamily="49" charset="-122"/>
                <a:ea typeface="楷体" panose="02010609060101010101" pitchFamily="49" charset="-122"/>
              </a:rPr>
              <a:t>杼，织布的梭子。</a:t>
            </a:r>
          </a:p>
        </p:txBody>
      </p:sp>
      <p:sp>
        <p:nvSpPr>
          <p:cNvPr id="12" name="文本框 11">
            <a:extLst>
              <a:ext uri="{FF2B5EF4-FFF2-40B4-BE49-F238E27FC236}">
                <a16:creationId xmlns:a16="http://schemas.microsoft.com/office/drawing/2014/main" id="{F1820CAD-5A78-4F1A-8869-899584AE8A64}"/>
              </a:ext>
            </a:extLst>
          </p:cNvPr>
          <p:cNvSpPr txBox="1">
            <a:spLocks noChangeArrowheads="1"/>
          </p:cNvSpPr>
          <p:nvPr/>
        </p:nvSpPr>
        <p:spPr bwMode="auto">
          <a:xfrm>
            <a:off x="1833154" y="4073959"/>
            <a:ext cx="787908"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highlight>
                  <a:srgbClr val="FBCD8F"/>
                </a:highlight>
                <a:latin typeface="楷体" panose="02010609060101010101" pitchFamily="49" charset="-122"/>
                <a:ea typeface="楷体" panose="02010609060101010101" pitchFamily="49" charset="-122"/>
              </a:rPr>
              <a:t>只。</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grpId="2"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2"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P spid="11" grpId="2"/>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组合 1">
            <a:extLst>
              <a:ext uri="{FF2B5EF4-FFF2-40B4-BE49-F238E27FC236}">
                <a16:creationId xmlns:a16="http://schemas.microsoft.com/office/drawing/2014/main" id="{C92E0FEB-2101-EA6F-75C9-254701116A0F}"/>
              </a:ext>
            </a:extLst>
          </p:cNvPr>
          <p:cNvGrpSpPr/>
          <p:nvPr/>
        </p:nvGrpSpPr>
        <p:grpSpPr>
          <a:xfrm>
            <a:off x="0" y="4554672"/>
            <a:ext cx="12192000" cy="2263111"/>
            <a:chOff x="0" y="4355088"/>
            <a:chExt cx="12192000" cy="1364044"/>
          </a:xfrm>
        </p:grpSpPr>
        <p:grpSp>
          <p:nvGrpSpPr>
            <p:cNvPr id="20493" name="组合 9">
              <a:extLst>
                <a:ext uri="{FF2B5EF4-FFF2-40B4-BE49-F238E27FC236}">
                  <a16:creationId xmlns:a16="http://schemas.microsoft.com/office/drawing/2014/main" id="{BA895724-C2BB-36A2-7415-8F81DA0B6379}"/>
                </a:ext>
              </a:extLst>
            </p:cNvPr>
            <p:cNvGrpSpPr/>
            <p:nvPr/>
          </p:nvGrpSpPr>
          <p:grpSpPr>
            <a:xfrm>
              <a:off x="0" y="4355089"/>
              <a:ext cx="12192000" cy="1327233"/>
              <a:chOff x="0" y="4355089"/>
              <a:chExt cx="12192000" cy="1327233"/>
            </a:xfrm>
          </p:grpSpPr>
          <p:sp>
            <p:nvSpPr>
              <p:cNvPr id="5" name="矩形 4">
                <a:extLst>
                  <a:ext uri="{FF2B5EF4-FFF2-40B4-BE49-F238E27FC236}">
                    <a16:creationId xmlns:a16="http://schemas.microsoft.com/office/drawing/2014/main" id="{9DD47595-8AC1-4083-A716-A4C0EB4E0632}"/>
                  </a:ext>
                </a:extLst>
              </p:cNvPr>
              <p:cNvSpPr/>
              <p:nvPr/>
            </p:nvSpPr>
            <p:spPr>
              <a:xfrm>
                <a:off x="0" y="4355089"/>
                <a:ext cx="12192000" cy="13272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6" name="矩形 12">
                <a:extLst>
                  <a:ext uri="{FF2B5EF4-FFF2-40B4-BE49-F238E27FC236}">
                    <a16:creationId xmlns:a16="http://schemas.microsoft.com/office/drawing/2014/main" id="{DEEC2644-3D66-44EA-BD59-A633F650E765}"/>
                  </a:ext>
                </a:extLst>
              </p:cNvPr>
              <p:cNvSpPr>
                <a:spLocks noChangeArrowheads="1"/>
              </p:cNvSpPr>
              <p:nvPr/>
            </p:nvSpPr>
            <p:spPr bwMode="auto">
              <a:xfrm>
                <a:off x="1058516" y="4474089"/>
                <a:ext cx="10839756" cy="1107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prstDash val="lgDashDotDot"/>
                    <a:miter lim="800000"/>
                    <a:headEnd/>
                    <a:tailEnd/>
                  </a14:hiddenLine>
                </a:ext>
              </a:extLst>
            </p:spPr>
            <p:txBody>
              <a:bodyPr wrap="square"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defRPr/>
                </a:pPr>
                <a:r>
                  <a:rPr lang="zh-CN" altLang="en-US" sz="2800" b="1">
                    <a:solidFill>
                      <a:schemeClr val="accent5">
                        <a:lumMod val="50000"/>
                      </a:schemeClr>
                    </a:solidFill>
                    <a:latin typeface="楷体" panose="02010609060101010101" pitchFamily="49" charset="-122"/>
                    <a:ea typeface="楷体" panose="02010609060101010101" pitchFamily="49" charset="-122"/>
                  </a:rPr>
                  <a:t>    问木兰想的是什么，问木兰思念的是什么。木兰也没想什么，也没有思念什么。昨夜看到军中的文告，可汗大规模地征兵，征兵的名册很多卷，每卷都有父亲的名字。父亲没有长大成人的儿子，木兰没有大哥，（木兰）愿意为（此）去买鞍马，从此代替父亲出征。</a:t>
                </a:r>
              </a:p>
            </p:txBody>
          </p:sp>
        </p:grpSp>
        <p:sp>
          <p:nvSpPr>
            <p:cNvPr id="4" name="矩形 3">
              <a:extLst>
                <a:ext uri="{FF2B5EF4-FFF2-40B4-BE49-F238E27FC236}">
                  <a16:creationId xmlns:a16="http://schemas.microsoft.com/office/drawing/2014/main" id="{B0784C9E-5F38-476B-8ED8-DFE4E0E15F46}"/>
                </a:ext>
              </a:extLst>
            </p:cNvPr>
            <p:cNvSpPr/>
            <p:nvPr/>
          </p:nvSpPr>
          <p:spPr>
            <a:xfrm>
              <a:off x="0" y="4355088"/>
              <a:ext cx="641351" cy="1364044"/>
            </a:xfrm>
            <a:prstGeom prst="rect">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defPPr>
                <a:defRPr lang="zh-CN"/>
              </a:defPPr>
            </a:lstStyle>
            <a:p>
              <a:pPr algn="ctr">
                <a:defRPr/>
              </a:pPr>
              <a:r>
                <a:rPr lang="zh-CN" altLang="en-US" sz="2667" b="1">
                  <a:latin typeface="黑体" panose="02010609060101010101" pitchFamily="49" charset="-122"/>
                  <a:ea typeface="黑体" panose="02010609060101010101" pitchFamily="49" charset="-122"/>
                </a:rPr>
                <a:t>译文</a:t>
              </a:r>
            </a:p>
          </p:txBody>
        </p:sp>
      </p:grpSp>
      <p:sp>
        <p:nvSpPr>
          <p:cNvPr id="19460" name="TextBox 4">
            <a:extLst>
              <a:ext uri="{FF2B5EF4-FFF2-40B4-BE49-F238E27FC236}">
                <a16:creationId xmlns:a16="http://schemas.microsoft.com/office/drawing/2014/main" id="{068861F3-5766-41E4-9C4A-62BD80F5FD46}"/>
              </a:ext>
            </a:extLst>
          </p:cNvPr>
          <p:cNvSpPr txBox="1">
            <a:spLocks noChangeArrowheads="1"/>
          </p:cNvSpPr>
          <p:nvPr/>
        </p:nvSpPr>
        <p:spPr bwMode="auto">
          <a:xfrm>
            <a:off x="1291969" y="192704"/>
            <a:ext cx="9770534" cy="452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spcBef>
                <a:spcPts val="600"/>
              </a:spcBef>
              <a:defRPr/>
            </a:pPr>
            <a:r>
              <a:rPr lang="zh-CN" altLang="en-US" sz="3600" b="1">
                <a:latin typeface="黑体" panose="02010609060101010101" pitchFamily="49" charset="-122"/>
                <a:ea typeface="黑体" panose="02010609060101010101" pitchFamily="49" charset="-122"/>
              </a:rPr>
              <a:t>    问女</a:t>
            </a:r>
            <a:r>
              <a:rPr lang="zh-CN" altLang="en-US" sz="3600" b="1">
                <a:solidFill>
                  <a:srgbClr val="FF0000"/>
                </a:solidFill>
                <a:latin typeface="黑体" panose="02010609060101010101" pitchFamily="49" charset="-122"/>
                <a:ea typeface="黑体" panose="02010609060101010101" pitchFamily="49" charset="-122"/>
              </a:rPr>
              <a:t>何所思</a:t>
            </a:r>
            <a:r>
              <a:rPr lang="zh-CN" altLang="en-US" sz="3600" b="1">
                <a:latin typeface="黑体" panose="02010609060101010101" pitchFamily="49" charset="-122"/>
                <a:ea typeface="黑体" panose="02010609060101010101" pitchFamily="49" charset="-122"/>
              </a:rPr>
              <a:t>，问女何所</a:t>
            </a:r>
            <a:r>
              <a:rPr lang="zh-CN" altLang="en-US" sz="3600" b="1">
                <a:solidFill>
                  <a:srgbClr val="FF0000"/>
                </a:solidFill>
                <a:latin typeface="黑体" panose="02010609060101010101" pitchFamily="49" charset="-122"/>
                <a:ea typeface="黑体" panose="02010609060101010101" pitchFamily="49" charset="-122"/>
              </a:rPr>
              <a:t>忆</a:t>
            </a:r>
            <a:r>
              <a:rPr lang="zh-CN" altLang="en-US" sz="3600" b="1">
                <a:latin typeface="黑体" panose="02010609060101010101" pitchFamily="49" charset="-122"/>
                <a:ea typeface="黑体" panose="02010609060101010101" pitchFamily="49" charset="-122"/>
              </a:rPr>
              <a:t>。女亦无所思，女亦无所忆。昨夜见</a:t>
            </a:r>
            <a:r>
              <a:rPr lang="zh-CN" altLang="en-US" sz="3600" b="1">
                <a:solidFill>
                  <a:srgbClr val="FF0000"/>
                </a:solidFill>
                <a:latin typeface="黑体" panose="02010609060101010101" pitchFamily="49" charset="-122"/>
                <a:ea typeface="黑体" panose="02010609060101010101" pitchFamily="49" charset="-122"/>
              </a:rPr>
              <a:t>军帖</a:t>
            </a:r>
            <a:r>
              <a:rPr lang="zh-CN" altLang="en-US" sz="3600" b="1">
                <a:latin typeface="黑体" panose="02010609060101010101" pitchFamily="49" charset="-122"/>
                <a:ea typeface="黑体" panose="02010609060101010101" pitchFamily="49" charset="-122"/>
              </a:rPr>
              <a:t>，</a:t>
            </a:r>
            <a:r>
              <a:rPr lang="zh-CN" altLang="en-US" sz="3600" b="1">
                <a:solidFill>
                  <a:srgbClr val="FF0000"/>
                </a:solidFill>
                <a:latin typeface="黑体" panose="02010609060101010101" pitchFamily="49" charset="-122"/>
                <a:ea typeface="黑体" panose="02010609060101010101" pitchFamily="49" charset="-122"/>
              </a:rPr>
              <a:t>可汗大点兵</a:t>
            </a:r>
            <a:r>
              <a:rPr lang="zh-CN" altLang="en-US" sz="3600" b="1">
                <a:latin typeface="黑体" panose="02010609060101010101" pitchFamily="49" charset="-122"/>
                <a:ea typeface="黑体" panose="02010609060101010101" pitchFamily="49" charset="-122"/>
              </a:rPr>
              <a:t>，</a:t>
            </a:r>
            <a:r>
              <a:rPr lang="zh-CN" altLang="en-US" sz="3600" b="1">
                <a:solidFill>
                  <a:srgbClr val="FF0000"/>
                </a:solidFill>
                <a:latin typeface="黑体" panose="02010609060101010101" pitchFamily="49" charset="-122"/>
                <a:ea typeface="黑体" panose="02010609060101010101" pitchFamily="49" charset="-122"/>
              </a:rPr>
              <a:t>军书十二卷</a:t>
            </a:r>
            <a:r>
              <a:rPr lang="zh-CN" altLang="en-US" sz="3600" b="1">
                <a:latin typeface="黑体" panose="02010609060101010101" pitchFamily="49" charset="-122"/>
                <a:ea typeface="黑体" panose="02010609060101010101" pitchFamily="49" charset="-122"/>
              </a:rPr>
              <a:t>，卷卷有</a:t>
            </a:r>
            <a:r>
              <a:rPr lang="zh-CN" altLang="en-US" sz="3600" b="1">
                <a:solidFill>
                  <a:srgbClr val="FF0000"/>
                </a:solidFill>
                <a:latin typeface="黑体" panose="02010609060101010101" pitchFamily="49" charset="-122"/>
                <a:ea typeface="黑体" panose="02010609060101010101" pitchFamily="49" charset="-122"/>
              </a:rPr>
              <a:t>爷</a:t>
            </a:r>
            <a:r>
              <a:rPr lang="zh-CN" altLang="en-US" sz="3600" b="1">
                <a:latin typeface="黑体" panose="02010609060101010101" pitchFamily="49" charset="-122"/>
                <a:ea typeface="黑体" panose="02010609060101010101" pitchFamily="49" charset="-122"/>
              </a:rPr>
              <a:t>名。阿爷无大儿，木兰无长兄，</a:t>
            </a:r>
            <a:r>
              <a:rPr lang="zh-CN" altLang="en-US" sz="3600" b="1">
                <a:solidFill>
                  <a:srgbClr val="FF0000"/>
                </a:solidFill>
                <a:latin typeface="黑体" panose="02010609060101010101" pitchFamily="49" charset="-122"/>
                <a:ea typeface="黑体" panose="02010609060101010101" pitchFamily="49" charset="-122"/>
              </a:rPr>
              <a:t>愿为市鞍马</a:t>
            </a:r>
            <a:r>
              <a:rPr lang="zh-CN" altLang="en-US" sz="3600" b="1">
                <a:latin typeface="黑体" panose="02010609060101010101" pitchFamily="49" charset="-122"/>
                <a:ea typeface="黑体" panose="02010609060101010101" pitchFamily="49" charset="-122"/>
              </a:rPr>
              <a:t>，从此替爷征。</a:t>
            </a:r>
            <a:endParaRPr lang="en-US" altLang="zh-CN" sz="3467" b="1">
              <a:latin typeface="黑体" panose="02010609060101010101" pitchFamily="49" charset="-122"/>
              <a:ea typeface="黑体" panose="02010609060101010101" pitchFamily="49" charset="-122"/>
            </a:endParaRPr>
          </a:p>
        </p:txBody>
      </p:sp>
      <p:sp>
        <p:nvSpPr>
          <p:cNvPr id="9" name="文本框 8">
            <a:extLst>
              <a:ext uri="{FF2B5EF4-FFF2-40B4-BE49-F238E27FC236}">
                <a16:creationId xmlns:a16="http://schemas.microsoft.com/office/drawing/2014/main" id="{35AEFC0E-F43C-99E7-AB65-DA89BB3355EC}"/>
              </a:ext>
            </a:extLst>
          </p:cNvPr>
          <p:cNvSpPr txBox="1">
            <a:spLocks noChangeArrowheads="1"/>
          </p:cNvSpPr>
          <p:nvPr/>
        </p:nvSpPr>
        <p:spPr bwMode="auto">
          <a:xfrm>
            <a:off x="2701534" y="235400"/>
            <a:ext cx="2324100"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想的是什么</a:t>
            </a:r>
            <a:r>
              <a:rPr lang="ii-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latin typeface="楷体" panose="02010609060101010101" pitchFamily="49" charset="-122"/>
              <a:ea typeface="楷体" panose="02010609060101010101" pitchFamily="49" charset="-122"/>
            </a:endParaRPr>
          </a:p>
        </p:txBody>
      </p:sp>
      <p:sp>
        <p:nvSpPr>
          <p:cNvPr id="11" name="文本框 10">
            <a:extLst>
              <a:ext uri="{FF2B5EF4-FFF2-40B4-BE49-F238E27FC236}">
                <a16:creationId xmlns:a16="http://schemas.microsoft.com/office/drawing/2014/main" id="{4691EB0E-29A4-22C5-6D37-E0E852F0288F}"/>
              </a:ext>
            </a:extLst>
          </p:cNvPr>
          <p:cNvSpPr txBox="1">
            <a:spLocks noChangeArrowheads="1"/>
          </p:cNvSpPr>
          <p:nvPr/>
        </p:nvSpPr>
        <p:spPr bwMode="auto">
          <a:xfrm>
            <a:off x="6575955" y="215292"/>
            <a:ext cx="1145117"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思念</a:t>
            </a:r>
            <a:r>
              <a:rPr lang="ii-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latin typeface="楷体" panose="02010609060101010101" pitchFamily="49" charset="-122"/>
              <a:ea typeface="楷体" panose="02010609060101010101" pitchFamily="49" charset="-122"/>
            </a:endParaRPr>
          </a:p>
        </p:txBody>
      </p:sp>
      <p:sp>
        <p:nvSpPr>
          <p:cNvPr id="12" name="文本框 11">
            <a:extLst>
              <a:ext uri="{FF2B5EF4-FFF2-40B4-BE49-F238E27FC236}">
                <a16:creationId xmlns:a16="http://schemas.microsoft.com/office/drawing/2014/main" id="{75C39B8E-8C5F-FD6F-F425-8D53C6CE7285}"/>
              </a:ext>
            </a:extLst>
          </p:cNvPr>
          <p:cNvSpPr txBox="1">
            <a:spLocks noChangeArrowheads="1"/>
          </p:cNvSpPr>
          <p:nvPr/>
        </p:nvSpPr>
        <p:spPr bwMode="auto">
          <a:xfrm>
            <a:off x="4409360" y="1260552"/>
            <a:ext cx="2133600"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军中的文告</a:t>
            </a:r>
            <a:r>
              <a:rPr lang="ii-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latin typeface="楷体" panose="02010609060101010101" pitchFamily="49" charset="-122"/>
              <a:ea typeface="楷体" panose="02010609060101010101" pitchFamily="49" charset="-122"/>
            </a:endParaRPr>
          </a:p>
        </p:txBody>
      </p:sp>
      <p:sp>
        <p:nvSpPr>
          <p:cNvPr id="14" name="文本框 13">
            <a:extLst>
              <a:ext uri="{FF2B5EF4-FFF2-40B4-BE49-F238E27FC236}">
                <a16:creationId xmlns:a16="http://schemas.microsoft.com/office/drawing/2014/main" id="{4E323F64-1609-1D55-3BC3-EA411CBFFFF5}"/>
              </a:ext>
            </a:extLst>
          </p:cNvPr>
          <p:cNvSpPr txBox="1">
            <a:spLocks noChangeArrowheads="1"/>
          </p:cNvSpPr>
          <p:nvPr/>
        </p:nvSpPr>
        <p:spPr bwMode="auto">
          <a:xfrm>
            <a:off x="6575955" y="988185"/>
            <a:ext cx="52001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大规模地征兵。</a:t>
            </a:r>
            <a:r>
              <a:rPr lang="zh-CN" altLang="en-US" sz="2400" b="1" u="sng">
                <a:solidFill>
                  <a:srgbClr val="0033CC"/>
                </a:solidFill>
                <a:latin typeface="楷体" panose="02010609060101010101" pitchFamily="49" charset="-122"/>
                <a:ea typeface="楷体" panose="02010609060101010101" pitchFamily="49" charset="-122"/>
              </a:rPr>
              <a:t>可汗，我国古代西北地区民族对最高统治者的称呼。</a:t>
            </a:r>
          </a:p>
        </p:txBody>
      </p:sp>
      <p:sp>
        <p:nvSpPr>
          <p:cNvPr id="16" name="文本框 15">
            <a:extLst>
              <a:ext uri="{FF2B5EF4-FFF2-40B4-BE49-F238E27FC236}">
                <a16:creationId xmlns:a16="http://schemas.microsoft.com/office/drawing/2014/main" id="{B0A3724E-E2FE-40C9-655E-19BAC5F332DD}"/>
              </a:ext>
            </a:extLst>
          </p:cNvPr>
          <p:cNvSpPr txBox="1">
            <a:spLocks noChangeArrowheads="1"/>
          </p:cNvSpPr>
          <p:nvPr/>
        </p:nvSpPr>
        <p:spPr bwMode="auto">
          <a:xfrm>
            <a:off x="5405943" y="2104632"/>
            <a:ext cx="67860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征兵的名册很多卷。</a:t>
            </a:r>
            <a:r>
              <a:rPr lang="zh-CN" altLang="en-US" sz="2400" b="1" u="sng">
                <a:solidFill>
                  <a:srgbClr val="0033CC"/>
                </a:solidFill>
                <a:latin typeface="楷体" panose="02010609060101010101" pitchFamily="49" charset="-122"/>
                <a:ea typeface="楷体" panose="02010609060101010101" pitchFamily="49" charset="-122"/>
              </a:rPr>
              <a:t>军书，军中的文书，这里指征兵的名册。十二，表示多数，不是确指。</a:t>
            </a:r>
          </a:p>
        </p:txBody>
      </p:sp>
      <p:sp>
        <p:nvSpPr>
          <p:cNvPr id="18" name="文本框 17">
            <a:extLst>
              <a:ext uri="{FF2B5EF4-FFF2-40B4-BE49-F238E27FC236}">
                <a16:creationId xmlns:a16="http://schemas.microsoft.com/office/drawing/2014/main" id="{65608A0D-F06F-4146-7B51-584B17F89C4C}"/>
              </a:ext>
            </a:extLst>
          </p:cNvPr>
          <p:cNvSpPr txBox="1">
            <a:spLocks noChangeArrowheads="1"/>
          </p:cNvSpPr>
          <p:nvPr/>
        </p:nvSpPr>
        <p:spPr bwMode="auto">
          <a:xfrm>
            <a:off x="1058516" y="3221079"/>
            <a:ext cx="7975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愿意为（此）去买鞍马。</a:t>
            </a:r>
            <a:r>
              <a:rPr lang="zh-CN" altLang="en-US" sz="2400" b="1" u="sng">
                <a:solidFill>
                  <a:srgbClr val="0033CC"/>
                </a:solidFill>
                <a:latin typeface="楷体" panose="02010609060101010101" pitchFamily="49" charset="-122"/>
                <a:ea typeface="楷体" panose="02010609060101010101" pitchFamily="49" charset="-122"/>
              </a:rPr>
              <a:t>为，介词，为了，其后宾语省略。市，买。鞍马，泛指马和马具。</a:t>
            </a:r>
          </a:p>
        </p:txBody>
      </p:sp>
      <p:sp>
        <p:nvSpPr>
          <p:cNvPr id="17" name="文本框 16">
            <a:extLst>
              <a:ext uri="{FF2B5EF4-FFF2-40B4-BE49-F238E27FC236}">
                <a16:creationId xmlns:a16="http://schemas.microsoft.com/office/drawing/2014/main" id="{4691EB0E-29A4-22C5-6D37-E0E852F0288F}"/>
              </a:ext>
            </a:extLst>
          </p:cNvPr>
          <p:cNvSpPr txBox="1">
            <a:spLocks noChangeArrowheads="1"/>
          </p:cNvSpPr>
          <p:nvPr/>
        </p:nvSpPr>
        <p:spPr bwMode="auto">
          <a:xfrm>
            <a:off x="2643228" y="2124740"/>
            <a:ext cx="28573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和下文的“阿爷”一样，都指父亲。</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grpId="2"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grpId="3"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2" presetClass="entr" presetSubtype="0" fill="hold" grpId="4"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42" presetClass="entr" presetSubtype="0" fill="hold" grpId="6"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42" presetClass="entr" presetSubtype="0" fill="hold" grpId="5"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indefinite"/>
                            </p:stCondLst>
                          </p:cTn>
                        </p:par>
                        <p:par>
                          <p:cTn id="60" fill="hold" nodeType="afterGroup">
                            <p:stCondLst>
                              <p:cond delay="0"/>
                            </p:stCondLst>
                            <p:childTnLst>
                              <p:par>
                                <p:cTn id="61" presetID="42" presetClass="entr" presetSubtype="0" fill="hold" nodeType="click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1000"/>
                                        <p:tgtEl>
                                          <p:spTgt spid="2"/>
                                        </p:tgtEl>
                                      </p:cBhvr>
                                    </p:animEffect>
                                    <p:anim calcmode="lin" valueType="num">
                                      <p:cBhvr>
                                        <p:cTn id="64" dur="1000" fill="hold"/>
                                        <p:tgtEl>
                                          <p:spTgt spid="2"/>
                                        </p:tgtEl>
                                        <p:attrNameLst>
                                          <p:attrName>ppt_x</p:attrName>
                                        </p:attrNameLst>
                                      </p:cBhvr>
                                      <p:tavLst>
                                        <p:tav tm="0">
                                          <p:val>
                                            <p:strVal val="#ppt_x"/>
                                          </p:val>
                                        </p:tav>
                                        <p:tav tm="100000">
                                          <p:val>
                                            <p:strVal val="#ppt_x"/>
                                          </p:val>
                                        </p:tav>
                                      </p:tavLst>
                                    </p:anim>
                                    <p:anim calcmode="lin" valueType="num">
                                      <p:cBhvr>
                                        <p:cTn id="6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1"/>
      <p:bldP spid="12" grpId="2"/>
      <p:bldP spid="14" grpId="3"/>
      <p:bldP spid="16" grpId="4"/>
      <p:bldP spid="18" grpId="5"/>
      <p:bldP spid="17" grpId="6"/>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506" name="TextBox 4">
            <a:extLst>
              <a:ext uri="{FF2B5EF4-FFF2-40B4-BE49-F238E27FC236}">
                <a16:creationId xmlns:a16="http://schemas.microsoft.com/office/drawing/2014/main" id="{EE1F72D6-D1E1-174C-6FB2-D2519D3EA43A}"/>
              </a:ext>
            </a:extLst>
          </p:cNvPr>
          <p:cNvSpPr txBox="1">
            <a:spLocks noChangeArrowheads="1"/>
          </p:cNvSpPr>
          <p:nvPr/>
        </p:nvSpPr>
        <p:spPr bwMode="auto">
          <a:xfrm>
            <a:off x="1481667" y="1159933"/>
            <a:ext cx="9770534" cy="245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600"/>
              </a:spcBef>
            </a:pPr>
            <a:r>
              <a:rPr lang="zh-CN" altLang="en-US" sz="3600" b="1">
                <a:latin typeface="黑体" panose="02010609060101010101" pitchFamily="49" charset="-122"/>
                <a:ea typeface="黑体" panose="02010609060101010101" pitchFamily="49" charset="-122"/>
              </a:rPr>
              <a:t>    东市买骏马，西市买鞍</a:t>
            </a:r>
            <a:r>
              <a:rPr lang="zh-CN" altLang="en-US" sz="3600" b="1">
                <a:solidFill>
                  <a:srgbClr val="FF0000"/>
                </a:solidFill>
                <a:latin typeface="黑体" panose="02010609060101010101" pitchFamily="49" charset="-122"/>
                <a:ea typeface="黑体" panose="02010609060101010101" pitchFamily="49" charset="-122"/>
              </a:rPr>
              <a:t>鞯</a:t>
            </a:r>
            <a:r>
              <a:rPr lang="zh-CN" altLang="en-US" sz="3600" b="1">
                <a:latin typeface="黑体" panose="02010609060101010101" pitchFamily="49" charset="-122"/>
                <a:ea typeface="黑体" panose="02010609060101010101" pitchFamily="49" charset="-122"/>
              </a:rPr>
              <a:t>，南市买</a:t>
            </a:r>
            <a:r>
              <a:rPr lang="zh-CN" altLang="en-US" sz="3600" b="1">
                <a:solidFill>
                  <a:srgbClr val="FF0000"/>
                </a:solidFill>
                <a:latin typeface="黑体" panose="02010609060101010101" pitchFamily="49" charset="-122"/>
                <a:ea typeface="黑体" panose="02010609060101010101" pitchFamily="49" charset="-122"/>
              </a:rPr>
              <a:t>辔头</a:t>
            </a:r>
            <a:r>
              <a:rPr lang="zh-CN" altLang="en-US" sz="3600" b="1">
                <a:latin typeface="黑体" panose="02010609060101010101" pitchFamily="49" charset="-122"/>
                <a:ea typeface="黑体" panose="02010609060101010101" pitchFamily="49" charset="-122"/>
              </a:rPr>
              <a:t>，北市买长鞭。</a:t>
            </a:r>
            <a:r>
              <a:rPr lang="zh-CN" altLang="en-US" sz="3600" b="1">
                <a:solidFill>
                  <a:srgbClr val="FF0000"/>
                </a:solidFill>
                <a:latin typeface="黑体" panose="02010609060101010101" pitchFamily="49" charset="-122"/>
                <a:ea typeface="黑体" panose="02010609060101010101" pitchFamily="49" charset="-122"/>
              </a:rPr>
              <a:t>旦</a:t>
            </a:r>
            <a:r>
              <a:rPr lang="zh-CN" altLang="en-US" sz="3600" b="1">
                <a:latin typeface="黑体" panose="02010609060101010101" pitchFamily="49" charset="-122"/>
                <a:ea typeface="黑体" panose="02010609060101010101" pitchFamily="49" charset="-122"/>
              </a:rPr>
              <a:t>辞爷娘去，暮宿黄河边，不闻爷娘唤女声，但闻黄河流水鸣</a:t>
            </a:r>
            <a:r>
              <a:rPr lang="zh-CN" altLang="en-US" sz="3600" b="1">
                <a:solidFill>
                  <a:srgbClr val="FF0000"/>
                </a:solidFill>
                <a:latin typeface="黑体" panose="02010609060101010101" pitchFamily="49" charset="-122"/>
                <a:ea typeface="黑体" panose="02010609060101010101" pitchFamily="49" charset="-122"/>
              </a:rPr>
              <a:t>溅溅</a:t>
            </a:r>
            <a:r>
              <a:rPr lang="zh-CN" altLang="en-US" sz="3600" b="1">
                <a:latin typeface="黑体" panose="02010609060101010101" pitchFamily="49" charset="-122"/>
                <a:ea typeface="黑体" panose="02010609060101010101" pitchFamily="49" charset="-122"/>
              </a:rPr>
              <a:t>。</a:t>
            </a:r>
          </a:p>
        </p:txBody>
      </p:sp>
      <p:sp>
        <p:nvSpPr>
          <p:cNvPr id="4" name="文本框 3">
            <a:extLst>
              <a:ext uri="{FF2B5EF4-FFF2-40B4-BE49-F238E27FC236}">
                <a16:creationId xmlns:a16="http://schemas.microsoft.com/office/drawing/2014/main" id="{6AEBB49D-4E0A-3EFA-DB5F-15D1A4FF74B0}"/>
              </a:ext>
            </a:extLst>
          </p:cNvPr>
          <p:cNvSpPr txBox="1">
            <a:spLocks noChangeArrowheads="1"/>
          </p:cNvSpPr>
          <p:nvPr/>
        </p:nvSpPr>
        <p:spPr bwMode="auto">
          <a:xfrm>
            <a:off x="5346700" y="929217"/>
            <a:ext cx="2444751"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马鞍下的垫子。</a:t>
            </a:r>
          </a:p>
        </p:txBody>
      </p:sp>
      <p:sp>
        <p:nvSpPr>
          <p:cNvPr id="5" name="文本框 4">
            <a:extLst>
              <a:ext uri="{FF2B5EF4-FFF2-40B4-BE49-F238E27FC236}">
                <a16:creationId xmlns:a16="http://schemas.microsoft.com/office/drawing/2014/main" id="{C382331F-E86F-4253-35C5-3613F18555D1}"/>
              </a:ext>
            </a:extLst>
          </p:cNvPr>
          <p:cNvSpPr txBox="1">
            <a:spLocks noChangeArrowheads="1"/>
          </p:cNvSpPr>
          <p:nvPr/>
        </p:nvSpPr>
        <p:spPr bwMode="auto">
          <a:xfrm>
            <a:off x="7941734" y="929217"/>
            <a:ext cx="3941233"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驾驭牲口用的嚼子和缰绳。</a:t>
            </a:r>
          </a:p>
        </p:txBody>
      </p:sp>
      <p:sp>
        <p:nvSpPr>
          <p:cNvPr id="6" name="文本框 5">
            <a:extLst>
              <a:ext uri="{FF2B5EF4-FFF2-40B4-BE49-F238E27FC236}">
                <a16:creationId xmlns:a16="http://schemas.microsoft.com/office/drawing/2014/main" id="{FD4046CF-E0C6-4C57-B23C-ACF9F7A81B23}"/>
              </a:ext>
            </a:extLst>
          </p:cNvPr>
          <p:cNvSpPr txBox="1">
            <a:spLocks noChangeArrowheads="1"/>
          </p:cNvSpPr>
          <p:nvPr/>
        </p:nvSpPr>
        <p:spPr bwMode="auto">
          <a:xfrm>
            <a:off x="4002340" y="1829623"/>
            <a:ext cx="1111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1" fontAlgn="base" latinLnBrk="0" hangingPunct="1">
              <a:lnSpc>
                <a:spcPct val="100000"/>
              </a:lnSpc>
              <a:spcBef>
                <a:spcPct val="0"/>
              </a:spcBef>
              <a:spcAft>
                <a:spcPct val="0"/>
              </a:spcAft>
              <a:buNone/>
              <a:defRPr sz="2400" b="1" i="0" u="none" kern="1200" baseline="0">
                <a:solidFill>
                  <a:srgbClr val="0033CC"/>
                </a:solidFill>
                <a:latin typeface="楷体" panose="02010609060101010101" pitchFamily="49" charset="-122"/>
                <a:ea typeface="楷体" panose="02010609060101010101" pitchFamily="49"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lvl9pPr>
          </a:lstStyle>
          <a:p>
            <a:r>
              <a:rPr lang="zh-CN" altLang="en-US" sz="2400"/>
              <a:t>早晨</a:t>
            </a:r>
            <a:r>
              <a:rPr lang="ii-CN" altLang="en-US" sz="2400"/>
              <a:t>。</a:t>
            </a:r>
            <a:endParaRPr lang="zh-CN" altLang="en-US" sz="2400"/>
          </a:p>
        </p:txBody>
      </p:sp>
      <p:sp>
        <p:nvSpPr>
          <p:cNvPr id="9" name="文本框 8">
            <a:extLst>
              <a:ext uri="{FF2B5EF4-FFF2-40B4-BE49-F238E27FC236}">
                <a16:creationId xmlns:a16="http://schemas.microsoft.com/office/drawing/2014/main" id="{B3376F53-CAFF-483C-A1D3-95C6B26CCB83}"/>
              </a:ext>
            </a:extLst>
          </p:cNvPr>
          <p:cNvSpPr txBox="1">
            <a:spLocks noChangeArrowheads="1"/>
          </p:cNvSpPr>
          <p:nvPr/>
        </p:nvSpPr>
        <p:spPr bwMode="auto">
          <a:xfrm>
            <a:off x="7352435" y="2704536"/>
            <a:ext cx="13989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水流声</a:t>
            </a:r>
            <a:r>
              <a:rPr lang="ii-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highlight>
                <a:srgbClr val="FBCD8F"/>
              </a:highlight>
              <a:latin typeface="楷体" panose="02010609060101010101" pitchFamily="49" charset="-122"/>
              <a:ea typeface="楷体" panose="02010609060101010101" pitchFamily="49" charset="-122"/>
            </a:endParaRPr>
          </a:p>
        </p:txBody>
      </p:sp>
      <p:grpSp>
        <p:nvGrpSpPr>
          <p:cNvPr id="10" name="组合 9">
            <a:extLst>
              <a:ext uri="{FF2B5EF4-FFF2-40B4-BE49-F238E27FC236}">
                <a16:creationId xmlns:a16="http://schemas.microsoft.com/office/drawing/2014/main" id="{E3531D8C-8603-F61B-FBC6-B3FD38CDD14B}"/>
              </a:ext>
            </a:extLst>
          </p:cNvPr>
          <p:cNvGrpSpPr/>
          <p:nvPr/>
        </p:nvGrpSpPr>
        <p:grpSpPr>
          <a:xfrm>
            <a:off x="0" y="4131733"/>
            <a:ext cx="12192000" cy="2686051"/>
            <a:chOff x="0" y="4100170"/>
            <a:chExt cx="12192000" cy="1618963"/>
          </a:xfrm>
        </p:grpSpPr>
        <p:grpSp>
          <p:nvGrpSpPr>
            <p:cNvPr id="21515" name="组合 9">
              <a:extLst>
                <a:ext uri="{FF2B5EF4-FFF2-40B4-BE49-F238E27FC236}">
                  <a16:creationId xmlns:a16="http://schemas.microsoft.com/office/drawing/2014/main" id="{098B38B6-5061-09BA-9776-832E3FD570B8}"/>
                </a:ext>
              </a:extLst>
            </p:cNvPr>
            <p:cNvGrpSpPr/>
            <p:nvPr/>
          </p:nvGrpSpPr>
          <p:grpSpPr>
            <a:xfrm>
              <a:off x="0" y="4100170"/>
              <a:ext cx="12192000" cy="1618963"/>
              <a:chOff x="0" y="4100170"/>
              <a:chExt cx="12192000" cy="1618963"/>
            </a:xfrm>
          </p:grpSpPr>
          <p:sp>
            <p:nvSpPr>
              <p:cNvPr id="13" name="矩形 12">
                <a:extLst>
                  <a:ext uri="{FF2B5EF4-FFF2-40B4-BE49-F238E27FC236}">
                    <a16:creationId xmlns:a16="http://schemas.microsoft.com/office/drawing/2014/main" id="{30F9555A-9EAB-4D95-A5E1-2DBF7B223446}"/>
                  </a:ext>
                </a:extLst>
              </p:cNvPr>
              <p:cNvSpPr/>
              <p:nvPr/>
            </p:nvSpPr>
            <p:spPr>
              <a:xfrm>
                <a:off x="0" y="4100170"/>
                <a:ext cx="12192000" cy="161896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4" name="矩形 12">
                <a:extLst>
                  <a:ext uri="{FF2B5EF4-FFF2-40B4-BE49-F238E27FC236}">
                    <a16:creationId xmlns:a16="http://schemas.microsoft.com/office/drawing/2014/main" id="{8D265F36-C54D-44F6-9897-FDEBBE26C49D}"/>
                  </a:ext>
                </a:extLst>
              </p:cNvPr>
              <p:cNvSpPr>
                <a:spLocks noChangeArrowheads="1"/>
              </p:cNvSpPr>
              <p:nvPr/>
            </p:nvSpPr>
            <p:spPr bwMode="auto">
              <a:xfrm>
                <a:off x="1073151" y="4180545"/>
                <a:ext cx="10532534" cy="1414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prstDash val="lgDashDotDot"/>
                    <a:miter lim="800000"/>
                    <a:headEnd/>
                    <a:tailEnd/>
                  </a14:hiddenLine>
                </a:ext>
              </a:extLst>
            </p:spPr>
            <p:txBody>
              <a:bodyPr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en-US" altLang="zh-CN" sz="2933" b="1">
                    <a:solidFill>
                      <a:schemeClr val="accent5">
                        <a:lumMod val="50000"/>
                      </a:schemeClr>
                    </a:solidFill>
                    <a:latin typeface="楷体" panose="02010609060101010101" pitchFamily="49" charset="-122"/>
                    <a:ea typeface="楷体" panose="02010609060101010101" pitchFamily="49" charset="-122"/>
                  </a:rPr>
                  <a:t>    </a:t>
                </a:r>
                <a:r>
                  <a:rPr lang="zh-CN" altLang="en-US" sz="2933" b="1">
                    <a:solidFill>
                      <a:schemeClr val="accent5">
                        <a:lumMod val="50000"/>
                      </a:schemeClr>
                    </a:solidFill>
                    <a:latin typeface="楷体" panose="02010609060101010101" pitchFamily="49" charset="-122"/>
                    <a:ea typeface="楷体" panose="02010609060101010101" pitchFamily="49" charset="-122"/>
                  </a:rPr>
                  <a:t>（木兰）到各处集市买了骏马，买了马鞍和坐垫，买了驾驭战马用的嚼子和缰绳，还买了长鞭。早晨告别爹娘离开，傍晚宿营在黄河边，听不到爹娘呼唤女儿的声音，只听到黄河流水发出的声响。</a:t>
                </a:r>
              </a:p>
            </p:txBody>
          </p:sp>
        </p:grpSp>
        <p:sp>
          <p:nvSpPr>
            <p:cNvPr id="12" name="矩形 11">
              <a:extLst>
                <a:ext uri="{FF2B5EF4-FFF2-40B4-BE49-F238E27FC236}">
                  <a16:creationId xmlns:a16="http://schemas.microsoft.com/office/drawing/2014/main" id="{49A631CA-DEA9-44B6-8C41-F75E008A953E}"/>
                </a:ext>
              </a:extLst>
            </p:cNvPr>
            <p:cNvSpPr/>
            <p:nvPr/>
          </p:nvSpPr>
          <p:spPr>
            <a:xfrm>
              <a:off x="0" y="4100170"/>
              <a:ext cx="641351" cy="1618963"/>
            </a:xfrm>
            <a:prstGeom prst="rect">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defPPr>
                <a:defRPr lang="zh-CN"/>
              </a:defPPr>
            </a:lstStyle>
            <a:p>
              <a:pPr algn="ctr">
                <a:defRPr/>
              </a:pPr>
              <a:r>
                <a:rPr lang="zh-CN" altLang="en-US" sz="2667" b="1">
                  <a:latin typeface="黑体" panose="02010609060101010101" pitchFamily="49" charset="-122"/>
                  <a:ea typeface="黑体" panose="02010609060101010101" pitchFamily="49" charset="-122"/>
                </a:rPr>
                <a:t>译文</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2"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1"/>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2530" name="TextBox 4">
            <a:extLst>
              <a:ext uri="{FF2B5EF4-FFF2-40B4-BE49-F238E27FC236}">
                <a16:creationId xmlns:a16="http://schemas.microsoft.com/office/drawing/2014/main" id="{10366A58-3256-96AF-CCE2-FB33D5703376}"/>
              </a:ext>
            </a:extLst>
          </p:cNvPr>
          <p:cNvSpPr txBox="1">
            <a:spLocks noChangeArrowheads="1"/>
          </p:cNvSpPr>
          <p:nvPr/>
        </p:nvSpPr>
        <p:spPr bwMode="auto">
          <a:xfrm>
            <a:off x="1481667" y="1911351"/>
            <a:ext cx="9770534" cy="162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600"/>
              </a:spcBef>
            </a:pPr>
            <a:r>
              <a:rPr lang="zh-CN" altLang="en-US" sz="3600" b="1">
                <a:latin typeface="黑体" panose="02010609060101010101" pitchFamily="49" charset="-122"/>
                <a:ea typeface="黑体" panose="02010609060101010101" pitchFamily="49" charset="-122"/>
              </a:rPr>
              <a:t>旦辞黄河去，暮至</a:t>
            </a:r>
            <a:r>
              <a:rPr lang="zh-CN" altLang="en-US" sz="3600" b="1">
                <a:solidFill>
                  <a:srgbClr val="FF0000"/>
                </a:solidFill>
                <a:latin typeface="黑体" panose="02010609060101010101" pitchFamily="49" charset="-122"/>
                <a:ea typeface="黑体" panose="02010609060101010101" pitchFamily="49" charset="-122"/>
              </a:rPr>
              <a:t>黑山</a:t>
            </a:r>
            <a:r>
              <a:rPr lang="zh-CN" altLang="en-US" sz="3600" b="1">
                <a:latin typeface="黑体" panose="02010609060101010101" pitchFamily="49" charset="-122"/>
                <a:ea typeface="黑体" panose="02010609060101010101" pitchFamily="49" charset="-122"/>
              </a:rPr>
              <a:t>头，不闻爷娘唤女声，但闻燕山</a:t>
            </a:r>
            <a:r>
              <a:rPr lang="zh-CN" altLang="en-US" sz="3600" b="1">
                <a:solidFill>
                  <a:srgbClr val="FF0000"/>
                </a:solidFill>
                <a:latin typeface="黑体" panose="02010609060101010101" pitchFamily="49" charset="-122"/>
                <a:ea typeface="黑体" panose="02010609060101010101" pitchFamily="49" charset="-122"/>
              </a:rPr>
              <a:t>胡骑</a:t>
            </a:r>
            <a:r>
              <a:rPr lang="zh-CN" altLang="en-US" sz="3600" b="1">
                <a:latin typeface="黑体" panose="02010609060101010101" pitchFamily="49" charset="-122"/>
                <a:ea typeface="黑体" panose="02010609060101010101" pitchFamily="49" charset="-122"/>
              </a:rPr>
              <a:t>鸣</a:t>
            </a:r>
            <a:r>
              <a:rPr lang="zh-CN" altLang="en-US" sz="3600" b="1">
                <a:solidFill>
                  <a:srgbClr val="FF0000"/>
                </a:solidFill>
                <a:latin typeface="黑体" panose="02010609060101010101" pitchFamily="49" charset="-122"/>
                <a:ea typeface="黑体" panose="02010609060101010101" pitchFamily="49" charset="-122"/>
              </a:rPr>
              <a:t>啾啾</a:t>
            </a:r>
            <a:r>
              <a:rPr lang="zh-CN" altLang="en-US" sz="3600" b="1">
                <a:latin typeface="黑体" panose="02010609060101010101" pitchFamily="49" charset="-122"/>
                <a:ea typeface="黑体" panose="02010609060101010101" pitchFamily="49" charset="-122"/>
              </a:rPr>
              <a:t>。</a:t>
            </a:r>
          </a:p>
        </p:txBody>
      </p:sp>
      <p:sp>
        <p:nvSpPr>
          <p:cNvPr id="3" name="文本框 2">
            <a:extLst>
              <a:ext uri="{FF2B5EF4-FFF2-40B4-BE49-F238E27FC236}">
                <a16:creationId xmlns:a16="http://schemas.microsoft.com/office/drawing/2014/main" id="{014DAD8A-3EBE-9774-1759-11927DDA10CE}"/>
              </a:ext>
            </a:extLst>
          </p:cNvPr>
          <p:cNvSpPr txBox="1">
            <a:spLocks noChangeArrowheads="1"/>
          </p:cNvSpPr>
          <p:nvPr/>
        </p:nvSpPr>
        <p:spPr bwMode="auto">
          <a:xfrm>
            <a:off x="3784600" y="1659467"/>
            <a:ext cx="5844117"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和下文的“燕山”，都是当时北方的山名。</a:t>
            </a:r>
          </a:p>
        </p:txBody>
      </p:sp>
      <p:grpSp>
        <p:nvGrpSpPr>
          <p:cNvPr id="10" name="组合 9">
            <a:extLst>
              <a:ext uri="{FF2B5EF4-FFF2-40B4-BE49-F238E27FC236}">
                <a16:creationId xmlns:a16="http://schemas.microsoft.com/office/drawing/2014/main" id="{26A2E2FA-7161-4A69-DE3C-9818DBF0B4F3}"/>
              </a:ext>
            </a:extLst>
          </p:cNvPr>
          <p:cNvGrpSpPr/>
          <p:nvPr/>
        </p:nvGrpSpPr>
        <p:grpSpPr>
          <a:xfrm>
            <a:off x="0" y="5230285"/>
            <a:ext cx="12192000" cy="1477434"/>
            <a:chOff x="0" y="4521969"/>
            <a:chExt cx="12192000" cy="890401"/>
          </a:xfrm>
        </p:grpSpPr>
        <p:grpSp>
          <p:nvGrpSpPr>
            <p:cNvPr id="22535" name="组合 9">
              <a:extLst>
                <a:ext uri="{FF2B5EF4-FFF2-40B4-BE49-F238E27FC236}">
                  <a16:creationId xmlns:a16="http://schemas.microsoft.com/office/drawing/2014/main" id="{5C1244E7-DFF0-2B57-01EB-08AEB1D16F47}"/>
                </a:ext>
              </a:extLst>
            </p:cNvPr>
            <p:cNvGrpSpPr/>
            <p:nvPr/>
          </p:nvGrpSpPr>
          <p:grpSpPr>
            <a:xfrm>
              <a:off x="0" y="4521969"/>
              <a:ext cx="12192000" cy="890401"/>
              <a:chOff x="0" y="4521969"/>
              <a:chExt cx="12192000" cy="890401"/>
            </a:xfrm>
          </p:grpSpPr>
          <p:sp>
            <p:nvSpPr>
              <p:cNvPr id="13" name="矩形 12">
                <a:extLst>
                  <a:ext uri="{FF2B5EF4-FFF2-40B4-BE49-F238E27FC236}">
                    <a16:creationId xmlns:a16="http://schemas.microsoft.com/office/drawing/2014/main" id="{30F9555A-9EAB-4D95-A5E1-2DBF7B223446}"/>
                  </a:ext>
                </a:extLst>
              </p:cNvPr>
              <p:cNvSpPr/>
              <p:nvPr/>
            </p:nvSpPr>
            <p:spPr>
              <a:xfrm>
                <a:off x="0" y="4521969"/>
                <a:ext cx="12192000" cy="89040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4" name="矩形 12">
                <a:extLst>
                  <a:ext uri="{FF2B5EF4-FFF2-40B4-BE49-F238E27FC236}">
                    <a16:creationId xmlns:a16="http://schemas.microsoft.com/office/drawing/2014/main" id="{8D265F36-C54D-44F6-9897-FDEBBE26C49D}"/>
                  </a:ext>
                </a:extLst>
              </p:cNvPr>
              <p:cNvSpPr>
                <a:spLocks noChangeArrowheads="1"/>
              </p:cNvSpPr>
              <p:nvPr/>
            </p:nvSpPr>
            <p:spPr bwMode="auto">
              <a:xfrm>
                <a:off x="1073150" y="4593405"/>
                <a:ext cx="10682816" cy="71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prstDash val="lgDashDotDot"/>
                    <a:miter lim="800000"/>
                    <a:headEnd/>
                    <a:tailEnd/>
                  </a14:hiddenLine>
                </a:ext>
              </a:extLst>
            </p:spPr>
            <p:txBody>
              <a:bodyPr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solidFill>
                      <a:schemeClr val="accent5">
                        <a:lumMod val="50000"/>
                      </a:schemeClr>
                    </a:solidFill>
                    <a:latin typeface="楷体" panose="02010609060101010101" pitchFamily="49" charset="-122"/>
                    <a:ea typeface="楷体" panose="02010609060101010101" pitchFamily="49" charset="-122"/>
                  </a:rPr>
                  <a:t>早上离开黄河继续前进，晚上到了黑山头，听不到爹娘呼唤女儿的声音，只听到燕山胡人的战马的嘶叫声</a:t>
                </a:r>
                <a:r>
                  <a:rPr lang="ii-CN" altLang="en-US" sz="3200" b="1">
                    <a:solidFill>
                      <a:schemeClr val="accent5">
                        <a:lumMod val="50000"/>
                      </a:schemeClr>
                    </a:solidFill>
                    <a:latin typeface="楷体" panose="02010609060101010101" pitchFamily="49" charset="-122"/>
                    <a:ea typeface="楷体" panose="02010609060101010101" pitchFamily="49" charset="-122"/>
                  </a:rPr>
                  <a:t>。</a:t>
                </a:r>
                <a:endParaRPr lang="zh-CN" altLang="en-US" sz="3200" b="1">
                  <a:solidFill>
                    <a:schemeClr val="accent5">
                      <a:lumMod val="50000"/>
                    </a:schemeClr>
                  </a:solidFill>
                  <a:latin typeface="楷体" panose="02010609060101010101" pitchFamily="49" charset="-122"/>
                  <a:ea typeface="楷体" panose="02010609060101010101" pitchFamily="49" charset="-122"/>
                </a:endParaRPr>
              </a:p>
            </p:txBody>
          </p:sp>
        </p:grpSp>
        <p:sp>
          <p:nvSpPr>
            <p:cNvPr id="12" name="矩形 11">
              <a:extLst>
                <a:ext uri="{FF2B5EF4-FFF2-40B4-BE49-F238E27FC236}">
                  <a16:creationId xmlns:a16="http://schemas.microsoft.com/office/drawing/2014/main" id="{49A631CA-DEA9-44B6-8C41-F75E008A953E}"/>
                </a:ext>
              </a:extLst>
            </p:cNvPr>
            <p:cNvSpPr/>
            <p:nvPr/>
          </p:nvSpPr>
          <p:spPr>
            <a:xfrm>
              <a:off x="0" y="4521969"/>
              <a:ext cx="641351" cy="890401"/>
            </a:xfrm>
            <a:prstGeom prst="rect">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defPPr>
                <a:defRPr lang="zh-CN"/>
              </a:defPPr>
            </a:lstStyle>
            <a:p>
              <a:pPr algn="ctr">
                <a:defRPr/>
              </a:pPr>
              <a:r>
                <a:rPr lang="zh-CN" altLang="en-US" sz="2667" b="1">
                  <a:latin typeface="黑体" panose="02010609060101010101" pitchFamily="49" charset="-122"/>
                  <a:ea typeface="黑体" panose="02010609060101010101" pitchFamily="49" charset="-122"/>
                </a:rPr>
                <a:t>译文</a:t>
              </a:r>
            </a:p>
          </p:txBody>
        </p:sp>
      </p:grpSp>
      <p:sp>
        <p:nvSpPr>
          <p:cNvPr id="9" name="文本框 8">
            <a:extLst>
              <a:ext uri="{FF2B5EF4-FFF2-40B4-BE49-F238E27FC236}">
                <a16:creationId xmlns:a16="http://schemas.microsoft.com/office/drawing/2014/main" id="{97CFB392-7FB9-FD90-386D-E083A3C7DE1E}"/>
              </a:ext>
            </a:extLst>
          </p:cNvPr>
          <p:cNvSpPr txBox="1">
            <a:spLocks noChangeArrowheads="1"/>
          </p:cNvSpPr>
          <p:nvPr/>
        </p:nvSpPr>
        <p:spPr bwMode="auto">
          <a:xfrm>
            <a:off x="1318684" y="3534833"/>
            <a:ext cx="6189133"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胡人的战马。</a:t>
            </a:r>
            <a:r>
              <a:rPr lang="zh-CN" altLang="en-US" sz="2400" b="1" u="sng">
                <a:solidFill>
                  <a:srgbClr val="0033CC"/>
                </a:solidFill>
                <a:latin typeface="楷体" panose="02010609060101010101" pitchFamily="49" charset="-122"/>
                <a:ea typeface="楷体" panose="02010609060101010101" pitchFamily="49" charset="-122"/>
              </a:rPr>
              <a:t>胡，古代对西北部民族的称呼。</a:t>
            </a:r>
          </a:p>
        </p:txBody>
      </p:sp>
      <p:sp>
        <p:nvSpPr>
          <p:cNvPr id="11" name="文本框 10">
            <a:extLst>
              <a:ext uri="{FF2B5EF4-FFF2-40B4-BE49-F238E27FC236}">
                <a16:creationId xmlns:a16="http://schemas.microsoft.com/office/drawing/2014/main" id="{40DDCFB7-026D-DE09-0688-B7E9039F4233}"/>
              </a:ext>
            </a:extLst>
          </p:cNvPr>
          <p:cNvSpPr txBox="1">
            <a:spLocks noChangeArrowheads="1"/>
          </p:cNvSpPr>
          <p:nvPr/>
        </p:nvSpPr>
        <p:spPr bwMode="auto">
          <a:xfrm>
            <a:off x="4294718" y="2573867"/>
            <a:ext cx="2072216"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马叫的声音</a:t>
            </a:r>
            <a:r>
              <a:rPr lang="ii-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grpId="2"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1"/>
      <p:bldP spid="11" grpId="2"/>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3554" name="TextBox 4">
            <a:extLst>
              <a:ext uri="{FF2B5EF4-FFF2-40B4-BE49-F238E27FC236}">
                <a16:creationId xmlns:a16="http://schemas.microsoft.com/office/drawing/2014/main" id="{CC15198C-3349-07AC-B583-CF118BF3F197}"/>
              </a:ext>
            </a:extLst>
          </p:cNvPr>
          <p:cNvSpPr txBox="1">
            <a:spLocks noChangeArrowheads="1"/>
          </p:cNvSpPr>
          <p:nvPr/>
        </p:nvSpPr>
        <p:spPr bwMode="auto">
          <a:xfrm>
            <a:off x="1564217" y="2393951"/>
            <a:ext cx="9770534" cy="162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600"/>
              </a:spcBef>
            </a:pPr>
            <a:r>
              <a:rPr lang="zh-CN" altLang="en-US" sz="3600" b="1">
                <a:latin typeface="黑体" panose="02010609060101010101" pitchFamily="49" charset="-122"/>
                <a:ea typeface="黑体" panose="02010609060101010101" pitchFamily="49" charset="-122"/>
              </a:rPr>
              <a:t>    </a:t>
            </a:r>
            <a:r>
              <a:rPr lang="zh-CN" altLang="en-US" sz="3600" b="1">
                <a:solidFill>
                  <a:srgbClr val="FF0000"/>
                </a:solidFill>
                <a:latin typeface="黑体" panose="02010609060101010101" pitchFamily="49" charset="-122"/>
                <a:ea typeface="黑体" panose="02010609060101010101" pitchFamily="49" charset="-122"/>
              </a:rPr>
              <a:t>万里赴戎机</a:t>
            </a:r>
            <a:r>
              <a:rPr lang="zh-CN" altLang="en-US" sz="3600" b="1">
                <a:latin typeface="黑体" panose="02010609060101010101" pitchFamily="49" charset="-122"/>
                <a:ea typeface="黑体" panose="02010609060101010101" pitchFamily="49" charset="-122"/>
              </a:rPr>
              <a:t>，</a:t>
            </a:r>
            <a:r>
              <a:rPr lang="zh-CN" altLang="en-US" sz="3600" b="1">
                <a:solidFill>
                  <a:srgbClr val="FF0000"/>
                </a:solidFill>
                <a:latin typeface="黑体" panose="02010609060101010101" pitchFamily="49" charset="-122"/>
                <a:ea typeface="黑体" panose="02010609060101010101" pitchFamily="49" charset="-122"/>
              </a:rPr>
              <a:t>关山度若飞</a:t>
            </a:r>
            <a:r>
              <a:rPr lang="zh-CN" altLang="en-US" sz="3600" b="1">
                <a:latin typeface="黑体" panose="02010609060101010101" pitchFamily="49" charset="-122"/>
                <a:ea typeface="黑体" panose="02010609060101010101" pitchFamily="49" charset="-122"/>
              </a:rPr>
              <a:t>。</a:t>
            </a:r>
            <a:r>
              <a:rPr lang="zh-CN" altLang="en-US" sz="3600" b="1">
                <a:solidFill>
                  <a:srgbClr val="FF0000"/>
                </a:solidFill>
                <a:latin typeface="黑体" panose="02010609060101010101" pitchFamily="49" charset="-122"/>
                <a:ea typeface="黑体" panose="02010609060101010101" pitchFamily="49" charset="-122"/>
              </a:rPr>
              <a:t>朔气传金柝</a:t>
            </a:r>
            <a:r>
              <a:rPr lang="zh-CN" altLang="en-US" sz="3600" b="1">
                <a:latin typeface="黑体" panose="02010609060101010101" pitchFamily="49" charset="-122"/>
                <a:ea typeface="黑体" panose="02010609060101010101" pitchFamily="49" charset="-122"/>
              </a:rPr>
              <a:t>，寒光照</a:t>
            </a:r>
            <a:r>
              <a:rPr lang="zh-CN" altLang="en-US" sz="3600" b="1">
                <a:solidFill>
                  <a:srgbClr val="FF0000"/>
                </a:solidFill>
                <a:latin typeface="黑体" panose="02010609060101010101" pitchFamily="49" charset="-122"/>
                <a:ea typeface="黑体" panose="02010609060101010101" pitchFamily="49" charset="-122"/>
              </a:rPr>
              <a:t>铁衣</a:t>
            </a:r>
            <a:r>
              <a:rPr lang="zh-CN" altLang="en-US" sz="3600" b="1">
                <a:latin typeface="黑体" panose="02010609060101010101" pitchFamily="49" charset="-122"/>
                <a:ea typeface="黑体" panose="02010609060101010101" pitchFamily="49" charset="-122"/>
              </a:rPr>
              <a:t>。将军百战死，壮士十年归。</a:t>
            </a:r>
          </a:p>
        </p:txBody>
      </p:sp>
      <p:sp>
        <p:nvSpPr>
          <p:cNvPr id="3" name="文本框 2">
            <a:extLst>
              <a:ext uri="{FF2B5EF4-FFF2-40B4-BE49-F238E27FC236}">
                <a16:creationId xmlns:a16="http://schemas.microsoft.com/office/drawing/2014/main" id="{8CF2B6DD-19BB-9AA6-5AA1-D68F330BDC60}"/>
              </a:ext>
            </a:extLst>
          </p:cNvPr>
          <p:cNvSpPr txBox="1">
            <a:spLocks noChangeArrowheads="1"/>
          </p:cNvSpPr>
          <p:nvPr/>
        </p:nvSpPr>
        <p:spPr bwMode="auto">
          <a:xfrm>
            <a:off x="2176624" y="1416901"/>
            <a:ext cx="27163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远行万里，投身战事。</a:t>
            </a:r>
            <a:r>
              <a:rPr lang="zh-CN" altLang="en-US" sz="2400" b="1" u="sng">
                <a:solidFill>
                  <a:srgbClr val="0033CC"/>
                </a:solidFill>
                <a:latin typeface="楷体" panose="02010609060101010101" pitchFamily="49" charset="-122"/>
                <a:ea typeface="楷体" panose="02010609060101010101" pitchFamily="49" charset="-122"/>
              </a:rPr>
              <a:t>戎机，战事。</a:t>
            </a:r>
          </a:p>
        </p:txBody>
      </p:sp>
      <p:sp>
        <p:nvSpPr>
          <p:cNvPr id="4" name="文本框 3">
            <a:extLst>
              <a:ext uri="{FF2B5EF4-FFF2-40B4-BE49-F238E27FC236}">
                <a16:creationId xmlns:a16="http://schemas.microsoft.com/office/drawing/2014/main" id="{49391765-6651-4150-BC3D-903D15FE1F81}"/>
              </a:ext>
            </a:extLst>
          </p:cNvPr>
          <p:cNvSpPr txBox="1">
            <a:spLocks noChangeArrowheads="1"/>
          </p:cNvSpPr>
          <p:nvPr/>
        </p:nvSpPr>
        <p:spPr bwMode="auto">
          <a:xfrm>
            <a:off x="5264490" y="1165157"/>
            <a:ext cx="2716393"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1" fontAlgn="base" latinLnBrk="0" hangingPunct="1">
              <a:lnSpc>
                <a:spcPct val="100000"/>
              </a:lnSpc>
              <a:spcBef>
                <a:spcPct val="0"/>
              </a:spcBef>
              <a:spcAft>
                <a:spcPct val="0"/>
              </a:spcAft>
              <a:buNone/>
              <a:defRPr sz="2400" b="1" i="0" u="none" kern="1200" baseline="0">
                <a:solidFill>
                  <a:srgbClr val="0033CC"/>
                </a:solidFill>
                <a:latin typeface="楷体" panose="02010609060101010101" pitchFamily="49" charset="-122"/>
                <a:ea typeface="楷体" panose="02010609060101010101" pitchFamily="49"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lvl9pPr>
          </a:lstStyle>
          <a:p>
            <a:r>
              <a:rPr lang="zh-CN" altLang="en-US" sz="2400"/>
              <a:t>像飞一样地越过一道道关塞山岭。</a:t>
            </a:r>
            <a:r>
              <a:rPr lang="zh-CN" altLang="en-US" sz="2400" u="sng"/>
              <a:t>度，越过。</a:t>
            </a:r>
          </a:p>
        </p:txBody>
      </p:sp>
      <p:sp>
        <p:nvSpPr>
          <p:cNvPr id="6" name="文本框 5">
            <a:extLst>
              <a:ext uri="{FF2B5EF4-FFF2-40B4-BE49-F238E27FC236}">
                <a16:creationId xmlns:a16="http://schemas.microsoft.com/office/drawing/2014/main" id="{39BFE1EA-37F1-60C7-A7CF-220F89A35511}"/>
              </a:ext>
            </a:extLst>
          </p:cNvPr>
          <p:cNvSpPr txBox="1">
            <a:spLocks noChangeArrowheads="1"/>
          </p:cNvSpPr>
          <p:nvPr/>
        </p:nvSpPr>
        <p:spPr bwMode="auto">
          <a:xfrm>
            <a:off x="8107362" y="928405"/>
            <a:ext cx="375655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北方的寒气传送着打更的声音。</a:t>
            </a:r>
            <a:r>
              <a:rPr lang="zh-CN" altLang="en-US" sz="2400" b="1" u="sng">
                <a:solidFill>
                  <a:srgbClr val="0033CC"/>
                </a:solidFill>
                <a:latin typeface="楷体" panose="02010609060101010101" pitchFamily="49" charset="-122"/>
                <a:ea typeface="楷体" panose="02010609060101010101" pitchFamily="49" charset="-122"/>
              </a:rPr>
              <a:t>朔，北方。金柝，古时军中白天用来烧饭、夜里用来打更的器具。</a:t>
            </a:r>
          </a:p>
        </p:txBody>
      </p:sp>
      <p:sp>
        <p:nvSpPr>
          <p:cNvPr id="7" name="文本框 6">
            <a:extLst>
              <a:ext uri="{FF2B5EF4-FFF2-40B4-BE49-F238E27FC236}">
                <a16:creationId xmlns:a16="http://schemas.microsoft.com/office/drawing/2014/main" id="{F1F09125-4956-0872-153C-B39E77018E12}"/>
              </a:ext>
            </a:extLst>
          </p:cNvPr>
          <p:cNvSpPr txBox="1">
            <a:spLocks noChangeArrowheads="1"/>
          </p:cNvSpPr>
          <p:nvPr/>
        </p:nvSpPr>
        <p:spPr bwMode="auto">
          <a:xfrm>
            <a:off x="1972733" y="4017433"/>
            <a:ext cx="5564717"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铠</a:t>
            </a:r>
            <a:r>
              <a:rPr lang="zh-CN" altLang="en-US" sz="2400" b="1">
                <a:solidFill>
                  <a:srgbClr val="0033CC"/>
                </a:solidFill>
                <a:latin typeface="宋体" panose="02010600030101010101" pitchFamily="2" charset="-122"/>
              </a:rPr>
              <a:t>（</a:t>
            </a:r>
            <a:r>
              <a:rPr lang="en-US" altLang="zh-CN" sz="2400" b="1" err="1">
                <a:solidFill>
                  <a:srgbClr val="0033CC"/>
                </a:solidFill>
                <a:latin typeface="宋体" panose="02010600030101010101" pitchFamily="2" charset="-122"/>
              </a:rPr>
              <a:t>kǎi</a:t>
            </a:r>
            <a:r>
              <a:rPr lang="zh-CN" altLang="en-US" sz="2400" b="1">
                <a:solidFill>
                  <a:srgbClr val="0033CC"/>
                </a:solidFill>
                <a:latin typeface="宋体" panose="02010600030101010101" pitchFamily="2" charset="-122"/>
              </a:rPr>
              <a:t>）</a:t>
            </a:r>
            <a:r>
              <a:rPr lang="zh-CN" altLang="en-US" sz="2400" b="1">
                <a:solidFill>
                  <a:srgbClr val="0033CC"/>
                </a:solidFill>
                <a:latin typeface="楷体" panose="02010609060101010101" pitchFamily="49" charset="-122"/>
                <a:ea typeface="楷体" panose="02010609060101010101" pitchFamily="49" charset="-122"/>
              </a:rPr>
              <a:t>甲，古代军人穿的护身服装。</a:t>
            </a:r>
          </a:p>
        </p:txBody>
      </p:sp>
      <p:grpSp>
        <p:nvGrpSpPr>
          <p:cNvPr id="8" name="组合 7">
            <a:extLst>
              <a:ext uri="{FF2B5EF4-FFF2-40B4-BE49-F238E27FC236}">
                <a16:creationId xmlns:a16="http://schemas.microsoft.com/office/drawing/2014/main" id="{55F5F5F4-870C-19AA-013C-6568101D09FF}"/>
              </a:ext>
            </a:extLst>
          </p:cNvPr>
          <p:cNvGrpSpPr/>
          <p:nvPr/>
        </p:nvGrpSpPr>
        <p:grpSpPr>
          <a:xfrm>
            <a:off x="0" y="4474633"/>
            <a:ext cx="12192000" cy="2065868"/>
            <a:chOff x="0" y="4160793"/>
            <a:chExt cx="12192000" cy="1155595"/>
          </a:xfrm>
        </p:grpSpPr>
        <p:grpSp>
          <p:nvGrpSpPr>
            <p:cNvPr id="23561" name="组合 9">
              <a:extLst>
                <a:ext uri="{FF2B5EF4-FFF2-40B4-BE49-F238E27FC236}">
                  <a16:creationId xmlns:a16="http://schemas.microsoft.com/office/drawing/2014/main" id="{ECD94BD1-3026-BD07-BFF5-74AC94F52AC3}"/>
                </a:ext>
              </a:extLst>
            </p:cNvPr>
            <p:cNvGrpSpPr/>
            <p:nvPr/>
          </p:nvGrpSpPr>
          <p:grpSpPr>
            <a:xfrm>
              <a:off x="0" y="4160793"/>
              <a:ext cx="12192000" cy="1155595"/>
              <a:chOff x="0" y="4160793"/>
              <a:chExt cx="12192000" cy="1155595"/>
            </a:xfrm>
          </p:grpSpPr>
          <p:sp>
            <p:nvSpPr>
              <p:cNvPr id="11" name="矩形 10">
                <a:extLst>
                  <a:ext uri="{FF2B5EF4-FFF2-40B4-BE49-F238E27FC236}">
                    <a16:creationId xmlns:a16="http://schemas.microsoft.com/office/drawing/2014/main" id="{D511D74D-9169-499E-9DA6-30299C683C5A}"/>
                  </a:ext>
                </a:extLst>
              </p:cNvPr>
              <p:cNvSpPr/>
              <p:nvPr/>
            </p:nvSpPr>
            <p:spPr>
              <a:xfrm>
                <a:off x="0" y="4160793"/>
                <a:ext cx="12192000" cy="115559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2" name="矩形 12">
                <a:extLst>
                  <a:ext uri="{FF2B5EF4-FFF2-40B4-BE49-F238E27FC236}">
                    <a16:creationId xmlns:a16="http://schemas.microsoft.com/office/drawing/2014/main" id="{6031EBE3-FEFC-4FF0-93E6-A80FD84833A8}"/>
                  </a:ext>
                </a:extLst>
              </p:cNvPr>
              <p:cNvSpPr>
                <a:spLocks noChangeArrowheads="1"/>
              </p:cNvSpPr>
              <p:nvPr/>
            </p:nvSpPr>
            <p:spPr bwMode="auto">
              <a:xfrm>
                <a:off x="1073150" y="4210522"/>
                <a:ext cx="10780182" cy="107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prstDash val="lgDashDotDot"/>
                    <a:miter lim="800000"/>
                    <a:headEnd/>
                    <a:tailEnd/>
                  </a14:hiddenLine>
                </a:ext>
              </a:extLst>
            </p:spPr>
            <p:txBody>
              <a:bodyPr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solidFill>
                      <a:schemeClr val="accent5">
                        <a:lumMod val="50000"/>
                      </a:schemeClr>
                    </a:solidFill>
                    <a:latin typeface="楷体" panose="02010609060101010101" pitchFamily="49" charset="-122"/>
                    <a:ea typeface="楷体" panose="02010609060101010101" pitchFamily="49" charset="-122"/>
                  </a:rPr>
                  <a:t>    远行万里，投身战事，像飞一样地越过一道道关塞山岭</a:t>
                </a:r>
                <a:r>
                  <a:rPr lang="ii-CN" altLang="en-US" sz="3200" b="1">
                    <a:solidFill>
                      <a:schemeClr val="accent5">
                        <a:lumMod val="50000"/>
                      </a:schemeClr>
                    </a:solidFill>
                    <a:latin typeface="楷体" panose="02010609060101010101" pitchFamily="49" charset="-122"/>
                    <a:ea typeface="楷体" panose="02010609060101010101" pitchFamily="49" charset="-122"/>
                  </a:rPr>
                  <a:t>。</a:t>
                </a:r>
                <a:r>
                  <a:rPr lang="zh-CN" altLang="en-US" sz="3200" b="1">
                    <a:solidFill>
                      <a:schemeClr val="accent5">
                        <a:lumMod val="50000"/>
                      </a:schemeClr>
                    </a:solidFill>
                    <a:latin typeface="楷体" panose="02010609060101010101" pitchFamily="49" charset="-122"/>
                    <a:ea typeface="楷体" panose="02010609060101010101" pitchFamily="49" charset="-122"/>
                  </a:rPr>
                  <a:t>北方的寒气传送着打更的声音，清冷的月光照着铠甲。将士们身经百战，有的战死沙场，有的转战数载（胜利）归来。</a:t>
                </a:r>
              </a:p>
            </p:txBody>
          </p:sp>
        </p:grpSp>
        <p:sp>
          <p:nvSpPr>
            <p:cNvPr id="10" name="矩形 9">
              <a:extLst>
                <a:ext uri="{FF2B5EF4-FFF2-40B4-BE49-F238E27FC236}">
                  <a16:creationId xmlns:a16="http://schemas.microsoft.com/office/drawing/2014/main" id="{245D9AF3-3496-4216-8E50-D792F13A6DE5}"/>
                </a:ext>
              </a:extLst>
            </p:cNvPr>
            <p:cNvSpPr/>
            <p:nvPr/>
          </p:nvSpPr>
          <p:spPr>
            <a:xfrm>
              <a:off x="0" y="4160793"/>
              <a:ext cx="641351" cy="1155595"/>
            </a:xfrm>
            <a:prstGeom prst="rect">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defPPr>
                <a:defRPr lang="zh-CN"/>
              </a:defPPr>
            </a:lstStyle>
            <a:p>
              <a:pPr algn="ctr">
                <a:defRPr/>
              </a:pPr>
              <a:r>
                <a:rPr lang="zh-CN" altLang="en-US" sz="2667" b="1">
                  <a:latin typeface="黑体" panose="02010609060101010101" pitchFamily="49" charset="-122"/>
                  <a:ea typeface="黑体" panose="02010609060101010101" pitchFamily="49" charset="-122"/>
                </a:rPr>
                <a:t>译文</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grpId="1"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grpId="2"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2"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1"/>
      <p:bldP spid="7" grpId="2"/>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4578" name="TextBox 4">
            <a:extLst>
              <a:ext uri="{FF2B5EF4-FFF2-40B4-BE49-F238E27FC236}">
                <a16:creationId xmlns:a16="http://schemas.microsoft.com/office/drawing/2014/main" id="{974D1ECE-EE13-A91D-8C1F-38DA7F0702B1}"/>
              </a:ext>
            </a:extLst>
          </p:cNvPr>
          <p:cNvSpPr txBox="1">
            <a:spLocks noChangeArrowheads="1"/>
          </p:cNvSpPr>
          <p:nvPr/>
        </p:nvSpPr>
        <p:spPr bwMode="auto">
          <a:xfrm>
            <a:off x="1636184" y="1642533"/>
            <a:ext cx="9770534" cy="245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600"/>
              </a:spcBef>
            </a:pPr>
            <a:r>
              <a:rPr lang="zh-CN" altLang="en-US" sz="3600" b="1">
                <a:latin typeface="黑体" panose="02010609060101010101" pitchFamily="49" charset="-122"/>
                <a:ea typeface="黑体" panose="02010609060101010101" pitchFamily="49" charset="-122"/>
              </a:rPr>
              <a:t>    归来见</a:t>
            </a:r>
            <a:r>
              <a:rPr lang="zh-CN" altLang="en-US" sz="3600" b="1">
                <a:solidFill>
                  <a:srgbClr val="FF0000"/>
                </a:solidFill>
                <a:latin typeface="黑体" panose="02010609060101010101" pitchFamily="49" charset="-122"/>
                <a:ea typeface="黑体" panose="02010609060101010101" pitchFamily="49" charset="-122"/>
              </a:rPr>
              <a:t>天子</a:t>
            </a:r>
            <a:r>
              <a:rPr lang="zh-CN" altLang="en-US" sz="3600" b="1">
                <a:latin typeface="黑体" panose="02010609060101010101" pitchFamily="49" charset="-122"/>
                <a:ea typeface="黑体" panose="02010609060101010101" pitchFamily="49" charset="-122"/>
              </a:rPr>
              <a:t>，天子坐</a:t>
            </a:r>
            <a:r>
              <a:rPr lang="zh-CN" altLang="en-US" sz="3600" b="1">
                <a:solidFill>
                  <a:srgbClr val="FF0000"/>
                </a:solidFill>
                <a:latin typeface="黑体" panose="02010609060101010101" pitchFamily="49" charset="-122"/>
                <a:ea typeface="黑体" panose="02010609060101010101" pitchFamily="49" charset="-122"/>
              </a:rPr>
              <a:t>明堂</a:t>
            </a:r>
            <a:r>
              <a:rPr lang="zh-CN" altLang="en-US" sz="3600" b="1">
                <a:latin typeface="黑体" panose="02010609060101010101" pitchFamily="49" charset="-122"/>
                <a:ea typeface="黑体" panose="02010609060101010101" pitchFamily="49" charset="-122"/>
              </a:rPr>
              <a:t>。</a:t>
            </a:r>
            <a:r>
              <a:rPr lang="zh-CN" altLang="en-US" sz="3600" b="1">
                <a:solidFill>
                  <a:srgbClr val="FF0000"/>
                </a:solidFill>
                <a:latin typeface="黑体" panose="02010609060101010101" pitchFamily="49" charset="-122"/>
                <a:ea typeface="黑体" panose="02010609060101010101" pitchFamily="49" charset="-122"/>
              </a:rPr>
              <a:t>策勋十二转</a:t>
            </a:r>
            <a:r>
              <a:rPr lang="zh-CN" altLang="en-US" sz="3600" b="1">
                <a:latin typeface="黑体" panose="02010609060101010101" pitchFamily="49" charset="-122"/>
                <a:ea typeface="黑体" panose="02010609060101010101" pitchFamily="49" charset="-122"/>
              </a:rPr>
              <a:t>，</a:t>
            </a:r>
            <a:r>
              <a:rPr lang="zh-CN" altLang="en-US" sz="3600" b="1">
                <a:solidFill>
                  <a:srgbClr val="FF0000"/>
                </a:solidFill>
                <a:latin typeface="黑体" panose="02010609060101010101" pitchFamily="49" charset="-122"/>
                <a:ea typeface="黑体" panose="02010609060101010101" pitchFamily="49" charset="-122"/>
              </a:rPr>
              <a:t>赏赐百千强</a:t>
            </a:r>
            <a:r>
              <a:rPr lang="zh-CN" altLang="en-US" sz="3600" b="1">
                <a:latin typeface="黑体" panose="02010609060101010101" pitchFamily="49" charset="-122"/>
                <a:ea typeface="黑体" panose="02010609060101010101" pitchFamily="49" charset="-122"/>
              </a:rPr>
              <a:t>。可汗</a:t>
            </a:r>
            <a:r>
              <a:rPr lang="zh-CN" altLang="en-US" sz="3600" b="1">
                <a:solidFill>
                  <a:srgbClr val="FF0000"/>
                </a:solidFill>
                <a:latin typeface="黑体" panose="02010609060101010101" pitchFamily="49" charset="-122"/>
                <a:ea typeface="黑体" panose="02010609060101010101" pitchFamily="49" charset="-122"/>
              </a:rPr>
              <a:t>问所欲</a:t>
            </a:r>
            <a:r>
              <a:rPr lang="zh-CN" altLang="en-US" sz="3600" b="1">
                <a:latin typeface="黑体" panose="02010609060101010101" pitchFamily="49" charset="-122"/>
                <a:ea typeface="黑体" panose="02010609060101010101" pitchFamily="49" charset="-122"/>
              </a:rPr>
              <a:t>，木兰不用</a:t>
            </a:r>
            <a:r>
              <a:rPr lang="zh-CN" altLang="en-US" sz="3600" b="1">
                <a:solidFill>
                  <a:srgbClr val="FF0000"/>
                </a:solidFill>
                <a:latin typeface="黑体" panose="02010609060101010101" pitchFamily="49" charset="-122"/>
                <a:ea typeface="黑体" panose="02010609060101010101" pitchFamily="49" charset="-122"/>
              </a:rPr>
              <a:t>尚书郎</a:t>
            </a:r>
            <a:r>
              <a:rPr lang="zh-CN" altLang="en-US" sz="3600" b="1">
                <a:latin typeface="黑体" panose="02010609060101010101" pitchFamily="49" charset="-122"/>
                <a:ea typeface="黑体" panose="02010609060101010101" pitchFamily="49" charset="-122"/>
              </a:rPr>
              <a:t>，</a:t>
            </a:r>
            <a:r>
              <a:rPr lang="zh-CN" altLang="en-US" sz="3600" b="1">
                <a:solidFill>
                  <a:srgbClr val="FF0000"/>
                </a:solidFill>
                <a:latin typeface="黑体" panose="02010609060101010101" pitchFamily="49" charset="-122"/>
                <a:ea typeface="黑体" panose="02010609060101010101" pitchFamily="49" charset="-122"/>
              </a:rPr>
              <a:t>愿驰千里足</a:t>
            </a:r>
            <a:r>
              <a:rPr lang="zh-CN" altLang="en-US" sz="3600" b="1">
                <a:latin typeface="黑体" panose="02010609060101010101" pitchFamily="49" charset="-122"/>
                <a:ea typeface="黑体" panose="02010609060101010101" pitchFamily="49" charset="-122"/>
              </a:rPr>
              <a:t>，送儿还故乡。</a:t>
            </a:r>
          </a:p>
        </p:txBody>
      </p:sp>
      <p:sp>
        <p:nvSpPr>
          <p:cNvPr id="3" name="文本框 2">
            <a:extLst>
              <a:ext uri="{FF2B5EF4-FFF2-40B4-BE49-F238E27FC236}">
                <a16:creationId xmlns:a16="http://schemas.microsoft.com/office/drawing/2014/main" id="{3C9CE0CD-6548-86FE-98DA-5C270C5DFB6E}"/>
              </a:ext>
            </a:extLst>
          </p:cNvPr>
          <p:cNvSpPr txBox="1">
            <a:spLocks noChangeArrowheads="1"/>
          </p:cNvSpPr>
          <p:nvPr/>
        </p:nvSpPr>
        <p:spPr bwMode="auto">
          <a:xfrm>
            <a:off x="2669118" y="1411817"/>
            <a:ext cx="3107267"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指上文的“可汗”</a:t>
            </a:r>
            <a:r>
              <a:rPr lang="ii-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latin typeface="楷体" panose="02010609060101010101" pitchFamily="49" charset="-122"/>
              <a:ea typeface="楷体" panose="02010609060101010101" pitchFamily="49" charset="-122"/>
            </a:endParaRPr>
          </a:p>
        </p:txBody>
      </p:sp>
      <p:sp>
        <p:nvSpPr>
          <p:cNvPr id="4" name="文本框 3">
            <a:extLst>
              <a:ext uri="{FF2B5EF4-FFF2-40B4-BE49-F238E27FC236}">
                <a16:creationId xmlns:a16="http://schemas.microsoft.com/office/drawing/2014/main" id="{CBC6E534-ECF4-A531-D17B-29FC96D19EDD}"/>
              </a:ext>
            </a:extLst>
          </p:cNvPr>
          <p:cNvSpPr txBox="1">
            <a:spLocks noChangeArrowheads="1"/>
          </p:cNvSpPr>
          <p:nvPr/>
        </p:nvSpPr>
        <p:spPr bwMode="auto">
          <a:xfrm>
            <a:off x="6057900" y="1041400"/>
            <a:ext cx="2228851" cy="831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古代帝王举行大典的朝堂</a:t>
            </a:r>
            <a:r>
              <a:rPr lang="ii-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latin typeface="楷体" panose="02010609060101010101" pitchFamily="49" charset="-122"/>
              <a:ea typeface="楷体" panose="02010609060101010101" pitchFamily="49" charset="-122"/>
            </a:endParaRPr>
          </a:p>
        </p:txBody>
      </p:sp>
      <p:sp>
        <p:nvSpPr>
          <p:cNvPr id="5" name="文本框 4">
            <a:extLst>
              <a:ext uri="{FF2B5EF4-FFF2-40B4-BE49-F238E27FC236}">
                <a16:creationId xmlns:a16="http://schemas.microsoft.com/office/drawing/2014/main" id="{7F5906E9-1D4A-AFC4-9DF2-744BA1C8F7A1}"/>
              </a:ext>
            </a:extLst>
          </p:cNvPr>
          <p:cNvSpPr txBox="1">
            <a:spLocks noChangeArrowheads="1"/>
          </p:cNvSpPr>
          <p:nvPr/>
        </p:nvSpPr>
        <p:spPr bwMode="auto">
          <a:xfrm>
            <a:off x="8286750" y="751328"/>
            <a:ext cx="3318933"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记很大的功。</a:t>
            </a:r>
            <a:r>
              <a:rPr lang="zh-CN" altLang="en-US" sz="2400" b="1" u="sng">
                <a:solidFill>
                  <a:srgbClr val="0033CC"/>
                </a:solidFill>
                <a:latin typeface="楷体" panose="02010609060101010101" pitchFamily="49" charset="-122"/>
                <a:ea typeface="楷体" panose="02010609060101010101" pitchFamily="49" charset="-122"/>
              </a:rPr>
              <a:t>策勋，记功。转，勋位每升一级叫一转。</a:t>
            </a:r>
          </a:p>
        </p:txBody>
      </p:sp>
      <p:sp>
        <p:nvSpPr>
          <p:cNvPr id="7" name="文本框 6">
            <a:extLst>
              <a:ext uri="{FF2B5EF4-FFF2-40B4-BE49-F238E27FC236}">
                <a16:creationId xmlns:a16="http://schemas.microsoft.com/office/drawing/2014/main" id="{76448764-DC6A-1B8A-3547-FC7390B9A426}"/>
              </a:ext>
            </a:extLst>
          </p:cNvPr>
          <p:cNvSpPr txBox="1">
            <a:spLocks noChangeArrowheads="1"/>
          </p:cNvSpPr>
          <p:nvPr/>
        </p:nvSpPr>
        <p:spPr bwMode="auto">
          <a:xfrm>
            <a:off x="641351" y="2271184"/>
            <a:ext cx="41423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赏赐很多的财物。</a:t>
            </a:r>
            <a:r>
              <a:rPr lang="zh-CN" altLang="en-US" sz="2400" b="1">
                <a:solidFill>
                  <a:srgbClr val="0033CC"/>
                </a:solidFill>
                <a:highlight>
                  <a:srgbClr val="FBCD8F"/>
                </a:highlight>
                <a:latin typeface="楷体" panose="02010609060101010101" pitchFamily="49" charset="-122"/>
                <a:ea typeface="楷体" panose="02010609060101010101" pitchFamily="49" charset="-122"/>
              </a:rPr>
              <a:t>强，有余。</a:t>
            </a:r>
          </a:p>
        </p:txBody>
      </p:sp>
      <p:sp>
        <p:nvSpPr>
          <p:cNvPr id="8" name="文本框 7">
            <a:extLst>
              <a:ext uri="{FF2B5EF4-FFF2-40B4-BE49-F238E27FC236}">
                <a16:creationId xmlns:a16="http://schemas.microsoft.com/office/drawing/2014/main" id="{4FB40908-E36F-257E-4620-F8B7C326B407}"/>
              </a:ext>
            </a:extLst>
          </p:cNvPr>
          <p:cNvSpPr txBox="1">
            <a:spLocks noChangeArrowheads="1"/>
          </p:cNvSpPr>
          <p:nvPr/>
        </p:nvSpPr>
        <p:spPr bwMode="auto">
          <a:xfrm>
            <a:off x="4921251" y="2321984"/>
            <a:ext cx="3107267"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 问（木兰）想要什么。</a:t>
            </a:r>
          </a:p>
        </p:txBody>
      </p:sp>
      <p:sp>
        <p:nvSpPr>
          <p:cNvPr id="9" name="文本框 8">
            <a:extLst>
              <a:ext uri="{FF2B5EF4-FFF2-40B4-BE49-F238E27FC236}">
                <a16:creationId xmlns:a16="http://schemas.microsoft.com/office/drawing/2014/main" id="{9D9E696B-567D-3268-1DAB-FCFA45A6B4D1}"/>
              </a:ext>
            </a:extLst>
          </p:cNvPr>
          <p:cNvSpPr txBox="1">
            <a:spLocks noChangeArrowheads="1"/>
          </p:cNvSpPr>
          <p:nvPr/>
        </p:nvSpPr>
        <p:spPr bwMode="auto">
          <a:xfrm>
            <a:off x="8437034" y="3325284"/>
            <a:ext cx="3107267" cy="120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尚书省的官。尚书省是古代朝廷中管理国家政事的机关。</a:t>
            </a:r>
          </a:p>
        </p:txBody>
      </p:sp>
      <p:sp>
        <p:nvSpPr>
          <p:cNvPr id="10" name="文本框 9">
            <a:extLst>
              <a:ext uri="{FF2B5EF4-FFF2-40B4-BE49-F238E27FC236}">
                <a16:creationId xmlns:a16="http://schemas.microsoft.com/office/drawing/2014/main" id="{DD9DEB41-3BD4-5758-323F-AB79FBFCDF99}"/>
              </a:ext>
            </a:extLst>
          </p:cNvPr>
          <p:cNvSpPr txBox="1">
            <a:spLocks noChangeArrowheads="1"/>
          </p:cNvSpPr>
          <p:nvPr/>
        </p:nvSpPr>
        <p:spPr bwMode="auto">
          <a:xfrm>
            <a:off x="1625600" y="4042833"/>
            <a:ext cx="497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33CC"/>
                </a:solidFill>
                <a:latin typeface="楷体" panose="02010609060101010101" pitchFamily="49" charset="-122"/>
                <a:ea typeface="楷体" panose="02010609060101010101" pitchFamily="49" charset="-122"/>
              </a:rPr>
              <a:t>希望骑上千里马。</a:t>
            </a:r>
            <a:r>
              <a:rPr lang="zh-CN" altLang="en-US" sz="2400" b="1" u="sng">
                <a:solidFill>
                  <a:srgbClr val="0033CC"/>
                </a:solidFill>
                <a:latin typeface="楷体" panose="02010609060101010101" pitchFamily="49" charset="-122"/>
                <a:ea typeface="楷体" panose="02010609060101010101" pitchFamily="49" charset="-122"/>
              </a:rPr>
              <a:t>驰，赶马快跑</a:t>
            </a:r>
            <a:r>
              <a:rPr lang="zh-CN" altLang="en-US" sz="2400" b="1">
                <a:solidFill>
                  <a:srgbClr val="0033CC"/>
                </a:solidFill>
                <a:latin typeface="楷体" panose="02010609060101010101" pitchFamily="49" charset="-122"/>
                <a:ea typeface="楷体" panose="02010609060101010101" pitchFamily="49" charset="-122"/>
              </a:rPr>
              <a:t>。</a:t>
            </a:r>
          </a:p>
        </p:txBody>
      </p:sp>
      <p:grpSp>
        <p:nvGrpSpPr>
          <p:cNvPr id="11" name="组合 10">
            <a:extLst>
              <a:ext uri="{FF2B5EF4-FFF2-40B4-BE49-F238E27FC236}">
                <a16:creationId xmlns:a16="http://schemas.microsoft.com/office/drawing/2014/main" id="{95829E0D-7BFC-7BE8-BF23-605E3812B592}"/>
              </a:ext>
            </a:extLst>
          </p:cNvPr>
          <p:cNvGrpSpPr/>
          <p:nvPr/>
        </p:nvGrpSpPr>
        <p:grpSpPr>
          <a:xfrm>
            <a:off x="0" y="4474633"/>
            <a:ext cx="12192000" cy="2065868"/>
            <a:chOff x="0" y="4160793"/>
            <a:chExt cx="12192000" cy="1155595"/>
          </a:xfrm>
        </p:grpSpPr>
        <p:grpSp>
          <p:nvGrpSpPr>
            <p:cNvPr id="24588" name="组合 9">
              <a:extLst>
                <a:ext uri="{FF2B5EF4-FFF2-40B4-BE49-F238E27FC236}">
                  <a16:creationId xmlns:a16="http://schemas.microsoft.com/office/drawing/2014/main" id="{DDED5AAA-FEC8-9AF6-34EB-9B0F9CF41A37}"/>
                </a:ext>
              </a:extLst>
            </p:cNvPr>
            <p:cNvGrpSpPr/>
            <p:nvPr/>
          </p:nvGrpSpPr>
          <p:grpSpPr>
            <a:xfrm>
              <a:off x="0" y="4160793"/>
              <a:ext cx="12192000" cy="1155595"/>
              <a:chOff x="0" y="4160793"/>
              <a:chExt cx="12192000" cy="1155595"/>
            </a:xfrm>
          </p:grpSpPr>
          <p:sp>
            <p:nvSpPr>
              <p:cNvPr id="14" name="矩形 13">
                <a:extLst>
                  <a:ext uri="{FF2B5EF4-FFF2-40B4-BE49-F238E27FC236}">
                    <a16:creationId xmlns:a16="http://schemas.microsoft.com/office/drawing/2014/main" id="{C4735F8C-804C-4C83-B73A-8BED76F48D8A}"/>
                  </a:ext>
                </a:extLst>
              </p:cNvPr>
              <p:cNvSpPr/>
              <p:nvPr/>
            </p:nvSpPr>
            <p:spPr>
              <a:xfrm>
                <a:off x="0" y="4160793"/>
                <a:ext cx="12192000" cy="115559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5" name="矩形 12">
                <a:extLst>
                  <a:ext uri="{FF2B5EF4-FFF2-40B4-BE49-F238E27FC236}">
                    <a16:creationId xmlns:a16="http://schemas.microsoft.com/office/drawing/2014/main" id="{2F75FA99-1652-4E67-A9AE-58A81131C66C}"/>
                  </a:ext>
                </a:extLst>
              </p:cNvPr>
              <p:cNvSpPr>
                <a:spLocks noChangeArrowheads="1"/>
              </p:cNvSpPr>
              <p:nvPr/>
            </p:nvSpPr>
            <p:spPr bwMode="auto">
              <a:xfrm>
                <a:off x="1073151" y="4210520"/>
                <a:ext cx="10532534" cy="102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prstDash val="lgDashDotDot"/>
                    <a:miter lim="800000"/>
                    <a:headEnd/>
                    <a:tailEnd/>
                  </a14:hiddenLine>
                </a:ext>
              </a:extLst>
            </p:spPr>
            <p:txBody>
              <a:bodyPr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solidFill>
                      <a:schemeClr val="accent5">
                        <a:lumMod val="50000"/>
                      </a:schemeClr>
                    </a:solidFill>
                    <a:latin typeface="楷体" panose="02010609060101010101" pitchFamily="49" charset="-122"/>
                    <a:ea typeface="楷体" panose="02010609060101010101" pitchFamily="49" charset="-122"/>
                  </a:rPr>
                  <a:t>    （木兰）归来拜见可汗，可汗坐在朝堂上。（给木兰）记很大的功，赏赐很多的财物。可汗问（木兰）想要什么，木兰（说）不愿做尚书郎，希望骑上千里马，送我回家乡</a:t>
                </a:r>
                <a:r>
                  <a:rPr lang="ii-CN" altLang="en-US" sz="3200" b="1">
                    <a:solidFill>
                      <a:schemeClr val="accent5">
                        <a:lumMod val="50000"/>
                      </a:schemeClr>
                    </a:solidFill>
                    <a:latin typeface="楷体" panose="02010609060101010101" pitchFamily="49" charset="-122"/>
                    <a:ea typeface="楷体" panose="02010609060101010101" pitchFamily="49" charset="-122"/>
                  </a:rPr>
                  <a:t>。</a:t>
                </a:r>
                <a:endParaRPr lang="zh-CN" altLang="en-US" sz="3200" b="1">
                  <a:solidFill>
                    <a:schemeClr val="accent5">
                      <a:lumMod val="50000"/>
                    </a:schemeClr>
                  </a:solidFill>
                  <a:latin typeface="楷体" panose="02010609060101010101" pitchFamily="49" charset="-122"/>
                  <a:ea typeface="楷体" panose="02010609060101010101" pitchFamily="49" charset="-122"/>
                </a:endParaRPr>
              </a:p>
            </p:txBody>
          </p:sp>
        </p:grpSp>
        <p:sp>
          <p:nvSpPr>
            <p:cNvPr id="13" name="矩形 12">
              <a:extLst>
                <a:ext uri="{FF2B5EF4-FFF2-40B4-BE49-F238E27FC236}">
                  <a16:creationId xmlns:a16="http://schemas.microsoft.com/office/drawing/2014/main" id="{277153AE-1438-459A-A486-6A2E1165848D}"/>
                </a:ext>
              </a:extLst>
            </p:cNvPr>
            <p:cNvSpPr/>
            <p:nvPr/>
          </p:nvSpPr>
          <p:spPr>
            <a:xfrm>
              <a:off x="0" y="4160793"/>
              <a:ext cx="641351" cy="1155595"/>
            </a:xfrm>
            <a:prstGeom prst="rect">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defPPr>
                <a:defRPr lang="zh-CN"/>
              </a:defPPr>
            </a:lstStyle>
            <a:p>
              <a:pPr algn="ctr">
                <a:defRPr/>
              </a:pPr>
              <a:r>
                <a:rPr lang="zh-CN" altLang="en-US" sz="2667" b="1">
                  <a:latin typeface="黑体" panose="02010609060101010101" pitchFamily="49" charset="-122"/>
                  <a:ea typeface="黑体" panose="02010609060101010101" pitchFamily="49" charset="-122"/>
                </a:rPr>
                <a:t>译文</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grpId="2"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grpId="3"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2" presetClass="entr" presetSubtype="0" fill="hold" grpId="4"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42" presetClass="entr" presetSubtype="0" fill="hold" grpId="5"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42" presetClass="entr" presetSubtype="0" fill="hold" grpId="6"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indefinite"/>
                            </p:stCondLst>
                          </p:cTn>
                        </p:par>
                        <p:par>
                          <p:cTn id="60" fill="hold" nodeType="afterGroup">
                            <p:stCondLst>
                              <p:cond delay="0"/>
                            </p:stCondLst>
                            <p:childTnLst>
                              <p:par>
                                <p:cTn id="61" presetID="42"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7" grpId="3"/>
      <p:bldP spid="8" grpId="4"/>
      <p:bldP spid="9" grpId="5"/>
      <p:bldP spid="10" grpId="6"/>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5602" name="TextBox 4">
            <a:extLst>
              <a:ext uri="{FF2B5EF4-FFF2-40B4-BE49-F238E27FC236}">
                <a16:creationId xmlns:a16="http://schemas.microsoft.com/office/drawing/2014/main" id="{8C9F4F73-AEC1-1485-F6FC-8336E36C3471}"/>
              </a:ext>
            </a:extLst>
          </p:cNvPr>
          <p:cNvSpPr txBox="1">
            <a:spLocks noChangeArrowheads="1"/>
          </p:cNvSpPr>
          <p:nvPr/>
        </p:nvSpPr>
        <p:spPr bwMode="auto">
          <a:xfrm>
            <a:off x="1636184" y="1456267"/>
            <a:ext cx="9770534" cy="162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600"/>
              </a:spcBef>
            </a:pPr>
            <a:r>
              <a:rPr lang="zh-CN" altLang="en-US" sz="3600" b="1">
                <a:latin typeface="黑体" panose="02010609060101010101" pitchFamily="49" charset="-122"/>
                <a:ea typeface="黑体" panose="02010609060101010101" pitchFamily="49" charset="-122"/>
              </a:rPr>
              <a:t>    爷娘闻女来，出</a:t>
            </a:r>
            <a:r>
              <a:rPr lang="zh-CN" altLang="en-US" sz="3600" b="1">
                <a:solidFill>
                  <a:srgbClr val="FF0000"/>
                </a:solidFill>
                <a:latin typeface="黑体" panose="02010609060101010101" pitchFamily="49" charset="-122"/>
                <a:ea typeface="黑体" panose="02010609060101010101" pitchFamily="49" charset="-122"/>
              </a:rPr>
              <a:t>郭</a:t>
            </a:r>
            <a:r>
              <a:rPr lang="zh-CN" altLang="en-US" sz="3600" b="1">
                <a:latin typeface="黑体" panose="02010609060101010101" pitchFamily="49" charset="-122"/>
                <a:ea typeface="黑体" panose="02010609060101010101" pitchFamily="49" charset="-122"/>
              </a:rPr>
              <a:t>相</a:t>
            </a:r>
            <a:r>
              <a:rPr lang="zh-CN" altLang="en-US" sz="3600" b="1">
                <a:solidFill>
                  <a:srgbClr val="FF0000"/>
                </a:solidFill>
                <a:latin typeface="黑体" panose="02010609060101010101" pitchFamily="49" charset="-122"/>
                <a:ea typeface="黑体" panose="02010609060101010101" pitchFamily="49" charset="-122"/>
              </a:rPr>
              <a:t>扶将</a:t>
            </a:r>
            <a:r>
              <a:rPr lang="zh-CN" altLang="en-US" sz="3600" b="1">
                <a:latin typeface="黑体" panose="02010609060101010101" pitchFamily="49" charset="-122"/>
                <a:ea typeface="黑体" panose="02010609060101010101" pitchFamily="49" charset="-122"/>
              </a:rPr>
              <a:t>；阿姊闻妹来，当户理</a:t>
            </a:r>
            <a:r>
              <a:rPr lang="zh-CN" altLang="en-US" sz="3600" b="1">
                <a:solidFill>
                  <a:srgbClr val="FF0000"/>
                </a:solidFill>
                <a:latin typeface="黑体" panose="02010609060101010101" pitchFamily="49" charset="-122"/>
                <a:ea typeface="黑体" panose="02010609060101010101" pitchFamily="49" charset="-122"/>
              </a:rPr>
              <a:t>红妆</a:t>
            </a:r>
            <a:r>
              <a:rPr lang="zh-CN" altLang="en-US" sz="3600" b="1">
                <a:latin typeface="黑体" panose="02010609060101010101" pitchFamily="49" charset="-122"/>
                <a:ea typeface="黑体" panose="02010609060101010101" pitchFamily="49" charset="-122"/>
              </a:rPr>
              <a:t>；小弟闻姊来，磨刀</a:t>
            </a:r>
            <a:r>
              <a:rPr lang="zh-CN" altLang="en-US" sz="3600" b="1">
                <a:solidFill>
                  <a:srgbClr val="FF0000"/>
                </a:solidFill>
                <a:latin typeface="黑体" panose="02010609060101010101" pitchFamily="49" charset="-122"/>
                <a:ea typeface="黑体" panose="02010609060101010101" pitchFamily="49" charset="-122"/>
              </a:rPr>
              <a:t>霍霍</a:t>
            </a:r>
            <a:r>
              <a:rPr lang="zh-CN" altLang="en-US" sz="3600" b="1">
                <a:latin typeface="黑体" panose="02010609060101010101" pitchFamily="49" charset="-122"/>
                <a:ea typeface="黑体" panose="02010609060101010101" pitchFamily="49" charset="-122"/>
              </a:rPr>
              <a:t>向猪羊。</a:t>
            </a:r>
          </a:p>
        </p:txBody>
      </p:sp>
      <p:sp>
        <p:nvSpPr>
          <p:cNvPr id="3" name="文本框 2">
            <a:extLst>
              <a:ext uri="{FF2B5EF4-FFF2-40B4-BE49-F238E27FC236}">
                <a16:creationId xmlns:a16="http://schemas.microsoft.com/office/drawing/2014/main" id="{42442997-9C5F-4E23-B349-B7580878A878}"/>
              </a:ext>
            </a:extLst>
          </p:cNvPr>
          <p:cNvSpPr txBox="1">
            <a:spLocks noChangeArrowheads="1"/>
          </p:cNvSpPr>
          <p:nvPr/>
        </p:nvSpPr>
        <p:spPr bwMode="auto">
          <a:xfrm>
            <a:off x="5524196" y="1225393"/>
            <a:ext cx="11436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1" fontAlgn="base" latinLnBrk="0" hangingPunct="1">
              <a:lnSpc>
                <a:spcPct val="100000"/>
              </a:lnSpc>
              <a:spcBef>
                <a:spcPct val="0"/>
              </a:spcBef>
              <a:spcAft>
                <a:spcPct val="0"/>
              </a:spcAft>
              <a:buNone/>
              <a:defRPr sz="2400" b="1" i="0" u="none" kern="1200" baseline="0">
                <a:solidFill>
                  <a:srgbClr val="0033CC"/>
                </a:solidFill>
                <a:latin typeface="楷体" panose="02010609060101010101" pitchFamily="49" charset="-122"/>
                <a:ea typeface="楷体" panose="02010609060101010101" pitchFamily="49"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lvl9pPr>
          </a:lstStyle>
          <a:p>
            <a:r>
              <a:rPr lang="zh-CN" altLang="en-US" sz="2400"/>
              <a:t>外城</a:t>
            </a:r>
            <a:r>
              <a:rPr lang="ii-CN" altLang="en-US" sz="2400"/>
              <a:t>。</a:t>
            </a:r>
            <a:endParaRPr lang="zh-CN" altLang="en-US" sz="2400"/>
          </a:p>
        </p:txBody>
      </p:sp>
      <p:sp>
        <p:nvSpPr>
          <p:cNvPr id="4" name="文本框 3">
            <a:extLst>
              <a:ext uri="{FF2B5EF4-FFF2-40B4-BE49-F238E27FC236}">
                <a16:creationId xmlns:a16="http://schemas.microsoft.com/office/drawing/2014/main" id="{F5A390E0-F688-4EC8-BAED-D43C50EB3472}"/>
              </a:ext>
            </a:extLst>
          </p:cNvPr>
          <p:cNvSpPr txBox="1">
            <a:spLocks noChangeArrowheads="1"/>
          </p:cNvSpPr>
          <p:nvPr/>
        </p:nvSpPr>
        <p:spPr bwMode="auto">
          <a:xfrm>
            <a:off x="6836386" y="1225393"/>
            <a:ext cx="11436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扶持</a:t>
            </a:r>
            <a:r>
              <a:rPr lang="ii-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highlight>
                <a:srgbClr val="FBCD8F"/>
              </a:highlight>
              <a:latin typeface="楷体" panose="02010609060101010101" pitchFamily="49" charset="-122"/>
              <a:ea typeface="楷体" panose="02010609060101010101" pitchFamily="49" charset="-122"/>
            </a:endParaRPr>
          </a:p>
        </p:txBody>
      </p:sp>
      <p:sp>
        <p:nvSpPr>
          <p:cNvPr id="5" name="文本框 4">
            <a:extLst>
              <a:ext uri="{FF2B5EF4-FFF2-40B4-BE49-F238E27FC236}">
                <a16:creationId xmlns:a16="http://schemas.microsoft.com/office/drawing/2014/main" id="{59CD787B-5C02-4EA3-A871-F1C5216724FE}"/>
              </a:ext>
            </a:extLst>
          </p:cNvPr>
          <p:cNvSpPr txBox="1">
            <a:spLocks noChangeArrowheads="1"/>
          </p:cNvSpPr>
          <p:nvPr/>
        </p:nvSpPr>
        <p:spPr bwMode="auto">
          <a:xfrm>
            <a:off x="2286683" y="3198167"/>
            <a:ext cx="3237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指女子的艳丽装束。</a:t>
            </a:r>
            <a:endParaRPr lang="zh-CN" altLang="en-US" sz="2400" b="1">
              <a:solidFill>
                <a:srgbClr val="0033CC"/>
              </a:solidFill>
              <a:highlight>
                <a:srgbClr val="FBCD8F"/>
              </a:highlight>
              <a:latin typeface="楷体" panose="02010609060101010101" pitchFamily="49" charset="-122"/>
              <a:ea typeface="楷体" panose="02010609060101010101" pitchFamily="49" charset="-122"/>
            </a:endParaRPr>
          </a:p>
        </p:txBody>
      </p:sp>
      <p:sp>
        <p:nvSpPr>
          <p:cNvPr id="6" name="文本框 5">
            <a:extLst>
              <a:ext uri="{FF2B5EF4-FFF2-40B4-BE49-F238E27FC236}">
                <a16:creationId xmlns:a16="http://schemas.microsoft.com/office/drawing/2014/main" id="{DEEBF727-EFAA-416B-A2BF-FB6BCBE9B889}"/>
              </a:ext>
            </a:extLst>
          </p:cNvPr>
          <p:cNvSpPr txBox="1">
            <a:spLocks noChangeArrowheads="1"/>
          </p:cNvSpPr>
          <p:nvPr/>
        </p:nvSpPr>
        <p:spPr bwMode="auto">
          <a:xfrm>
            <a:off x="7659429" y="3198167"/>
            <a:ext cx="2166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磨刀的声音</a:t>
            </a:r>
            <a:r>
              <a:rPr lang="ii-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highlight>
                <a:srgbClr val="FBCD8F"/>
              </a:highlight>
              <a:latin typeface="楷体" panose="02010609060101010101" pitchFamily="49" charset="-122"/>
              <a:ea typeface="楷体" panose="02010609060101010101" pitchFamily="49" charset="-122"/>
            </a:endParaRPr>
          </a:p>
        </p:txBody>
      </p:sp>
      <p:grpSp>
        <p:nvGrpSpPr>
          <p:cNvPr id="7" name="组合 6">
            <a:extLst>
              <a:ext uri="{FF2B5EF4-FFF2-40B4-BE49-F238E27FC236}">
                <a16:creationId xmlns:a16="http://schemas.microsoft.com/office/drawing/2014/main" id="{4093E232-CD4C-CD89-CE01-E60D5F050E42}"/>
              </a:ext>
            </a:extLst>
          </p:cNvPr>
          <p:cNvGrpSpPr/>
          <p:nvPr/>
        </p:nvGrpSpPr>
        <p:grpSpPr>
          <a:xfrm>
            <a:off x="0" y="4428066"/>
            <a:ext cx="12192000" cy="2080685"/>
            <a:chOff x="0" y="4401451"/>
            <a:chExt cx="12192000" cy="1254623"/>
          </a:xfrm>
        </p:grpSpPr>
        <p:grpSp>
          <p:nvGrpSpPr>
            <p:cNvPr id="25608" name="组合 9">
              <a:extLst>
                <a:ext uri="{FF2B5EF4-FFF2-40B4-BE49-F238E27FC236}">
                  <a16:creationId xmlns:a16="http://schemas.microsoft.com/office/drawing/2014/main" id="{5E1A9CAE-EB7E-65D1-3608-59F814FBE166}"/>
                </a:ext>
              </a:extLst>
            </p:cNvPr>
            <p:cNvGrpSpPr/>
            <p:nvPr/>
          </p:nvGrpSpPr>
          <p:grpSpPr>
            <a:xfrm>
              <a:off x="0" y="4401452"/>
              <a:ext cx="12192000" cy="1254623"/>
              <a:chOff x="0" y="4401452"/>
              <a:chExt cx="12192000" cy="1254623"/>
            </a:xfrm>
          </p:grpSpPr>
          <p:sp>
            <p:nvSpPr>
              <p:cNvPr id="10" name="矩形 9">
                <a:extLst>
                  <a:ext uri="{FF2B5EF4-FFF2-40B4-BE49-F238E27FC236}">
                    <a16:creationId xmlns:a16="http://schemas.microsoft.com/office/drawing/2014/main" id="{7E5B2E59-C757-49B6-BB04-0C5253D09768}"/>
                  </a:ext>
                </a:extLst>
              </p:cNvPr>
              <p:cNvSpPr/>
              <p:nvPr/>
            </p:nvSpPr>
            <p:spPr>
              <a:xfrm>
                <a:off x="0" y="4401452"/>
                <a:ext cx="12192000" cy="12546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1" name="矩形 12">
                <a:extLst>
                  <a:ext uri="{FF2B5EF4-FFF2-40B4-BE49-F238E27FC236}">
                    <a16:creationId xmlns:a16="http://schemas.microsoft.com/office/drawing/2014/main" id="{23A45367-449E-4E72-BAEB-9179806A17E9}"/>
                  </a:ext>
                </a:extLst>
              </p:cNvPr>
              <p:cNvSpPr>
                <a:spLocks noChangeArrowheads="1"/>
              </p:cNvSpPr>
              <p:nvPr/>
            </p:nvSpPr>
            <p:spPr bwMode="auto">
              <a:xfrm>
                <a:off x="1073151" y="4472925"/>
                <a:ext cx="10532534" cy="110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prstDash val="lgDashDotDot"/>
                    <a:miter lim="800000"/>
                    <a:headEnd/>
                    <a:tailEnd/>
                  </a14:hiddenLine>
                </a:ext>
              </a:extLst>
            </p:spPr>
            <p:txBody>
              <a:bodyPr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solidFill>
                      <a:schemeClr val="accent5">
                        <a:lumMod val="50000"/>
                      </a:schemeClr>
                    </a:solidFill>
                    <a:latin typeface="楷体" panose="02010609060101010101" pitchFamily="49" charset="-122"/>
                    <a:ea typeface="楷体" panose="02010609060101010101" pitchFamily="49" charset="-122"/>
                  </a:rPr>
                  <a:t>    父母听说女儿回来，互相扶持着来到外城迎接；姐姐听说妹妹回来，对着门梳洗打扮；小弟听说姐姐回来，霍霍地磨刀杀猪宰羊。</a:t>
                </a:r>
              </a:p>
            </p:txBody>
          </p:sp>
        </p:grpSp>
        <p:sp>
          <p:nvSpPr>
            <p:cNvPr id="9" name="矩形 8">
              <a:extLst>
                <a:ext uri="{FF2B5EF4-FFF2-40B4-BE49-F238E27FC236}">
                  <a16:creationId xmlns:a16="http://schemas.microsoft.com/office/drawing/2014/main" id="{41C4E47F-CF20-4C9D-936A-618F26B154D8}"/>
                </a:ext>
              </a:extLst>
            </p:cNvPr>
            <p:cNvSpPr/>
            <p:nvPr/>
          </p:nvSpPr>
          <p:spPr>
            <a:xfrm>
              <a:off x="0" y="4401452"/>
              <a:ext cx="641351" cy="1254623"/>
            </a:xfrm>
            <a:prstGeom prst="rect">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defPPr>
                <a:defRPr lang="zh-CN"/>
              </a:defPPr>
            </a:lstStyle>
            <a:p>
              <a:pPr algn="ctr">
                <a:defRPr/>
              </a:pPr>
              <a:r>
                <a:rPr lang="zh-CN" altLang="en-US" sz="2667" b="1">
                  <a:latin typeface="黑体" panose="02010609060101010101" pitchFamily="49" charset="-122"/>
                  <a:ea typeface="黑体" panose="02010609060101010101" pitchFamily="49" charset="-122"/>
                </a:rPr>
                <a:t>译文</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4">
            <a:extLst>
              <a:ext uri="{FF2B5EF4-FFF2-40B4-BE49-F238E27FC236}">
                <a16:creationId xmlns:a16="http://schemas.microsoft.com/office/drawing/2014/main" id="{A6140DCB-7D8B-45B1-9E70-FC275CF453C0}"/>
              </a:ext>
            </a:extLst>
          </p:cNvPr>
          <p:cNvSpPr txBox="1">
            <a:spLocks noChangeArrowheads="1"/>
          </p:cNvSpPr>
          <p:nvPr/>
        </p:nvSpPr>
        <p:spPr bwMode="auto">
          <a:xfrm>
            <a:off x="1826684" y="601133"/>
            <a:ext cx="9355667" cy="4332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600"/>
              </a:spcBef>
              <a:defRPr/>
            </a:pPr>
            <a:r>
              <a:rPr lang="zh-CN" altLang="en-US" sz="3600" b="1">
                <a:latin typeface="黑体" panose="02010609060101010101" pitchFamily="49" charset="-122"/>
                <a:ea typeface="黑体" panose="02010609060101010101" pitchFamily="49" charset="-122"/>
              </a:rPr>
              <a:t>开我东阁门，坐我西阁床。脱我战时袍，</a:t>
            </a:r>
            <a:r>
              <a:rPr lang="zh-CN" altLang="en-US" sz="3600" b="1">
                <a:solidFill>
                  <a:srgbClr val="FF0000"/>
                </a:solidFill>
                <a:latin typeface="黑体" panose="02010609060101010101" pitchFamily="49" charset="-122"/>
                <a:ea typeface="黑体" panose="02010609060101010101" pitchFamily="49" charset="-122"/>
              </a:rPr>
              <a:t>著</a:t>
            </a:r>
            <a:r>
              <a:rPr lang="zh-CN" altLang="en-US" sz="3600" b="1">
                <a:latin typeface="黑体" panose="02010609060101010101" pitchFamily="49" charset="-122"/>
                <a:ea typeface="黑体" panose="02010609060101010101" pitchFamily="49" charset="-122"/>
              </a:rPr>
              <a:t>我旧时裳。当窗理</a:t>
            </a:r>
            <a:r>
              <a:rPr lang="zh-CN" altLang="en-US" sz="3600" b="1">
                <a:solidFill>
                  <a:srgbClr val="FF0000"/>
                </a:solidFill>
                <a:latin typeface="黑体" panose="02010609060101010101" pitchFamily="49" charset="-122"/>
                <a:ea typeface="黑体" panose="02010609060101010101" pitchFamily="49" charset="-122"/>
              </a:rPr>
              <a:t>云鬓</a:t>
            </a:r>
            <a:r>
              <a:rPr lang="zh-CN" altLang="en-US" sz="3600" b="1">
                <a:latin typeface="黑体" panose="02010609060101010101" pitchFamily="49" charset="-122"/>
                <a:ea typeface="黑体" panose="02010609060101010101" pitchFamily="49" charset="-122"/>
              </a:rPr>
              <a:t>，对镜</a:t>
            </a:r>
            <a:r>
              <a:rPr lang="zh-CN" altLang="en-US" sz="3600" b="1">
                <a:solidFill>
                  <a:srgbClr val="FF0000"/>
                </a:solidFill>
                <a:latin typeface="黑体" panose="02010609060101010101" pitchFamily="49" charset="-122"/>
                <a:ea typeface="黑体" panose="02010609060101010101" pitchFamily="49" charset="-122"/>
              </a:rPr>
              <a:t>帖</a:t>
            </a:r>
            <a:r>
              <a:rPr lang="zh-CN" altLang="en-US" sz="3600" b="1" u="sng">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花黄</a:t>
            </a:r>
            <a:r>
              <a:rPr lang="zh-CN" altLang="en-US" sz="3600" b="1">
                <a:latin typeface="黑体" panose="02010609060101010101" pitchFamily="49" charset="-122"/>
                <a:ea typeface="黑体" panose="02010609060101010101" pitchFamily="49" charset="-122"/>
              </a:rPr>
              <a:t>。出门看</a:t>
            </a:r>
            <a:r>
              <a:rPr lang="zh-CN" altLang="en-US" sz="3600" b="1">
                <a:solidFill>
                  <a:srgbClr val="FF0000"/>
                </a:solidFill>
                <a:latin typeface="黑体" panose="02010609060101010101" pitchFamily="49" charset="-122"/>
                <a:ea typeface="黑体" panose="02010609060101010101" pitchFamily="49" charset="-122"/>
              </a:rPr>
              <a:t>火伴</a:t>
            </a:r>
            <a:r>
              <a:rPr lang="zh-CN" altLang="en-US" sz="3600" b="1">
                <a:latin typeface="黑体" panose="02010609060101010101" pitchFamily="49" charset="-122"/>
                <a:ea typeface="黑体" panose="02010609060101010101" pitchFamily="49" charset="-122"/>
              </a:rPr>
              <a:t>，火伴皆惊忙：同行十二年，不知木兰是女郎。</a:t>
            </a:r>
          </a:p>
          <a:p>
            <a:pPr eaLnBrk="1" hangingPunct="1">
              <a:lnSpc>
                <a:spcPct val="150000"/>
              </a:lnSpc>
              <a:spcBef>
                <a:spcPts val="600"/>
              </a:spcBef>
              <a:defRPr/>
            </a:pPr>
            <a:endParaRPr lang="zh-CN" altLang="en-US" sz="3600" b="1">
              <a:latin typeface="黑体" panose="02010609060101010101" pitchFamily="49" charset="-122"/>
              <a:ea typeface="黑体" panose="02010609060101010101" pitchFamily="49" charset="-122"/>
            </a:endParaRPr>
          </a:p>
        </p:txBody>
      </p:sp>
      <p:sp>
        <p:nvSpPr>
          <p:cNvPr id="3" name="文本框 2">
            <a:extLst>
              <a:ext uri="{FF2B5EF4-FFF2-40B4-BE49-F238E27FC236}">
                <a16:creationId xmlns:a16="http://schemas.microsoft.com/office/drawing/2014/main" id="{42442997-9C5F-4E23-B349-B7580878A878}"/>
              </a:ext>
            </a:extLst>
          </p:cNvPr>
          <p:cNvSpPr txBox="1">
            <a:spLocks noChangeArrowheads="1"/>
          </p:cNvSpPr>
          <p:nvPr/>
        </p:nvSpPr>
        <p:spPr bwMode="auto">
          <a:xfrm>
            <a:off x="6667269" y="1311336"/>
            <a:ext cx="18671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1" fontAlgn="base" latinLnBrk="0" hangingPunct="1">
              <a:lnSpc>
                <a:spcPct val="100000"/>
              </a:lnSpc>
              <a:spcBef>
                <a:spcPct val="0"/>
              </a:spcBef>
              <a:spcAft>
                <a:spcPct val="0"/>
              </a:spcAft>
              <a:buNone/>
              <a:defRPr sz="2400" b="1" i="0" u="none" kern="1200" baseline="0">
                <a:solidFill>
                  <a:srgbClr val="0033CC"/>
                </a:solidFill>
                <a:highlight>
                  <a:srgbClr val="FBCD8F"/>
                </a:highlight>
                <a:latin typeface="楷体" panose="02010609060101010101" pitchFamily="49" charset="-122"/>
                <a:ea typeface="楷体" panose="02010609060101010101" pitchFamily="49"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lvl9pPr>
          </a:lstStyle>
          <a:p>
            <a:r>
              <a:rPr lang="zh-CN" altLang="en-US" sz="2400"/>
              <a:t>同“贴”。</a:t>
            </a:r>
          </a:p>
        </p:txBody>
      </p:sp>
      <p:grpSp>
        <p:nvGrpSpPr>
          <p:cNvPr id="7" name="组合 6">
            <a:extLst>
              <a:ext uri="{FF2B5EF4-FFF2-40B4-BE49-F238E27FC236}">
                <a16:creationId xmlns:a16="http://schemas.microsoft.com/office/drawing/2014/main" id="{98BB6724-9CFD-9C28-8AE4-D4DC3C6F7C42}"/>
              </a:ext>
            </a:extLst>
          </p:cNvPr>
          <p:cNvGrpSpPr/>
          <p:nvPr/>
        </p:nvGrpSpPr>
        <p:grpSpPr>
          <a:xfrm>
            <a:off x="0" y="3972985"/>
            <a:ext cx="12192000" cy="2546349"/>
            <a:chOff x="0" y="4332481"/>
            <a:chExt cx="12192000" cy="1534465"/>
          </a:xfrm>
        </p:grpSpPr>
        <p:grpSp>
          <p:nvGrpSpPr>
            <p:cNvPr id="26633" name="组合 9">
              <a:extLst>
                <a:ext uri="{FF2B5EF4-FFF2-40B4-BE49-F238E27FC236}">
                  <a16:creationId xmlns:a16="http://schemas.microsoft.com/office/drawing/2014/main" id="{55BBB82F-701F-3D82-58F9-98406508892D}"/>
                </a:ext>
              </a:extLst>
            </p:cNvPr>
            <p:cNvGrpSpPr/>
            <p:nvPr/>
          </p:nvGrpSpPr>
          <p:grpSpPr>
            <a:xfrm>
              <a:off x="0" y="4332481"/>
              <a:ext cx="12192000" cy="1534465"/>
              <a:chOff x="0" y="4332481"/>
              <a:chExt cx="12192000" cy="1534465"/>
            </a:xfrm>
          </p:grpSpPr>
          <p:sp>
            <p:nvSpPr>
              <p:cNvPr id="10" name="矩形 9">
                <a:extLst>
                  <a:ext uri="{FF2B5EF4-FFF2-40B4-BE49-F238E27FC236}">
                    <a16:creationId xmlns:a16="http://schemas.microsoft.com/office/drawing/2014/main" id="{7E5B2E59-C757-49B6-BB04-0C5253D09768}"/>
                  </a:ext>
                </a:extLst>
              </p:cNvPr>
              <p:cNvSpPr/>
              <p:nvPr/>
            </p:nvSpPr>
            <p:spPr>
              <a:xfrm>
                <a:off x="0" y="4332481"/>
                <a:ext cx="12192000" cy="153446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1" name="矩形 12">
                <a:extLst>
                  <a:ext uri="{FF2B5EF4-FFF2-40B4-BE49-F238E27FC236}">
                    <a16:creationId xmlns:a16="http://schemas.microsoft.com/office/drawing/2014/main" id="{23A45367-449E-4E72-BAEB-9179806A17E9}"/>
                  </a:ext>
                </a:extLst>
              </p:cNvPr>
              <p:cNvSpPr>
                <a:spLocks noChangeArrowheads="1"/>
              </p:cNvSpPr>
              <p:nvPr/>
            </p:nvSpPr>
            <p:spPr bwMode="auto">
              <a:xfrm>
                <a:off x="1073150" y="4378400"/>
                <a:ext cx="10763249" cy="1488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prstDash val="lgDashDotDot"/>
                    <a:miter lim="800000"/>
                    <a:headEnd/>
                    <a:tailEnd/>
                  </a14:hiddenLine>
                </a:ext>
              </a:extLst>
            </p:spPr>
            <p:txBody>
              <a:bodyPr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solidFill>
                      <a:schemeClr val="accent5">
                        <a:lumMod val="50000"/>
                      </a:schemeClr>
                    </a:solidFill>
                    <a:latin typeface="楷体" panose="02010609060101010101" pitchFamily="49" charset="-122"/>
                    <a:ea typeface="楷体" panose="02010609060101010101" pitchFamily="49" charset="-122"/>
                  </a:rPr>
                  <a:t>打开我各间屋子的门，坐在我的床上。脱掉我作战时的战袍，穿上我往日的衣裙。对着窗户和镜子，梳理好看的头发，在脸上贴花黄。（木兰）出门去看军中的同伴，同伴们都很惊诧：一起作战十几年，（竟）不知木兰是姑娘。</a:t>
                </a:r>
              </a:p>
            </p:txBody>
          </p:sp>
        </p:grpSp>
        <p:sp>
          <p:nvSpPr>
            <p:cNvPr id="9" name="矩形 8">
              <a:extLst>
                <a:ext uri="{FF2B5EF4-FFF2-40B4-BE49-F238E27FC236}">
                  <a16:creationId xmlns:a16="http://schemas.microsoft.com/office/drawing/2014/main" id="{41C4E47F-CF20-4C9D-936A-618F26B154D8}"/>
                </a:ext>
              </a:extLst>
            </p:cNvPr>
            <p:cNvSpPr/>
            <p:nvPr/>
          </p:nvSpPr>
          <p:spPr>
            <a:xfrm>
              <a:off x="0" y="4332481"/>
              <a:ext cx="641351" cy="1534465"/>
            </a:xfrm>
            <a:prstGeom prst="rect">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defPPr>
                <a:defRPr lang="zh-CN"/>
              </a:defPPr>
            </a:lstStyle>
            <a:p>
              <a:pPr algn="ctr">
                <a:defRPr/>
              </a:pPr>
              <a:r>
                <a:rPr lang="zh-CN" altLang="en-US" sz="2667" b="1">
                  <a:latin typeface="黑体" panose="02010609060101010101" pitchFamily="49" charset="-122"/>
                  <a:ea typeface="黑体" panose="02010609060101010101" pitchFamily="49" charset="-122"/>
                </a:rPr>
                <a:t>译文</a:t>
              </a:r>
            </a:p>
          </p:txBody>
        </p:sp>
      </p:grpSp>
      <p:sp>
        <p:nvSpPr>
          <p:cNvPr id="12" name="文本框 11">
            <a:extLst>
              <a:ext uri="{FF2B5EF4-FFF2-40B4-BE49-F238E27FC236}">
                <a16:creationId xmlns:a16="http://schemas.microsoft.com/office/drawing/2014/main" id="{900B19B7-F57F-4A19-9D66-B2298CC6D5E7}"/>
              </a:ext>
            </a:extLst>
          </p:cNvPr>
          <p:cNvSpPr txBox="1">
            <a:spLocks noChangeArrowheads="1"/>
          </p:cNvSpPr>
          <p:nvPr/>
        </p:nvSpPr>
        <p:spPr bwMode="auto">
          <a:xfrm>
            <a:off x="1316568" y="1311335"/>
            <a:ext cx="5022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像云那样的鬓发，形容好看的头发。</a:t>
            </a:r>
            <a:endParaRPr lang="zh-CN" altLang="en-US" sz="2400" b="1">
              <a:solidFill>
                <a:srgbClr val="0033CC"/>
              </a:solidFill>
              <a:highlight>
                <a:srgbClr val="FBCD8F"/>
              </a:highlight>
              <a:latin typeface="楷体" panose="02010609060101010101" pitchFamily="49" charset="-122"/>
              <a:ea typeface="楷体" panose="02010609060101010101" pitchFamily="49" charset="-122"/>
            </a:endParaRPr>
          </a:p>
        </p:txBody>
      </p:sp>
      <p:sp>
        <p:nvSpPr>
          <p:cNvPr id="13" name="文本框 12">
            <a:extLst>
              <a:ext uri="{FF2B5EF4-FFF2-40B4-BE49-F238E27FC236}">
                <a16:creationId xmlns:a16="http://schemas.microsoft.com/office/drawing/2014/main" id="{27A3C9B3-ED35-49E6-9381-4A379271195E}"/>
              </a:ext>
            </a:extLst>
          </p:cNvPr>
          <p:cNvSpPr txBox="1">
            <a:spLocks noChangeArrowheads="1"/>
          </p:cNvSpPr>
          <p:nvPr/>
        </p:nvSpPr>
        <p:spPr bwMode="auto">
          <a:xfrm>
            <a:off x="6243648" y="2057077"/>
            <a:ext cx="42155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古代妇女的一种面部装饰物。</a:t>
            </a:r>
            <a:endParaRPr lang="zh-CN" altLang="en-US" sz="2400" b="1">
              <a:solidFill>
                <a:srgbClr val="0033CC"/>
              </a:solidFill>
              <a:highlight>
                <a:srgbClr val="FBCD8F"/>
              </a:highlight>
              <a:latin typeface="楷体" panose="02010609060101010101" pitchFamily="49" charset="-122"/>
              <a:ea typeface="楷体" panose="02010609060101010101" pitchFamily="49" charset="-122"/>
            </a:endParaRPr>
          </a:p>
        </p:txBody>
      </p:sp>
      <p:sp>
        <p:nvSpPr>
          <p:cNvPr id="14" name="文本框 13">
            <a:extLst>
              <a:ext uri="{FF2B5EF4-FFF2-40B4-BE49-F238E27FC236}">
                <a16:creationId xmlns:a16="http://schemas.microsoft.com/office/drawing/2014/main" id="{089811F9-84A0-4950-A82C-D9B0987C033A}"/>
              </a:ext>
            </a:extLst>
          </p:cNvPr>
          <p:cNvSpPr txBox="1">
            <a:spLocks noChangeArrowheads="1"/>
          </p:cNvSpPr>
          <p:nvPr/>
        </p:nvSpPr>
        <p:spPr bwMode="auto">
          <a:xfrm>
            <a:off x="2050897" y="2919749"/>
            <a:ext cx="92327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军中的同伴。当时规定若干士兵同一个灶吃饭，所以称“火伴”。</a:t>
            </a:r>
            <a:endParaRPr lang="zh-CN" altLang="en-US" sz="2400" b="1">
              <a:solidFill>
                <a:srgbClr val="0033CC"/>
              </a:solidFill>
              <a:highlight>
                <a:srgbClr val="FBCD8F"/>
              </a:highlight>
              <a:latin typeface="楷体" panose="02010609060101010101" pitchFamily="49" charset="-122"/>
              <a:ea typeface="楷体" panose="02010609060101010101" pitchFamily="49" charset="-122"/>
            </a:endParaRPr>
          </a:p>
        </p:txBody>
      </p:sp>
      <p:sp>
        <p:nvSpPr>
          <p:cNvPr id="15" name="文本框 14">
            <a:extLst>
              <a:ext uri="{FF2B5EF4-FFF2-40B4-BE49-F238E27FC236}">
                <a16:creationId xmlns:a16="http://schemas.microsoft.com/office/drawing/2014/main" id="{2D072CCC-44DE-432A-830D-0E6E48B1A47E}"/>
              </a:ext>
            </a:extLst>
          </p:cNvPr>
          <p:cNvSpPr txBox="1">
            <a:spLocks noChangeArrowheads="1"/>
          </p:cNvSpPr>
          <p:nvPr/>
        </p:nvSpPr>
        <p:spPr bwMode="auto">
          <a:xfrm>
            <a:off x="9993218" y="436104"/>
            <a:ext cx="744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穿。</a:t>
            </a:r>
            <a:endParaRPr lang="zh-CN" altLang="en-US" sz="2400" b="1">
              <a:solidFill>
                <a:srgbClr val="0033CC"/>
              </a:solidFill>
              <a:highlight>
                <a:srgbClr val="FBCD8F"/>
              </a:highlight>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indefinite"/>
                            </p:stCondLst>
                          </p:cTn>
                        </p:par>
                        <p:par>
                          <p:cTn id="36" fill="hold" nodeType="afterGroup">
                            <p:stCondLst>
                              <p:cond delay="0"/>
                            </p:stCondLst>
                            <p:childTnLst>
                              <p:par>
                                <p:cTn id="37" presetID="42"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indefinite"/>
                            </p:stCondLst>
                          </p:cTn>
                        </p:par>
                        <p:par>
                          <p:cTn id="44" fill="hold" nodeType="afterGroup">
                            <p:stCondLst>
                              <p:cond delay="0"/>
                            </p:stCondLst>
                            <p:childTnLst>
                              <p:par>
                                <p:cTn id="45" presetID="42"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7650" name="TextBox 4">
            <a:extLst>
              <a:ext uri="{FF2B5EF4-FFF2-40B4-BE49-F238E27FC236}">
                <a16:creationId xmlns:a16="http://schemas.microsoft.com/office/drawing/2014/main" id="{93AA5BE4-E083-C359-40D5-52621EA8CD51}"/>
              </a:ext>
            </a:extLst>
          </p:cNvPr>
          <p:cNvSpPr txBox="1">
            <a:spLocks noChangeArrowheads="1"/>
          </p:cNvSpPr>
          <p:nvPr/>
        </p:nvSpPr>
        <p:spPr bwMode="auto">
          <a:xfrm>
            <a:off x="1856318" y="1629833"/>
            <a:ext cx="9357782" cy="162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600"/>
              </a:spcBef>
            </a:pPr>
            <a:r>
              <a:rPr lang="zh-CN" altLang="en-US" sz="3600" b="1">
                <a:latin typeface="黑体" panose="02010609060101010101" pitchFamily="49" charset="-122"/>
                <a:ea typeface="黑体" panose="02010609060101010101" pitchFamily="49" charset="-122"/>
              </a:rPr>
              <a:t>    </a:t>
            </a:r>
            <a:r>
              <a:rPr lang="zh-CN" altLang="en-US" sz="3600" b="1">
                <a:solidFill>
                  <a:srgbClr val="FF0000"/>
                </a:solidFill>
                <a:latin typeface="黑体" panose="02010609060101010101" pitchFamily="49" charset="-122"/>
                <a:ea typeface="黑体" panose="02010609060101010101" pitchFamily="49" charset="-122"/>
              </a:rPr>
              <a:t>雄兔脚扑朔，雌兔眼迷离</a:t>
            </a:r>
            <a:r>
              <a:rPr lang="zh-CN" altLang="en-US" sz="3600" b="1">
                <a:latin typeface="黑体" panose="02010609060101010101" pitchFamily="49" charset="-122"/>
                <a:ea typeface="黑体" panose="02010609060101010101" pitchFamily="49" charset="-122"/>
              </a:rPr>
              <a:t>；</a:t>
            </a:r>
            <a:r>
              <a:rPr lang="zh-CN" altLang="en-US" sz="3600" b="1">
                <a:solidFill>
                  <a:srgbClr val="FF0000"/>
                </a:solidFill>
                <a:latin typeface="黑体" panose="02010609060101010101" pitchFamily="49" charset="-122"/>
                <a:ea typeface="黑体" panose="02010609060101010101" pitchFamily="49" charset="-122"/>
              </a:rPr>
              <a:t>双兔傍地走，安能辨我是雄雌？</a:t>
            </a:r>
          </a:p>
        </p:txBody>
      </p:sp>
      <p:sp>
        <p:nvSpPr>
          <p:cNvPr id="3" name="文本框 2">
            <a:extLst>
              <a:ext uri="{FF2B5EF4-FFF2-40B4-BE49-F238E27FC236}">
                <a16:creationId xmlns:a16="http://schemas.microsoft.com/office/drawing/2014/main" id="{86DA337B-0779-49D5-8C4D-0FEE273B7312}"/>
              </a:ext>
            </a:extLst>
          </p:cNvPr>
          <p:cNvSpPr txBox="1">
            <a:spLocks noChangeArrowheads="1"/>
          </p:cNvSpPr>
          <p:nvPr/>
        </p:nvSpPr>
        <p:spPr bwMode="auto">
          <a:xfrm>
            <a:off x="1856317" y="557795"/>
            <a:ext cx="6627283"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据说，提着兔子的耳朵悬在半空时，雄兔两只前脚时时动弹，雌兔两只眼睛时常眯着，所以容易辨认。</a:t>
            </a:r>
            <a:r>
              <a:rPr lang="zh-CN" altLang="en-US" sz="2400" b="1" u="sng">
                <a:solidFill>
                  <a:srgbClr val="0033CC"/>
                </a:solidFill>
                <a:latin typeface="楷体" panose="02010609060101010101" pitchFamily="49" charset="-122"/>
                <a:ea typeface="楷体" panose="02010609060101010101" pitchFamily="49" charset="-122"/>
              </a:rPr>
              <a:t>扑朔，动弹。迷离，眯着眼</a:t>
            </a:r>
            <a:r>
              <a:rPr lang="zh-CN" altLang="en-US" sz="2400" b="1">
                <a:solidFill>
                  <a:srgbClr val="0033CC"/>
                </a:solidFill>
                <a:latin typeface="楷体" panose="02010609060101010101" pitchFamily="49" charset="-122"/>
                <a:ea typeface="楷体" panose="02010609060101010101" pitchFamily="49" charset="-122"/>
              </a:rPr>
              <a:t>。</a:t>
            </a:r>
            <a:endParaRPr lang="zh-CN" altLang="en-US" sz="2400" b="1">
              <a:solidFill>
                <a:srgbClr val="0033CC"/>
              </a:solidFill>
              <a:highlight>
                <a:srgbClr val="FBCD8F"/>
              </a:highlight>
              <a:latin typeface="楷体" panose="02010609060101010101" pitchFamily="49" charset="-122"/>
              <a:ea typeface="楷体" panose="02010609060101010101" pitchFamily="49" charset="-122"/>
            </a:endParaRPr>
          </a:p>
        </p:txBody>
      </p:sp>
      <p:sp>
        <p:nvSpPr>
          <p:cNvPr id="7" name="文本框 6">
            <a:extLst>
              <a:ext uri="{FF2B5EF4-FFF2-40B4-BE49-F238E27FC236}">
                <a16:creationId xmlns:a16="http://schemas.microsoft.com/office/drawing/2014/main" id="{43A7C00B-14FE-4809-98DD-E1A446225679}"/>
              </a:ext>
            </a:extLst>
          </p:cNvPr>
          <p:cNvSpPr txBox="1">
            <a:spLocks noChangeArrowheads="1"/>
          </p:cNvSpPr>
          <p:nvPr/>
        </p:nvSpPr>
        <p:spPr bwMode="auto">
          <a:xfrm>
            <a:off x="6535209" y="2496607"/>
            <a:ext cx="4678892"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400" b="1">
                <a:solidFill>
                  <a:srgbClr val="0033CC"/>
                </a:solidFill>
                <a:latin typeface="楷体" panose="02010609060101010101" pitchFamily="49" charset="-122"/>
                <a:ea typeface="楷体" panose="02010609060101010101" pitchFamily="49" charset="-122"/>
              </a:rPr>
              <a:t>雄雌两兔贴近地面跑，怎能辨别哪只是雄兔，哪只是雌兔呢？</a:t>
            </a:r>
            <a:r>
              <a:rPr lang="zh-CN" altLang="en-US" sz="2400" b="1" u="sng">
                <a:solidFill>
                  <a:srgbClr val="0033CC"/>
                </a:solidFill>
                <a:latin typeface="楷体" panose="02010609060101010101" pitchFamily="49" charset="-122"/>
                <a:ea typeface="楷体" panose="02010609060101010101" pitchFamily="49" charset="-122"/>
              </a:rPr>
              <a:t>傍，靠近、临近。走，跑。</a:t>
            </a:r>
            <a:endParaRPr lang="zh-CN" altLang="en-US" sz="2400" b="1" u="sng">
              <a:solidFill>
                <a:srgbClr val="0033CC"/>
              </a:solidFill>
              <a:highlight>
                <a:srgbClr val="FBCD8F"/>
              </a:highlight>
              <a:latin typeface="楷体" panose="02010609060101010101" pitchFamily="49" charset="-122"/>
              <a:ea typeface="楷体" panose="02010609060101010101" pitchFamily="49" charset="-122"/>
            </a:endParaRPr>
          </a:p>
        </p:txBody>
      </p:sp>
      <p:grpSp>
        <p:nvGrpSpPr>
          <p:cNvPr id="8" name="组合 7">
            <a:extLst>
              <a:ext uri="{FF2B5EF4-FFF2-40B4-BE49-F238E27FC236}">
                <a16:creationId xmlns:a16="http://schemas.microsoft.com/office/drawing/2014/main" id="{B826DBEC-9662-2B50-7416-ED867DB82BC8}"/>
              </a:ext>
            </a:extLst>
          </p:cNvPr>
          <p:cNvGrpSpPr/>
          <p:nvPr/>
        </p:nvGrpSpPr>
        <p:grpSpPr>
          <a:xfrm>
            <a:off x="0" y="4428066"/>
            <a:ext cx="12192000" cy="2080685"/>
            <a:chOff x="0" y="4401451"/>
            <a:chExt cx="12192000" cy="1254623"/>
          </a:xfrm>
        </p:grpSpPr>
        <p:grpSp>
          <p:nvGrpSpPr>
            <p:cNvPr id="27657" name="组合 9">
              <a:extLst>
                <a:ext uri="{FF2B5EF4-FFF2-40B4-BE49-F238E27FC236}">
                  <a16:creationId xmlns:a16="http://schemas.microsoft.com/office/drawing/2014/main" id="{D6944F18-50F4-F08B-A1E5-3E31C77E13BB}"/>
                </a:ext>
              </a:extLst>
            </p:cNvPr>
            <p:cNvGrpSpPr/>
            <p:nvPr/>
          </p:nvGrpSpPr>
          <p:grpSpPr>
            <a:xfrm>
              <a:off x="0" y="4401452"/>
              <a:ext cx="12192000" cy="1254623"/>
              <a:chOff x="0" y="4401452"/>
              <a:chExt cx="12192000" cy="1254623"/>
            </a:xfrm>
          </p:grpSpPr>
          <p:sp>
            <p:nvSpPr>
              <p:cNvPr id="11" name="矩形 10">
                <a:extLst>
                  <a:ext uri="{FF2B5EF4-FFF2-40B4-BE49-F238E27FC236}">
                    <a16:creationId xmlns:a16="http://schemas.microsoft.com/office/drawing/2014/main" id="{18FFBE76-EAFE-4378-9846-6B78D50BBDF6}"/>
                  </a:ext>
                </a:extLst>
              </p:cNvPr>
              <p:cNvSpPr/>
              <p:nvPr/>
            </p:nvSpPr>
            <p:spPr>
              <a:xfrm>
                <a:off x="0" y="4401452"/>
                <a:ext cx="12192000" cy="12546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2" name="矩形 12">
                <a:extLst>
                  <a:ext uri="{FF2B5EF4-FFF2-40B4-BE49-F238E27FC236}">
                    <a16:creationId xmlns:a16="http://schemas.microsoft.com/office/drawing/2014/main" id="{7112E30D-F6DA-4E81-B677-0842438C9BA1}"/>
                  </a:ext>
                </a:extLst>
              </p:cNvPr>
              <p:cNvSpPr>
                <a:spLocks noChangeArrowheads="1"/>
              </p:cNvSpPr>
              <p:nvPr/>
            </p:nvSpPr>
            <p:spPr bwMode="auto">
              <a:xfrm>
                <a:off x="1073151" y="4472925"/>
                <a:ext cx="11002434" cy="110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prstDash val="lgDashDotDot"/>
                    <a:miter lim="800000"/>
                    <a:headEnd/>
                    <a:tailEnd/>
                  </a14:hiddenLine>
                </a:ext>
              </a:extLst>
            </p:spPr>
            <p:txBody>
              <a:bodyPr lIns="0" tIns="0" rIns="0" bIns="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defRPr/>
                </a:pPr>
                <a:r>
                  <a:rPr lang="zh-CN" altLang="en-US" sz="3200" b="1">
                    <a:solidFill>
                      <a:schemeClr val="accent5">
                        <a:lumMod val="50000"/>
                      </a:schemeClr>
                    </a:solidFill>
                    <a:latin typeface="楷体" panose="02010609060101010101" pitchFamily="49" charset="-122"/>
                    <a:ea typeface="楷体" panose="02010609060101010101" pitchFamily="49" charset="-122"/>
                  </a:rPr>
                  <a:t>    （据说，提着兔子的耳朵悬在半空时，）雄兔两只前脚时时动弹，雌兔两只眼睛时常眯着（，所以容易辨认）；雄雌两兔贴近地面跑，怎能辨别哪只是雄兔，哪只是雌兔呢？</a:t>
                </a:r>
              </a:p>
            </p:txBody>
          </p:sp>
        </p:grpSp>
        <p:sp>
          <p:nvSpPr>
            <p:cNvPr id="10" name="矩形 9">
              <a:extLst>
                <a:ext uri="{FF2B5EF4-FFF2-40B4-BE49-F238E27FC236}">
                  <a16:creationId xmlns:a16="http://schemas.microsoft.com/office/drawing/2014/main" id="{981424D8-E2EC-44C0-AE8F-6268F3A1AB63}"/>
                </a:ext>
              </a:extLst>
            </p:cNvPr>
            <p:cNvSpPr/>
            <p:nvPr/>
          </p:nvSpPr>
          <p:spPr>
            <a:xfrm>
              <a:off x="0" y="4401452"/>
              <a:ext cx="641351" cy="1254623"/>
            </a:xfrm>
            <a:prstGeom prst="rect">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defPPr>
                <a:defRPr lang="zh-CN"/>
              </a:defPPr>
            </a:lstStyle>
            <a:p>
              <a:pPr algn="ctr">
                <a:defRPr/>
              </a:pPr>
              <a:r>
                <a:rPr lang="zh-CN" altLang="en-US" sz="2667" b="1">
                  <a:latin typeface="黑体" panose="02010609060101010101" pitchFamily="49" charset="-122"/>
                  <a:ea typeface="黑体" panose="02010609060101010101" pitchFamily="49" charset="-122"/>
                </a:rPr>
                <a:t>译文</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8674" name="Text Box 7">
            <a:extLst>
              <a:ext uri="{FF2B5EF4-FFF2-40B4-BE49-F238E27FC236}">
                <a16:creationId xmlns:a16="http://schemas.microsoft.com/office/drawing/2014/main" id="{526CE1CE-A66C-8FF7-2F9B-6988D6BF498C}"/>
              </a:ext>
            </a:extLst>
          </p:cNvPr>
          <p:cNvSpPr txBox="1">
            <a:spLocks noChangeArrowheads="1"/>
          </p:cNvSpPr>
          <p:nvPr/>
        </p:nvSpPr>
        <p:spPr bwMode="auto">
          <a:xfrm>
            <a:off x="3926418" y="844551"/>
            <a:ext cx="2171700"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267" b="1">
                <a:latin typeface="宋体" panose="02010600030101010101" pitchFamily="2" charset="-122"/>
              </a:rPr>
              <a:t>通假字</a:t>
            </a:r>
          </a:p>
        </p:txBody>
      </p:sp>
      <p:pic>
        <p:nvPicPr>
          <p:cNvPr id="28675" name="图片 3">
            <a:extLst>
              <a:ext uri="{FF2B5EF4-FFF2-40B4-BE49-F238E27FC236}">
                <a16:creationId xmlns:a16="http://schemas.microsoft.com/office/drawing/2014/main" id="{E7212BC6-F9B0-5DF9-386F-8672DB9F174C}"/>
              </a:ext>
            </a:extLst>
          </p:cNvPr>
          <p:cNvPicPr>
            <a:picLocks noChangeAspect="1"/>
          </p:cNvPicPr>
          <p:nvPr/>
        </p:nvPicPr>
        <p:blipFill>
          <a:blip r:embed="rId2">
            <a:extLst>
              <a:ext uri="{28A0092B-C50C-407E-A947-70E740481C1C}">
                <a14:useLocalDpi xmlns:a14="http://schemas.microsoft.com/office/drawing/2010/main" val="0"/>
              </a:ext>
            </a:extLst>
          </a:blip>
          <a:srcRect t="30284" b="30930"/>
          <a:stretch>
            <a:fillRect/>
          </a:stretch>
        </p:blipFill>
        <p:spPr bwMode="auto">
          <a:xfrm>
            <a:off x="3655485" y="806451"/>
            <a:ext cx="271356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文本框 7">
            <a:extLst>
              <a:ext uri="{FF2B5EF4-FFF2-40B4-BE49-F238E27FC236}">
                <a16:creationId xmlns:a16="http://schemas.microsoft.com/office/drawing/2014/main" id="{581EAA2B-44FC-23F1-A11E-711A1C123FCB}"/>
              </a:ext>
            </a:extLst>
          </p:cNvPr>
          <p:cNvSpPr txBox="1">
            <a:spLocks noChangeArrowheads="1"/>
          </p:cNvSpPr>
          <p:nvPr/>
        </p:nvSpPr>
        <p:spPr bwMode="auto">
          <a:xfrm>
            <a:off x="819151" y="3045884"/>
            <a:ext cx="9525000" cy="766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733" b="1">
                <a:latin typeface="楷体" panose="02010609060101010101" pitchFamily="49" charset="-122"/>
                <a:ea typeface="楷体" panose="02010609060101010101" pitchFamily="49" charset="-122"/>
              </a:rPr>
              <a:t>对镜</a:t>
            </a:r>
            <a:r>
              <a:rPr lang="zh-CN" altLang="en-US" sz="3733" b="1">
                <a:solidFill>
                  <a:srgbClr val="FF0000"/>
                </a:solidFill>
                <a:latin typeface="楷体" panose="02010609060101010101" pitchFamily="49" charset="-122"/>
                <a:ea typeface="楷体" panose="02010609060101010101" pitchFamily="49" charset="-122"/>
              </a:rPr>
              <a:t>帖</a:t>
            </a:r>
            <a:r>
              <a:rPr lang="zh-CN" altLang="en-US" sz="3733" b="1">
                <a:latin typeface="楷体" panose="02010609060101010101" pitchFamily="49" charset="-122"/>
                <a:ea typeface="楷体" panose="02010609060101010101" pitchFamily="49" charset="-122"/>
              </a:rPr>
              <a:t>花黄（                     ）</a:t>
            </a:r>
          </a:p>
        </p:txBody>
      </p:sp>
      <p:sp>
        <p:nvSpPr>
          <p:cNvPr id="10" name="矩形 9">
            <a:extLst>
              <a:ext uri="{FF2B5EF4-FFF2-40B4-BE49-F238E27FC236}">
                <a16:creationId xmlns:a16="http://schemas.microsoft.com/office/drawing/2014/main" id="{A8DC5330-1208-ED3E-3D01-145A96D57BFC}"/>
              </a:ext>
            </a:extLst>
          </p:cNvPr>
          <p:cNvSpPr>
            <a:spLocks noChangeArrowheads="1"/>
          </p:cNvSpPr>
          <p:nvPr/>
        </p:nvSpPr>
        <p:spPr bwMode="auto">
          <a:xfrm>
            <a:off x="3826933" y="3113618"/>
            <a:ext cx="505671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3733" b="1">
                <a:solidFill>
                  <a:srgbClr val="0033CC"/>
                </a:solidFill>
                <a:latin typeface="楷体" panose="02010609060101010101" pitchFamily="49" charset="-122"/>
                <a:ea typeface="楷体" panose="02010609060101010101" pitchFamily="49" charset="-122"/>
              </a:rPr>
              <a:t>“</a:t>
            </a:r>
            <a:r>
              <a:rPr lang="zh-CN" altLang="en-US" sz="3733" b="1">
                <a:solidFill>
                  <a:srgbClr val="0033CC"/>
                </a:solidFill>
                <a:latin typeface="楷体" panose="02010609060101010101" pitchFamily="49" charset="-122"/>
                <a:ea typeface="楷体" panose="02010609060101010101" pitchFamily="49" charset="-122"/>
              </a:rPr>
              <a:t>帖”同“贴”，粘贴</a:t>
            </a:r>
            <a:endParaRPr lang="zh-CN" altLang="en-US" sz="3733">
              <a:solidFill>
                <a:srgbClr val="0033CC"/>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9698" name="图片 9">
            <a:extLst>
              <a:ext uri="{FF2B5EF4-FFF2-40B4-BE49-F238E27FC236}">
                <a16:creationId xmlns:a16="http://schemas.microsoft.com/office/drawing/2014/main" id="{287B3815-CA20-04DF-2878-EAB315FDC47F}"/>
              </a:ext>
            </a:extLst>
          </p:cNvPr>
          <p:cNvPicPr>
            <a:picLocks noChangeAspect="1"/>
          </p:cNvPicPr>
          <p:nvPr/>
        </p:nvPicPr>
        <p:blipFill>
          <a:blip r:embed="rId2">
            <a:extLst>
              <a:ext uri="{28A0092B-C50C-407E-A947-70E740481C1C}">
                <a14:useLocalDpi xmlns:a14="http://schemas.microsoft.com/office/drawing/2010/main" val="0"/>
              </a:ext>
            </a:extLst>
          </a:blip>
          <a:srcRect t="30284" b="30930"/>
          <a:stretch>
            <a:fillRect/>
          </a:stretch>
        </p:blipFill>
        <p:spPr bwMode="auto">
          <a:xfrm>
            <a:off x="4739217" y="258233"/>
            <a:ext cx="271356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7">
            <a:extLst>
              <a:ext uri="{FF2B5EF4-FFF2-40B4-BE49-F238E27FC236}">
                <a16:creationId xmlns:a16="http://schemas.microsoft.com/office/drawing/2014/main" id="{AAA2B571-0FE5-E36E-5E35-F0A7B8BA436C}"/>
              </a:ext>
            </a:extLst>
          </p:cNvPr>
          <p:cNvSpPr txBox="1">
            <a:spLocks noChangeArrowheads="1"/>
          </p:cNvSpPr>
          <p:nvPr/>
        </p:nvSpPr>
        <p:spPr bwMode="auto">
          <a:xfrm>
            <a:off x="4696884" y="296333"/>
            <a:ext cx="2755900"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267" b="1">
                <a:latin typeface="宋体" panose="02010600030101010101" pitchFamily="2" charset="-122"/>
              </a:rPr>
              <a:t>古今异义</a:t>
            </a:r>
          </a:p>
        </p:txBody>
      </p:sp>
      <p:graphicFrame>
        <p:nvGraphicFramePr>
          <p:cNvPr id="5" name="表格 4">
            <a:extLst>
              <a:ext uri="{FF2B5EF4-FFF2-40B4-BE49-F238E27FC236}">
                <a16:creationId xmlns:a16="http://schemas.microsoft.com/office/drawing/2014/main" id="{5CCAFC90-5A58-413F-BDE2-06E343E8272A}"/>
              </a:ext>
            </a:extLst>
          </p:cNvPr>
          <p:cNvGraphicFramePr>
            <a:graphicFrameLocks noGrp="1"/>
          </p:cNvGraphicFramePr>
          <p:nvPr>
            <p:extLst>
              <p:ext uri="{D42A27DB-BD31-4B8C-83A1-F6EECF244321}">
                <p14:modId xmlns:p14="http://schemas.microsoft.com/office/powerpoint/2010/main" val="38749527"/>
              </p:ext>
            </p:extLst>
          </p:nvPr>
        </p:nvGraphicFramePr>
        <p:xfrm>
          <a:off x="584200" y="1248833"/>
          <a:ext cx="11049002" cy="5233868"/>
        </p:xfrm>
        <a:graphic>
          <a:graphicData uri="http://schemas.openxmlformats.org/drawingml/2006/table">
            <a:tbl>
              <a:tblPr firstRow="1" bandRow="1">
                <a:tableStyleId>{5940675A-B579-460E-94D1-54222C63F5DA}</a:tableStyleId>
              </a:tblPr>
              <a:tblGrid>
                <a:gridCol w="4015127">
                  <a:extLst>
                    <a:ext uri="{9D8B030D-6E8A-4147-A177-3AD203B41FA5}">
                      <a16:colId xmlns:a16="http://schemas.microsoft.com/office/drawing/2014/main" val="2423746702"/>
                    </a:ext>
                  </a:extLst>
                </a:gridCol>
                <a:gridCol w="2884039">
                  <a:extLst>
                    <a:ext uri="{9D8B030D-6E8A-4147-A177-3AD203B41FA5}">
                      <a16:colId xmlns:a16="http://schemas.microsoft.com/office/drawing/2014/main" val="3885818287"/>
                    </a:ext>
                  </a:extLst>
                </a:gridCol>
                <a:gridCol w="4149836">
                  <a:extLst>
                    <a:ext uri="{9D8B030D-6E8A-4147-A177-3AD203B41FA5}">
                      <a16:colId xmlns:a16="http://schemas.microsoft.com/office/drawing/2014/main" val="3473083908"/>
                    </a:ext>
                  </a:extLst>
                </a:gridCol>
              </a:tblGrid>
              <a:tr h="518912">
                <a:tc>
                  <a:txBody>
                    <a:bodyPr/>
                    <a:lstStyle/>
                    <a:p>
                      <a:pPr algn="ctr"/>
                      <a:r>
                        <a:rPr lang="zh-CN" altLang="en-US" sz="3200" b="1">
                          <a:latin typeface="+mn-ea"/>
                          <a:ea typeface="+mn-ea"/>
                        </a:rPr>
                        <a:t>例句</a:t>
                      </a:r>
                    </a:p>
                  </a:txBody>
                  <a:tcPr marL="121907" marR="121907" marT="60940" marB="60940" anchor="ctr"/>
                </a:tc>
                <a:tc>
                  <a:txBody>
                    <a:bodyPr/>
                    <a:lstStyle/>
                    <a:p>
                      <a:pPr algn="ctr"/>
                      <a:r>
                        <a:rPr lang="zh-CN" altLang="en-US" sz="3200" b="1">
                          <a:latin typeface="+mn-ea"/>
                          <a:ea typeface="+mn-ea"/>
                        </a:rPr>
                        <a:t>古义</a:t>
                      </a:r>
                    </a:p>
                  </a:txBody>
                  <a:tcPr marL="121907" marR="121907" marT="60940" marB="60940" anchor="ctr"/>
                </a:tc>
                <a:tc>
                  <a:txBody>
                    <a:bodyPr/>
                    <a:lstStyle/>
                    <a:p>
                      <a:pPr algn="ctr"/>
                      <a:r>
                        <a:rPr lang="zh-CN" altLang="en-US" sz="3200" b="1">
                          <a:latin typeface="+mn-ea"/>
                          <a:ea typeface="+mn-ea"/>
                        </a:rPr>
                        <a:t>今义</a:t>
                      </a:r>
                    </a:p>
                  </a:txBody>
                  <a:tcPr marL="121907" marR="121907" marT="60940" marB="60940" anchor="ctr"/>
                </a:tc>
                <a:extLst>
                  <a:ext uri="{0D108BD9-81ED-4DB2-BD59-A6C34878D82A}">
                    <a16:rowId xmlns:a16="http://schemas.microsoft.com/office/drawing/2014/main" val="2781854673"/>
                  </a:ext>
                </a:extLst>
              </a:tr>
              <a:tr h="518912">
                <a:tc>
                  <a:txBody>
                    <a:bodyPr/>
                    <a:lstStyle/>
                    <a:p>
                      <a:pPr algn="l"/>
                      <a:r>
                        <a:rPr lang="zh-CN" altLang="en-US" sz="3200" b="1">
                          <a:latin typeface="+mn-ea"/>
                          <a:ea typeface="+mn-ea"/>
                        </a:rPr>
                        <a:t>卷卷有</a:t>
                      </a:r>
                      <a:r>
                        <a:rPr lang="zh-CN" altLang="en-US" sz="3200" b="1">
                          <a:solidFill>
                            <a:srgbClr val="FF0000"/>
                          </a:solidFill>
                          <a:latin typeface="+mn-ea"/>
                          <a:ea typeface="+mn-ea"/>
                        </a:rPr>
                        <a:t>爷</a:t>
                      </a:r>
                      <a:r>
                        <a:rPr lang="zh-CN" altLang="en-US" sz="3200" b="1">
                          <a:latin typeface="+mn-ea"/>
                          <a:ea typeface="+mn-ea"/>
                        </a:rPr>
                        <a:t>名</a:t>
                      </a:r>
                    </a:p>
                  </a:txBody>
                  <a:tcPr marL="121907" marR="121907" marT="60940" marB="60940" anchor="ctr"/>
                </a:tc>
                <a:tc>
                  <a:txBody>
                    <a:bodyPr/>
                    <a:lstStyle/>
                    <a:p>
                      <a:pPr algn="ctr"/>
                      <a:endParaRPr lang="zh-CN" altLang="en-US" sz="3200" b="1" kern="1200">
                        <a:solidFill>
                          <a:schemeClr val="tx1"/>
                        </a:solidFill>
                        <a:latin typeface="+mn-ea"/>
                        <a:ea typeface="+mn-ea"/>
                        <a:cs typeface="+mn-cs"/>
                      </a:endParaRP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extLst>
                  <a:ext uri="{0D108BD9-81ED-4DB2-BD59-A6C34878D82A}">
                    <a16:rowId xmlns:a16="http://schemas.microsoft.com/office/drawing/2014/main" val="2296255027"/>
                  </a:ext>
                </a:extLst>
              </a:tr>
              <a:tr h="643109">
                <a:tc>
                  <a:txBody>
                    <a:bodyPr/>
                    <a:lstStyle/>
                    <a:p>
                      <a:pPr algn="l"/>
                      <a:r>
                        <a:rPr lang="zh-CN" altLang="en-US" sz="3200" b="1">
                          <a:solidFill>
                            <a:srgbClr val="FF0000"/>
                          </a:solidFill>
                          <a:latin typeface="+mn-ea"/>
                          <a:ea typeface="+mn-ea"/>
                        </a:rPr>
                        <a:t>但</a:t>
                      </a:r>
                      <a:r>
                        <a:rPr lang="zh-CN" altLang="en-US" sz="3200" b="1">
                          <a:latin typeface="+mn-ea"/>
                          <a:ea typeface="+mn-ea"/>
                        </a:rPr>
                        <a:t>闻黄河流水鸣溅溅</a:t>
                      </a: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extLst>
                  <a:ext uri="{0D108BD9-81ED-4DB2-BD59-A6C34878D82A}">
                    <a16:rowId xmlns:a16="http://schemas.microsoft.com/office/drawing/2014/main" val="566609470"/>
                  </a:ext>
                </a:extLst>
              </a:tr>
              <a:tr h="518912">
                <a:tc>
                  <a:txBody>
                    <a:bodyPr/>
                    <a:lstStyle/>
                    <a:p>
                      <a:pPr algn="l"/>
                      <a:r>
                        <a:rPr lang="zh-CN" altLang="en-US" sz="3200" b="1">
                          <a:solidFill>
                            <a:schemeClr val="tx1"/>
                          </a:solidFill>
                          <a:latin typeface="+mn-ea"/>
                          <a:ea typeface="+mn-ea"/>
                        </a:rPr>
                        <a:t>愿为</a:t>
                      </a:r>
                      <a:r>
                        <a:rPr lang="zh-CN" altLang="en-US" sz="3200" b="1">
                          <a:solidFill>
                            <a:srgbClr val="FF0000"/>
                          </a:solidFill>
                          <a:latin typeface="+mn-ea"/>
                          <a:ea typeface="+mn-ea"/>
                        </a:rPr>
                        <a:t>市</a:t>
                      </a:r>
                      <a:r>
                        <a:rPr lang="zh-CN" altLang="en-US" sz="3200" b="1">
                          <a:solidFill>
                            <a:schemeClr val="tx1"/>
                          </a:solidFill>
                          <a:latin typeface="+mn-ea"/>
                          <a:ea typeface="+mn-ea"/>
                        </a:rPr>
                        <a:t>鞍马</a:t>
                      </a: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extLst>
                  <a:ext uri="{0D108BD9-81ED-4DB2-BD59-A6C34878D82A}">
                    <a16:rowId xmlns:a16="http://schemas.microsoft.com/office/drawing/2014/main" val="1559446694"/>
                  </a:ext>
                </a:extLst>
              </a:tr>
              <a:tr h="643272">
                <a:tc>
                  <a:txBody>
                    <a:bodyPr/>
                    <a:lstStyle/>
                    <a:p>
                      <a:pPr marL="0" marR="0" lvl="0" indent="0" algn="l" defTabSz="1219200" rtl="0" eaLnBrk="1" fontAlgn="auto" latinLnBrk="0" hangingPunct="1">
                        <a:lnSpc>
                          <a:spcPct val="100000"/>
                        </a:lnSpc>
                        <a:spcBef>
                          <a:spcPct val="0"/>
                        </a:spcBef>
                        <a:spcAft>
                          <a:spcPct val="0"/>
                        </a:spcAft>
                        <a:buClrTx/>
                        <a:buSzTx/>
                        <a:buFontTx/>
                        <a:buNone/>
                        <a:defRPr/>
                      </a:pPr>
                      <a:r>
                        <a:rPr lang="zh-CN" altLang="en-US" sz="3200" b="1">
                          <a:latin typeface="+mn-ea"/>
                          <a:ea typeface="+mn-ea"/>
                        </a:rPr>
                        <a:t>策勋</a:t>
                      </a:r>
                      <a:r>
                        <a:rPr lang="zh-CN" altLang="en-US" sz="3200" b="1">
                          <a:solidFill>
                            <a:srgbClr val="FF0000"/>
                          </a:solidFill>
                          <a:latin typeface="+mn-ea"/>
                          <a:ea typeface="+mn-ea"/>
                        </a:rPr>
                        <a:t>十二</a:t>
                      </a:r>
                      <a:r>
                        <a:rPr lang="zh-CN" altLang="en-US" sz="3200" b="1">
                          <a:solidFill>
                            <a:schemeClr val="tx1"/>
                          </a:solidFill>
                          <a:latin typeface="+mn-ea"/>
                          <a:ea typeface="+mn-ea"/>
                        </a:rPr>
                        <a:t>转</a:t>
                      </a: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extLst>
                  <a:ext uri="{0D108BD9-81ED-4DB2-BD59-A6C34878D82A}">
                    <a16:rowId xmlns:a16="http://schemas.microsoft.com/office/drawing/2014/main" val="2311350925"/>
                  </a:ext>
                </a:extLst>
              </a:tr>
              <a:tr h="899687">
                <a:tc>
                  <a:txBody>
                    <a:bodyPr/>
                    <a:lstStyle/>
                    <a:p>
                      <a:pPr algn="l"/>
                      <a:r>
                        <a:rPr lang="zh-CN" altLang="en-US" sz="3200" b="1">
                          <a:latin typeface="+mn-ea"/>
                          <a:ea typeface="+mn-ea"/>
                        </a:rPr>
                        <a:t>策勋十二</a:t>
                      </a:r>
                      <a:r>
                        <a:rPr lang="zh-CN" altLang="en-US" sz="3200" b="1">
                          <a:solidFill>
                            <a:srgbClr val="FF0000"/>
                          </a:solidFill>
                          <a:latin typeface="+mn-ea"/>
                          <a:ea typeface="+mn-ea"/>
                        </a:rPr>
                        <a:t>转</a:t>
                      </a: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extLst>
                  <a:ext uri="{0D108BD9-81ED-4DB2-BD59-A6C34878D82A}">
                    <a16:rowId xmlns:a16="http://schemas.microsoft.com/office/drawing/2014/main" val="1949656169"/>
                  </a:ext>
                </a:extLst>
              </a:tr>
              <a:tr h="509257">
                <a:tc>
                  <a:txBody>
                    <a:bodyPr/>
                    <a:lstStyle/>
                    <a:p>
                      <a:pPr algn="l"/>
                      <a:r>
                        <a:rPr lang="zh-CN" altLang="en-US" sz="3200" b="1">
                          <a:solidFill>
                            <a:schemeClr val="tx1"/>
                          </a:solidFill>
                          <a:latin typeface="+mn-ea"/>
                          <a:ea typeface="+mn-ea"/>
                        </a:rPr>
                        <a:t>赏赐百千</a:t>
                      </a:r>
                      <a:r>
                        <a:rPr lang="zh-CN" altLang="en-US" sz="3200" b="1">
                          <a:solidFill>
                            <a:srgbClr val="FF0000"/>
                          </a:solidFill>
                          <a:latin typeface="+mn-ea"/>
                          <a:ea typeface="+mn-ea"/>
                        </a:rPr>
                        <a:t>强</a:t>
                      </a: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extLst>
                  <a:ext uri="{0D108BD9-81ED-4DB2-BD59-A6C34878D82A}">
                    <a16:rowId xmlns:a16="http://schemas.microsoft.com/office/drawing/2014/main" val="2465628077"/>
                  </a:ext>
                </a:extLst>
              </a:tr>
              <a:tr h="518912">
                <a:tc>
                  <a:txBody>
                    <a:bodyPr/>
                    <a:lstStyle/>
                    <a:p>
                      <a:pPr algn="l"/>
                      <a:r>
                        <a:rPr lang="zh-CN" altLang="en-US" sz="3200" b="1">
                          <a:latin typeface="+mn-ea"/>
                          <a:ea typeface="+mn-ea"/>
                        </a:rPr>
                        <a:t>双兔傍地</a:t>
                      </a:r>
                      <a:r>
                        <a:rPr lang="zh-CN" altLang="en-US" sz="3200" b="1">
                          <a:solidFill>
                            <a:srgbClr val="FF0000"/>
                          </a:solidFill>
                          <a:latin typeface="+mn-ea"/>
                          <a:ea typeface="+mn-ea"/>
                        </a:rPr>
                        <a:t>走</a:t>
                      </a: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tc>
                  <a:txBody>
                    <a:bodyPr/>
                    <a:lstStyle/>
                    <a:p>
                      <a:pPr algn="ctr"/>
                      <a:endParaRPr lang="zh-CN" altLang="en-US" sz="3200" b="1">
                        <a:latin typeface="+mn-ea"/>
                        <a:ea typeface="+mn-ea"/>
                      </a:endParaRPr>
                    </a:p>
                  </a:txBody>
                  <a:tcPr marL="121907" marR="121907" marT="60940" marB="60940" anchor="ctr"/>
                </a:tc>
                <a:extLst>
                  <a:ext uri="{0D108BD9-81ED-4DB2-BD59-A6C34878D82A}">
                    <a16:rowId xmlns:a16="http://schemas.microsoft.com/office/drawing/2014/main" val="560086960"/>
                  </a:ext>
                </a:extLst>
              </a:tr>
            </a:tbl>
          </a:graphicData>
        </a:graphic>
      </p:graphicFrame>
      <p:sp>
        <p:nvSpPr>
          <p:cNvPr id="6" name="矩形 5">
            <a:extLst>
              <a:ext uri="{FF2B5EF4-FFF2-40B4-BE49-F238E27FC236}">
                <a16:creationId xmlns:a16="http://schemas.microsoft.com/office/drawing/2014/main" id="{CBFC8244-883E-AE2F-DAA6-84586799DDE4}"/>
              </a:ext>
            </a:extLst>
          </p:cNvPr>
          <p:cNvSpPr>
            <a:spLocks noChangeArrowheads="1"/>
          </p:cNvSpPr>
          <p:nvPr/>
        </p:nvSpPr>
        <p:spPr bwMode="auto">
          <a:xfrm>
            <a:off x="5434416" y="1874277"/>
            <a:ext cx="1278467"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父亲 </a:t>
            </a:r>
            <a:endParaRPr lang="zh-CN" altLang="en-US" sz="3200"/>
          </a:p>
        </p:txBody>
      </p:sp>
      <p:sp>
        <p:nvSpPr>
          <p:cNvPr id="7" name="矩形 6">
            <a:extLst>
              <a:ext uri="{FF2B5EF4-FFF2-40B4-BE49-F238E27FC236}">
                <a16:creationId xmlns:a16="http://schemas.microsoft.com/office/drawing/2014/main" id="{D2030BA1-3E38-C35C-3BF6-A051873FF7E5}"/>
              </a:ext>
            </a:extLst>
          </p:cNvPr>
          <p:cNvSpPr>
            <a:spLocks noChangeArrowheads="1"/>
          </p:cNvSpPr>
          <p:nvPr/>
        </p:nvSpPr>
        <p:spPr bwMode="auto">
          <a:xfrm>
            <a:off x="9050399" y="1853642"/>
            <a:ext cx="1071033"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祖父</a:t>
            </a:r>
            <a:endParaRPr lang="zh-CN" altLang="en-US" sz="3200"/>
          </a:p>
        </p:txBody>
      </p:sp>
      <p:sp>
        <p:nvSpPr>
          <p:cNvPr id="8" name="矩形 7">
            <a:extLst>
              <a:ext uri="{FF2B5EF4-FFF2-40B4-BE49-F238E27FC236}">
                <a16:creationId xmlns:a16="http://schemas.microsoft.com/office/drawing/2014/main" id="{2DB0E070-16DC-B991-2A31-8AA020698EA6}"/>
              </a:ext>
            </a:extLst>
          </p:cNvPr>
          <p:cNvSpPr>
            <a:spLocks noChangeArrowheads="1"/>
          </p:cNvSpPr>
          <p:nvPr/>
        </p:nvSpPr>
        <p:spPr bwMode="auto">
          <a:xfrm>
            <a:off x="5100127" y="2507631"/>
            <a:ext cx="189624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只，只是</a:t>
            </a:r>
            <a:endParaRPr lang="zh-CN" altLang="en-US" sz="3200"/>
          </a:p>
        </p:txBody>
      </p:sp>
      <p:sp>
        <p:nvSpPr>
          <p:cNvPr id="13" name="矩形 12">
            <a:extLst>
              <a:ext uri="{FF2B5EF4-FFF2-40B4-BE49-F238E27FC236}">
                <a16:creationId xmlns:a16="http://schemas.microsoft.com/office/drawing/2014/main" id="{C783E3D1-CF20-F889-6B60-8FAFDC282E2E}"/>
              </a:ext>
            </a:extLst>
          </p:cNvPr>
          <p:cNvSpPr>
            <a:spLocks noChangeArrowheads="1"/>
          </p:cNvSpPr>
          <p:nvPr/>
        </p:nvSpPr>
        <p:spPr bwMode="auto">
          <a:xfrm>
            <a:off x="9024800" y="2488317"/>
            <a:ext cx="107123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但是</a:t>
            </a:r>
            <a:endParaRPr lang="zh-CN" altLang="en-US" sz="3200"/>
          </a:p>
        </p:txBody>
      </p:sp>
      <p:sp>
        <p:nvSpPr>
          <p:cNvPr id="14" name="矩形 13">
            <a:extLst>
              <a:ext uri="{FF2B5EF4-FFF2-40B4-BE49-F238E27FC236}">
                <a16:creationId xmlns:a16="http://schemas.microsoft.com/office/drawing/2014/main" id="{8CF39591-1D4C-64BF-012E-CC3D2126A469}"/>
              </a:ext>
            </a:extLst>
          </p:cNvPr>
          <p:cNvSpPr>
            <a:spLocks noChangeArrowheads="1"/>
          </p:cNvSpPr>
          <p:nvPr/>
        </p:nvSpPr>
        <p:spPr bwMode="auto">
          <a:xfrm>
            <a:off x="4521522" y="4260340"/>
            <a:ext cx="27178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勋位每升一级叫一转</a:t>
            </a:r>
            <a:endParaRPr lang="zh-CN" altLang="en-US" sz="3200"/>
          </a:p>
        </p:txBody>
      </p:sp>
      <p:sp>
        <p:nvSpPr>
          <p:cNvPr id="15" name="矩形 14">
            <a:extLst>
              <a:ext uri="{FF2B5EF4-FFF2-40B4-BE49-F238E27FC236}">
                <a16:creationId xmlns:a16="http://schemas.microsoft.com/office/drawing/2014/main" id="{E873AC25-BC6B-535B-99D1-2D1E028A426E}"/>
              </a:ext>
            </a:extLst>
          </p:cNvPr>
          <p:cNvSpPr>
            <a:spLocks noChangeArrowheads="1"/>
          </p:cNvSpPr>
          <p:nvPr/>
        </p:nvSpPr>
        <p:spPr bwMode="auto">
          <a:xfrm>
            <a:off x="7452785" y="4244166"/>
            <a:ext cx="423286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改换方向、位置、形势、情况等</a:t>
            </a:r>
            <a:endParaRPr lang="zh-CN" altLang="en-US" sz="3200"/>
          </a:p>
        </p:txBody>
      </p:sp>
      <p:sp>
        <p:nvSpPr>
          <p:cNvPr id="16" name="矩形 15">
            <a:extLst>
              <a:ext uri="{FF2B5EF4-FFF2-40B4-BE49-F238E27FC236}">
                <a16:creationId xmlns:a16="http://schemas.microsoft.com/office/drawing/2014/main" id="{D67488E5-247F-299C-EE61-81AE5C72F6B1}"/>
              </a:ext>
            </a:extLst>
          </p:cNvPr>
          <p:cNvSpPr>
            <a:spLocks noChangeArrowheads="1"/>
          </p:cNvSpPr>
          <p:nvPr/>
        </p:nvSpPr>
        <p:spPr bwMode="auto">
          <a:xfrm>
            <a:off x="5531783" y="5305279"/>
            <a:ext cx="121708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有余</a:t>
            </a:r>
            <a:endParaRPr lang="zh-CN" altLang="en-US" sz="3200"/>
          </a:p>
        </p:txBody>
      </p:sp>
      <p:sp>
        <p:nvSpPr>
          <p:cNvPr id="17" name="矩形 16">
            <a:extLst>
              <a:ext uri="{FF2B5EF4-FFF2-40B4-BE49-F238E27FC236}">
                <a16:creationId xmlns:a16="http://schemas.microsoft.com/office/drawing/2014/main" id="{4F4B9AAB-C1FE-F328-5EAB-BC091F6ED815}"/>
              </a:ext>
            </a:extLst>
          </p:cNvPr>
          <p:cNvSpPr>
            <a:spLocks noChangeArrowheads="1"/>
          </p:cNvSpPr>
          <p:nvPr/>
        </p:nvSpPr>
        <p:spPr bwMode="auto">
          <a:xfrm>
            <a:off x="8044317" y="5258003"/>
            <a:ext cx="323003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力量大，势力大</a:t>
            </a:r>
            <a:endParaRPr lang="zh-CN" altLang="en-US" sz="3200"/>
          </a:p>
        </p:txBody>
      </p:sp>
      <p:sp>
        <p:nvSpPr>
          <p:cNvPr id="2" name="矩形 1">
            <a:extLst>
              <a:ext uri="{FF2B5EF4-FFF2-40B4-BE49-F238E27FC236}">
                <a16:creationId xmlns:a16="http://schemas.microsoft.com/office/drawing/2014/main" id="{2FCEB0F6-E676-7141-4BAE-7191BE40AA16}"/>
              </a:ext>
            </a:extLst>
          </p:cNvPr>
          <p:cNvSpPr>
            <a:spLocks noChangeArrowheads="1"/>
          </p:cNvSpPr>
          <p:nvPr/>
        </p:nvSpPr>
        <p:spPr bwMode="auto">
          <a:xfrm>
            <a:off x="5697497" y="3081575"/>
            <a:ext cx="55668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买</a:t>
            </a:r>
            <a:endParaRPr lang="zh-CN" altLang="en-US" sz="3200"/>
          </a:p>
        </p:txBody>
      </p:sp>
      <p:sp>
        <p:nvSpPr>
          <p:cNvPr id="3" name="矩形 2">
            <a:extLst>
              <a:ext uri="{FF2B5EF4-FFF2-40B4-BE49-F238E27FC236}">
                <a16:creationId xmlns:a16="http://schemas.microsoft.com/office/drawing/2014/main" id="{CD8D8E01-1706-3266-C08C-599EA4C9C5D2}"/>
              </a:ext>
            </a:extLst>
          </p:cNvPr>
          <p:cNvSpPr>
            <a:spLocks noChangeArrowheads="1"/>
          </p:cNvSpPr>
          <p:nvPr/>
        </p:nvSpPr>
        <p:spPr bwMode="auto">
          <a:xfrm>
            <a:off x="7733219" y="3126159"/>
            <a:ext cx="395877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市场；行政区划单位</a:t>
            </a:r>
            <a:endParaRPr lang="zh-CN" altLang="en-US" sz="3200"/>
          </a:p>
        </p:txBody>
      </p:sp>
      <p:sp>
        <p:nvSpPr>
          <p:cNvPr id="4" name="矩形 3">
            <a:extLst>
              <a:ext uri="{FF2B5EF4-FFF2-40B4-BE49-F238E27FC236}">
                <a16:creationId xmlns:a16="http://schemas.microsoft.com/office/drawing/2014/main" id="{09BDC993-E086-3215-10BA-06DB2E5130FE}"/>
              </a:ext>
            </a:extLst>
          </p:cNvPr>
          <p:cNvSpPr>
            <a:spLocks noChangeArrowheads="1"/>
          </p:cNvSpPr>
          <p:nvPr/>
        </p:nvSpPr>
        <p:spPr bwMode="auto">
          <a:xfrm>
            <a:off x="5697497" y="5920832"/>
            <a:ext cx="121708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跑</a:t>
            </a:r>
            <a:endParaRPr lang="zh-CN" altLang="en-US" sz="3200"/>
          </a:p>
        </p:txBody>
      </p:sp>
      <p:sp>
        <p:nvSpPr>
          <p:cNvPr id="9" name="矩形 8">
            <a:extLst>
              <a:ext uri="{FF2B5EF4-FFF2-40B4-BE49-F238E27FC236}">
                <a16:creationId xmlns:a16="http://schemas.microsoft.com/office/drawing/2014/main" id="{AF91AD65-DD84-D178-E8D0-654F1E1A2EA9}"/>
              </a:ext>
            </a:extLst>
          </p:cNvPr>
          <p:cNvSpPr>
            <a:spLocks noChangeArrowheads="1"/>
          </p:cNvSpPr>
          <p:nvPr/>
        </p:nvSpPr>
        <p:spPr bwMode="auto">
          <a:xfrm>
            <a:off x="8474358" y="5906204"/>
            <a:ext cx="247650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走路，步行</a:t>
            </a:r>
            <a:endParaRPr lang="zh-CN" altLang="en-US" sz="3200"/>
          </a:p>
        </p:txBody>
      </p:sp>
      <p:sp>
        <p:nvSpPr>
          <p:cNvPr id="18" name="矩形 17">
            <a:extLst>
              <a:ext uri="{FF2B5EF4-FFF2-40B4-BE49-F238E27FC236}">
                <a16:creationId xmlns:a16="http://schemas.microsoft.com/office/drawing/2014/main" id="{2FCEB0F6-E676-7141-4BAE-7191BE40AA16}"/>
              </a:ext>
            </a:extLst>
          </p:cNvPr>
          <p:cNvSpPr>
            <a:spLocks noChangeArrowheads="1"/>
          </p:cNvSpPr>
          <p:nvPr/>
        </p:nvSpPr>
        <p:spPr bwMode="auto">
          <a:xfrm>
            <a:off x="4955305" y="3718588"/>
            <a:ext cx="189624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stStyle>
          <a:p>
            <a:r>
              <a:rPr lang="zh-CN" altLang="en-US" sz="3200" b="1">
                <a:solidFill>
                  <a:srgbClr val="0000FF"/>
                </a:solidFill>
                <a:latin typeface="楷体" panose="02010609060101010101" pitchFamily="49" charset="-122"/>
                <a:ea typeface="楷体" panose="02010609060101010101" pitchFamily="49" charset="-122"/>
              </a:rPr>
              <a:t>表示多数</a:t>
            </a:r>
          </a:p>
        </p:txBody>
      </p:sp>
      <p:sp>
        <p:nvSpPr>
          <p:cNvPr id="19" name="矩形 18">
            <a:extLst>
              <a:ext uri="{FF2B5EF4-FFF2-40B4-BE49-F238E27FC236}">
                <a16:creationId xmlns:a16="http://schemas.microsoft.com/office/drawing/2014/main" id="{CD8D8E01-1706-3266-C08C-599EA4C9C5D2}"/>
              </a:ext>
            </a:extLst>
          </p:cNvPr>
          <p:cNvSpPr>
            <a:spLocks noChangeArrowheads="1"/>
          </p:cNvSpPr>
          <p:nvPr/>
        </p:nvSpPr>
        <p:spPr bwMode="auto">
          <a:xfrm>
            <a:off x="8592626" y="3763172"/>
            <a:ext cx="229806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stStyle>
          <a:p>
            <a:r>
              <a:rPr lang="zh-CN" altLang="en-US" sz="3200" b="1">
                <a:solidFill>
                  <a:srgbClr val="0000FF"/>
                </a:solidFill>
                <a:latin typeface="楷体" panose="02010609060101010101" pitchFamily="49" charset="-122"/>
                <a:ea typeface="楷体" panose="02010609060101010101" pitchFamily="49" charset="-122"/>
              </a:rPr>
              <a:t>数词，十二</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8"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9"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grpId="12"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10" presetClass="entr" presetSubtype="0" fill="hold" grpId="13"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10" presetClass="entr" presetSubtype="0" fill="hold" grpId="4"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10" presetClass="entr" presetSubtype="0" fill="hold" grpId="5"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10" presetClass="entr" presetSubtype="0" fill="hold" grpId="6"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childTnLst>
                    </p:cTn>
                  </p:par>
                  <p:par>
                    <p:cTn id="68" fill="hold" nodeType="clickPar">
                      <p:stCondLst>
                        <p:cond delay="indefinite"/>
                      </p:stCondLst>
                      <p:childTnLst>
                        <p:par>
                          <p:cTn id="69" fill="hold" nodeType="withGroup">
                            <p:stCondLst>
                              <p:cond delay="indefinite"/>
                            </p:stCondLst>
                          </p:cTn>
                        </p:par>
                        <p:par>
                          <p:cTn id="70" fill="hold" nodeType="afterGroup">
                            <p:stCondLst>
                              <p:cond delay="0"/>
                            </p:stCondLst>
                            <p:childTnLst>
                              <p:par>
                                <p:cTn id="71" presetID="10" presetClass="entr" presetSubtype="0" fill="hold" grpId="7" nodeType="click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500"/>
                                        <p:tgtEl>
                                          <p:spTgt spid="17"/>
                                        </p:tgtEl>
                                      </p:cBhvr>
                                    </p:animEffect>
                                  </p:childTnLst>
                                </p:cTn>
                              </p:par>
                            </p:childTnLst>
                          </p:cTn>
                        </p:par>
                      </p:childTnLst>
                    </p:cTn>
                  </p:par>
                  <p:par>
                    <p:cTn id="74" fill="hold" nodeType="clickPar">
                      <p:stCondLst>
                        <p:cond delay="indefinite"/>
                      </p:stCondLst>
                      <p:childTnLst>
                        <p:par>
                          <p:cTn id="75" fill="hold" nodeType="withGroup">
                            <p:stCondLst>
                              <p:cond delay="indefinite"/>
                            </p:stCondLst>
                          </p:cTn>
                        </p:par>
                        <p:par>
                          <p:cTn id="76" fill="hold" nodeType="afterGroup">
                            <p:stCondLst>
                              <p:cond delay="0"/>
                            </p:stCondLst>
                            <p:childTnLst>
                              <p:par>
                                <p:cTn id="77" presetID="10" presetClass="entr" presetSubtype="0" fill="hold" grpId="10" nodeType="click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500"/>
                                        <p:tgtEl>
                                          <p:spTgt spid="4"/>
                                        </p:tgtEl>
                                      </p:cBhvr>
                                    </p:animEffect>
                                  </p:childTnLst>
                                </p:cTn>
                              </p:par>
                            </p:childTnLst>
                          </p:cTn>
                        </p:par>
                      </p:childTnLst>
                    </p:cTn>
                  </p:par>
                  <p:par>
                    <p:cTn id="80" fill="hold" nodeType="clickPar">
                      <p:stCondLst>
                        <p:cond delay="indefinite"/>
                      </p:stCondLst>
                      <p:childTnLst>
                        <p:par>
                          <p:cTn id="81" fill="hold" nodeType="withGroup">
                            <p:stCondLst>
                              <p:cond delay="indefinite"/>
                            </p:stCondLst>
                          </p:cTn>
                        </p:par>
                        <p:par>
                          <p:cTn id="82" fill="hold" nodeType="afterGroup">
                            <p:stCondLst>
                              <p:cond delay="0"/>
                            </p:stCondLst>
                            <p:childTnLst>
                              <p:par>
                                <p:cTn id="83" presetID="10" presetClass="entr" presetSubtype="0" fill="hold" grpId="11" nodeType="click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fade">
                                      <p:cBhvr>
                                        <p:cTn id="8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8" grpId="2"/>
      <p:bldP spid="13" grpId="3"/>
      <p:bldP spid="14" grpId="4"/>
      <p:bldP spid="15" grpId="5"/>
      <p:bldP spid="16" grpId="6"/>
      <p:bldP spid="17" grpId="7"/>
      <p:bldP spid="2" grpId="8"/>
      <p:bldP spid="3" grpId="9"/>
      <p:bldP spid="4" grpId="10"/>
      <p:bldP spid="9" grpId="11"/>
      <p:bldP spid="18" grpId="12"/>
      <p:bldP spid="19" grpId="13"/>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a:extLst>
              <a:ext uri="{FF2B5EF4-FFF2-40B4-BE49-F238E27FC236}">
                <a16:creationId xmlns:a16="http://schemas.microsoft.com/office/drawing/2014/main" id="{9059B7E6-6D6E-46C4-B6D0-779FD3FD1E1D}"/>
              </a:ext>
            </a:extLst>
          </p:cNvPr>
          <p:cNvGraphicFramePr>
            <a:graphicFrameLocks noGrp="1"/>
          </p:cNvGraphicFramePr>
          <p:nvPr>
            <p:extLst>
              <p:ext uri="{D42A27DB-BD31-4B8C-83A1-F6EECF244321}">
                <p14:modId xmlns:p14="http://schemas.microsoft.com/office/powerpoint/2010/main" val="3106382476"/>
              </p:ext>
            </p:extLst>
          </p:nvPr>
        </p:nvGraphicFramePr>
        <p:xfrm>
          <a:off x="1211792" y="1678517"/>
          <a:ext cx="9768417" cy="4051302"/>
        </p:xfrm>
        <a:graphic>
          <a:graphicData uri="http://schemas.openxmlformats.org/drawingml/2006/table">
            <a:tbl>
              <a:tblPr firstRow="1" bandRow="1">
                <a:tableStyleId>{5940675A-B579-460E-94D1-54222C63F5DA}</a:tableStyleId>
              </a:tblPr>
              <a:tblGrid>
                <a:gridCol w="691632">
                  <a:extLst>
                    <a:ext uri="{9D8B030D-6E8A-4147-A177-3AD203B41FA5}">
                      <a16:colId xmlns:a16="http://schemas.microsoft.com/office/drawing/2014/main" val="2423746702"/>
                    </a:ext>
                  </a:extLst>
                </a:gridCol>
                <a:gridCol w="2366327">
                  <a:extLst>
                    <a:ext uri="{9D8B030D-6E8A-4147-A177-3AD203B41FA5}">
                      <a16:colId xmlns:a16="http://schemas.microsoft.com/office/drawing/2014/main" val="3885818287"/>
                    </a:ext>
                  </a:extLst>
                </a:gridCol>
                <a:gridCol w="6710458">
                  <a:extLst>
                    <a:ext uri="{9D8B030D-6E8A-4147-A177-3AD203B41FA5}">
                      <a16:colId xmlns:a16="http://schemas.microsoft.com/office/drawing/2014/main" val="3473083908"/>
                    </a:ext>
                  </a:extLst>
                </a:gridCol>
              </a:tblGrid>
              <a:tr h="675217">
                <a:tc rowSpan="2">
                  <a:txBody>
                    <a:bodyPr/>
                    <a:lstStyle/>
                    <a:p>
                      <a:pPr algn="ctr"/>
                      <a:r>
                        <a:rPr lang="zh-CN" altLang="en-US" sz="3200" b="1">
                          <a:latin typeface="+mn-ea"/>
                          <a:ea typeface="+mn-ea"/>
                        </a:rPr>
                        <a:t>市</a:t>
                      </a:r>
                    </a:p>
                  </a:txBody>
                  <a:tcPr marL="121933" marR="121933" marT="60959" marB="60959" anchor="ctr"/>
                </a:tc>
                <a:tc>
                  <a:txBody>
                    <a:bodyPr/>
                    <a:lstStyle/>
                    <a:p>
                      <a:pPr algn="l"/>
                      <a:r>
                        <a:rPr lang="zh-CN" altLang="en-US" sz="3200" b="1">
                          <a:latin typeface="+mn-ea"/>
                          <a:ea typeface="+mn-ea"/>
                        </a:rPr>
                        <a:t>愿为</a:t>
                      </a:r>
                      <a:r>
                        <a:rPr lang="zh-CN" altLang="en-US" sz="3200" b="1">
                          <a:solidFill>
                            <a:srgbClr val="FF0000"/>
                          </a:solidFill>
                          <a:latin typeface="+mn-ea"/>
                          <a:ea typeface="+mn-ea"/>
                        </a:rPr>
                        <a:t>市</a:t>
                      </a:r>
                      <a:r>
                        <a:rPr lang="zh-CN" altLang="en-US" sz="3200" b="1">
                          <a:latin typeface="+mn-ea"/>
                          <a:ea typeface="+mn-ea"/>
                        </a:rPr>
                        <a:t>鞍马</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2781854673"/>
                  </a:ext>
                </a:extLst>
              </a:tr>
              <a:tr h="675217">
                <a:tc vMerge="1">
                  <a:txBody>
                    <a:bodyPr/>
                    <a:lstStyle/>
                    <a:p>
                      <a:pPr algn="l"/>
                      <a:endParaRPr lang="zh-CN" altLang="en-US" sz="3200" b="1">
                        <a:latin typeface="+mn-ea"/>
                        <a:ea typeface="+mn-ea"/>
                      </a:endParaRPr>
                    </a:p>
                  </a:txBody>
                  <a:tcPr marL="121920" marR="121920" marT="60960" marB="60960"/>
                </a:tc>
                <a:tc>
                  <a:txBody>
                    <a:bodyPr/>
                    <a:lstStyle/>
                    <a:p>
                      <a:pPr algn="l"/>
                      <a:r>
                        <a:rPr lang="zh-CN" altLang="en-US" sz="3200" b="1" kern="1200">
                          <a:solidFill>
                            <a:schemeClr val="tx1"/>
                          </a:solidFill>
                          <a:latin typeface="+mn-ea"/>
                          <a:ea typeface="+mn-ea"/>
                          <a:cs typeface="+mn-cs"/>
                        </a:rPr>
                        <a:t>东</a:t>
                      </a:r>
                      <a:r>
                        <a:rPr lang="zh-CN" altLang="en-US" sz="3200" b="1" kern="1200">
                          <a:solidFill>
                            <a:srgbClr val="FF0000"/>
                          </a:solidFill>
                          <a:latin typeface="+mn-ea"/>
                          <a:ea typeface="+mn-ea"/>
                          <a:cs typeface="+mn-cs"/>
                        </a:rPr>
                        <a:t>市</a:t>
                      </a:r>
                      <a:r>
                        <a:rPr lang="zh-CN" altLang="en-US" sz="3200" b="1" kern="1200">
                          <a:solidFill>
                            <a:schemeClr val="tx1"/>
                          </a:solidFill>
                          <a:latin typeface="+mn-ea"/>
                          <a:ea typeface="+mn-ea"/>
                          <a:cs typeface="+mn-cs"/>
                        </a:rPr>
                        <a:t>买骏马</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2296255027"/>
                  </a:ext>
                </a:extLst>
              </a:tr>
              <a:tr h="675217">
                <a:tc rowSpan="2">
                  <a:txBody>
                    <a:bodyPr/>
                    <a:lstStyle/>
                    <a:p>
                      <a:pPr algn="l"/>
                      <a:r>
                        <a:rPr lang="zh-CN" altLang="en-US" sz="3200" b="1">
                          <a:latin typeface="+mn-ea"/>
                          <a:ea typeface="+mn-ea"/>
                        </a:rPr>
                        <a:t>机</a:t>
                      </a:r>
                    </a:p>
                  </a:txBody>
                  <a:tcPr marL="121933" marR="121933" marT="60959" marB="60959" anchor="ctr"/>
                </a:tc>
                <a:tc>
                  <a:txBody>
                    <a:bodyPr/>
                    <a:lstStyle/>
                    <a:p>
                      <a:pPr algn="l"/>
                      <a:r>
                        <a:rPr lang="zh-CN" altLang="en-US" sz="3200" b="1">
                          <a:latin typeface="+mn-ea"/>
                          <a:ea typeface="+mn-ea"/>
                        </a:rPr>
                        <a:t>不闻</a:t>
                      </a:r>
                      <a:r>
                        <a:rPr lang="zh-CN" altLang="en-US" sz="3200" b="1" kern="1200">
                          <a:solidFill>
                            <a:srgbClr val="FF0000"/>
                          </a:solidFill>
                          <a:latin typeface="+mn-ea"/>
                          <a:ea typeface="+mn-ea"/>
                          <a:cs typeface="+mn-cs"/>
                        </a:rPr>
                        <a:t>机</a:t>
                      </a:r>
                      <a:r>
                        <a:rPr lang="zh-CN" altLang="en-US" sz="3200" b="1">
                          <a:latin typeface="+mn-ea"/>
                          <a:ea typeface="+mn-ea"/>
                        </a:rPr>
                        <a:t>杼声</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566609470"/>
                  </a:ext>
                </a:extLst>
              </a:tr>
              <a:tr h="675217">
                <a:tc vMerge="1">
                  <a:txBody>
                    <a:bodyPr/>
                    <a:lstStyle/>
                    <a:p>
                      <a:pPr algn="l"/>
                      <a:endParaRPr lang="zh-CN" altLang="en-US" sz="3200" b="1">
                        <a:latin typeface="+mn-ea"/>
                        <a:ea typeface="+mn-ea"/>
                      </a:endParaRPr>
                    </a:p>
                  </a:txBody>
                  <a:tcPr marL="121920" marR="121920" marT="60960" marB="60960"/>
                </a:tc>
                <a:tc>
                  <a:txBody>
                    <a:bodyPr/>
                    <a:lstStyle/>
                    <a:p>
                      <a:pPr algn="l"/>
                      <a:r>
                        <a:rPr lang="zh-CN" altLang="en-US" sz="3200" b="1">
                          <a:latin typeface="+mn-ea"/>
                          <a:ea typeface="+mn-ea"/>
                        </a:rPr>
                        <a:t>万里赴戎</a:t>
                      </a:r>
                      <a:r>
                        <a:rPr lang="zh-CN" altLang="en-US" sz="3200" b="1" kern="1200">
                          <a:solidFill>
                            <a:srgbClr val="FF0000"/>
                          </a:solidFill>
                          <a:latin typeface="+mn-ea"/>
                          <a:ea typeface="+mn-ea"/>
                          <a:cs typeface="+mn-cs"/>
                        </a:rPr>
                        <a:t>机</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1949656169"/>
                  </a:ext>
                </a:extLst>
              </a:tr>
              <a:tr h="675217">
                <a:tc rowSpan="2">
                  <a:txBody>
                    <a:bodyPr/>
                    <a:lstStyle/>
                    <a:p>
                      <a:pPr algn="l"/>
                      <a:r>
                        <a:rPr lang="zh-CN" altLang="en-US" sz="3200" b="1">
                          <a:latin typeface="+mn-ea"/>
                          <a:ea typeface="+mn-ea"/>
                        </a:rPr>
                        <a:t>将</a:t>
                      </a:r>
                    </a:p>
                  </a:txBody>
                  <a:tcPr marL="121933" marR="121933" marT="60959" marB="60959" anchor="ctr"/>
                </a:tc>
                <a:tc>
                  <a:txBody>
                    <a:bodyPr/>
                    <a:lstStyle/>
                    <a:p>
                      <a:pPr algn="l"/>
                      <a:r>
                        <a:rPr lang="zh-CN" altLang="en-US" sz="3200" b="1" kern="1200">
                          <a:solidFill>
                            <a:srgbClr val="FF0000"/>
                          </a:solidFill>
                          <a:latin typeface="+mn-ea"/>
                          <a:ea typeface="+mn-ea"/>
                          <a:cs typeface="+mn-cs"/>
                        </a:rPr>
                        <a:t>将</a:t>
                      </a:r>
                      <a:r>
                        <a:rPr lang="zh-CN" altLang="en-US" sz="3200" b="1">
                          <a:latin typeface="+mn-ea"/>
                          <a:ea typeface="+mn-ea"/>
                        </a:rPr>
                        <a:t>军百战死</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560086960"/>
                  </a:ext>
                </a:extLst>
              </a:tr>
              <a:tr h="675217">
                <a:tc vMerge="1">
                  <a:txBody>
                    <a:bodyPr/>
                    <a:lstStyle/>
                    <a:p>
                      <a:pPr algn="l"/>
                      <a:endParaRPr lang="zh-CN" altLang="en-US" sz="3200" b="1">
                        <a:latin typeface="+mn-ea"/>
                        <a:ea typeface="+mn-ea"/>
                      </a:endParaRPr>
                    </a:p>
                  </a:txBody>
                  <a:tcPr marL="121920" marR="121920" marT="60960" marB="60960"/>
                </a:tc>
                <a:tc>
                  <a:txBody>
                    <a:bodyPr/>
                    <a:lstStyle/>
                    <a:p>
                      <a:pPr algn="l"/>
                      <a:r>
                        <a:rPr lang="zh-CN" altLang="en-US" sz="3200" b="1">
                          <a:latin typeface="+mn-ea"/>
                          <a:ea typeface="+mn-ea"/>
                        </a:rPr>
                        <a:t>出郭相扶</a:t>
                      </a:r>
                      <a:r>
                        <a:rPr lang="zh-CN" altLang="en-US" sz="3200" b="1" kern="1200">
                          <a:solidFill>
                            <a:srgbClr val="FF0000"/>
                          </a:solidFill>
                          <a:latin typeface="+mn-ea"/>
                          <a:ea typeface="+mn-ea"/>
                          <a:cs typeface="+mn-cs"/>
                        </a:rPr>
                        <a:t>将</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2665078018"/>
                  </a:ext>
                </a:extLst>
              </a:tr>
            </a:tbl>
          </a:graphicData>
        </a:graphic>
      </p:graphicFrame>
      <p:sp>
        <p:nvSpPr>
          <p:cNvPr id="3" name="矩形 2">
            <a:extLst>
              <a:ext uri="{FF2B5EF4-FFF2-40B4-BE49-F238E27FC236}">
                <a16:creationId xmlns:a16="http://schemas.microsoft.com/office/drawing/2014/main" id="{9FFEF133-005C-4D3C-7957-C98A5A458868}"/>
              </a:ext>
            </a:extLst>
          </p:cNvPr>
          <p:cNvSpPr>
            <a:spLocks noChangeArrowheads="1"/>
          </p:cNvSpPr>
          <p:nvPr/>
        </p:nvSpPr>
        <p:spPr bwMode="auto">
          <a:xfrm>
            <a:off x="4477808" y="1708151"/>
            <a:ext cx="1896533"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动词</a:t>
            </a:r>
            <a:r>
              <a:rPr lang="ii-CN" altLang="en-US" sz="3200" b="1">
                <a:solidFill>
                  <a:srgbClr val="0000FF"/>
                </a:solidFill>
                <a:latin typeface="楷体" panose="02010609060101010101" pitchFamily="49" charset="-122"/>
                <a:ea typeface="楷体" panose="02010609060101010101" pitchFamily="49" charset="-122"/>
              </a:rPr>
              <a:t>，</a:t>
            </a:r>
            <a:r>
              <a:rPr lang="zh-CN" altLang="en-US" sz="3200" b="1">
                <a:solidFill>
                  <a:srgbClr val="0000FF"/>
                </a:solidFill>
                <a:latin typeface="楷体" panose="02010609060101010101" pitchFamily="49" charset="-122"/>
                <a:ea typeface="楷体" panose="02010609060101010101" pitchFamily="49" charset="-122"/>
              </a:rPr>
              <a:t>买</a:t>
            </a:r>
            <a:endParaRPr lang="zh-CN" altLang="en-US" sz="3200"/>
          </a:p>
        </p:txBody>
      </p:sp>
      <p:sp>
        <p:nvSpPr>
          <p:cNvPr id="4" name="矩形 3">
            <a:extLst>
              <a:ext uri="{FF2B5EF4-FFF2-40B4-BE49-F238E27FC236}">
                <a16:creationId xmlns:a16="http://schemas.microsoft.com/office/drawing/2014/main" id="{CD509A2B-457F-FB8F-AA53-8E600CDFB267}"/>
              </a:ext>
            </a:extLst>
          </p:cNvPr>
          <p:cNvSpPr>
            <a:spLocks noChangeArrowheads="1"/>
          </p:cNvSpPr>
          <p:nvPr/>
        </p:nvSpPr>
        <p:spPr bwMode="auto">
          <a:xfrm>
            <a:off x="4477808" y="2355851"/>
            <a:ext cx="3545418"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名词，市场、集市</a:t>
            </a:r>
            <a:endParaRPr lang="zh-CN" altLang="en-US" sz="3200"/>
          </a:p>
        </p:txBody>
      </p:sp>
      <p:sp>
        <p:nvSpPr>
          <p:cNvPr id="5" name="矩形 4">
            <a:extLst>
              <a:ext uri="{FF2B5EF4-FFF2-40B4-BE49-F238E27FC236}">
                <a16:creationId xmlns:a16="http://schemas.microsoft.com/office/drawing/2014/main" id="{7DFD3315-F39D-97A6-FBC7-9934D707AA85}"/>
              </a:ext>
            </a:extLst>
          </p:cNvPr>
          <p:cNvSpPr>
            <a:spLocks noChangeArrowheads="1"/>
          </p:cNvSpPr>
          <p:nvPr/>
        </p:nvSpPr>
        <p:spPr bwMode="auto">
          <a:xfrm>
            <a:off x="4477808" y="3088218"/>
            <a:ext cx="2722033"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名词</a:t>
            </a:r>
            <a:r>
              <a:rPr lang="ii-CN" altLang="en-US" sz="3200" b="1">
                <a:solidFill>
                  <a:srgbClr val="0000FF"/>
                </a:solidFill>
                <a:latin typeface="楷体" panose="02010609060101010101" pitchFamily="49" charset="-122"/>
                <a:ea typeface="楷体" panose="02010609060101010101" pitchFamily="49" charset="-122"/>
              </a:rPr>
              <a:t>，</a:t>
            </a:r>
            <a:r>
              <a:rPr lang="zh-CN" altLang="en-US" sz="3200" b="1">
                <a:solidFill>
                  <a:srgbClr val="0000FF"/>
                </a:solidFill>
                <a:latin typeface="楷体" panose="02010609060101010101" pitchFamily="49" charset="-122"/>
                <a:ea typeface="楷体" panose="02010609060101010101" pitchFamily="49" charset="-122"/>
              </a:rPr>
              <a:t>织布机</a:t>
            </a:r>
            <a:endParaRPr lang="zh-CN" altLang="en-US" sz="3200"/>
          </a:p>
        </p:txBody>
      </p:sp>
      <p:sp>
        <p:nvSpPr>
          <p:cNvPr id="6" name="矩形 5">
            <a:extLst>
              <a:ext uri="{FF2B5EF4-FFF2-40B4-BE49-F238E27FC236}">
                <a16:creationId xmlns:a16="http://schemas.microsoft.com/office/drawing/2014/main" id="{36A11F77-1BD7-23CD-29D3-82E1005244FE}"/>
              </a:ext>
            </a:extLst>
          </p:cNvPr>
          <p:cNvSpPr>
            <a:spLocks noChangeArrowheads="1"/>
          </p:cNvSpPr>
          <p:nvPr/>
        </p:nvSpPr>
        <p:spPr bwMode="auto">
          <a:xfrm>
            <a:off x="4477808" y="3752851"/>
            <a:ext cx="2309284"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名词</a:t>
            </a:r>
            <a:r>
              <a:rPr lang="ii-CN" altLang="en-US" sz="3200" b="1">
                <a:solidFill>
                  <a:srgbClr val="0000FF"/>
                </a:solidFill>
                <a:latin typeface="楷体" panose="02010609060101010101" pitchFamily="49" charset="-122"/>
                <a:ea typeface="楷体" panose="02010609060101010101" pitchFamily="49" charset="-122"/>
              </a:rPr>
              <a:t>，</a:t>
            </a:r>
            <a:r>
              <a:rPr lang="zh-CN" altLang="en-US" sz="3200" b="1">
                <a:solidFill>
                  <a:srgbClr val="0000FF"/>
                </a:solidFill>
                <a:latin typeface="楷体" panose="02010609060101010101" pitchFamily="49" charset="-122"/>
                <a:ea typeface="楷体" panose="02010609060101010101" pitchFamily="49" charset="-122"/>
              </a:rPr>
              <a:t>事务</a:t>
            </a:r>
            <a:endParaRPr lang="zh-CN" altLang="en-US" sz="3200"/>
          </a:p>
        </p:txBody>
      </p:sp>
      <p:sp>
        <p:nvSpPr>
          <p:cNvPr id="7" name="矩形 6">
            <a:extLst>
              <a:ext uri="{FF2B5EF4-FFF2-40B4-BE49-F238E27FC236}">
                <a16:creationId xmlns:a16="http://schemas.microsoft.com/office/drawing/2014/main" id="{A30BF50A-6FD1-B352-F8BE-8AE9DF686FD7}"/>
              </a:ext>
            </a:extLst>
          </p:cNvPr>
          <p:cNvSpPr>
            <a:spLocks noChangeArrowheads="1"/>
          </p:cNvSpPr>
          <p:nvPr/>
        </p:nvSpPr>
        <p:spPr bwMode="auto">
          <a:xfrm>
            <a:off x="4477808" y="4413251"/>
            <a:ext cx="5609167"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与“军”连用构成名词，将领</a:t>
            </a:r>
            <a:endParaRPr lang="zh-CN" altLang="en-US" sz="3200"/>
          </a:p>
        </p:txBody>
      </p:sp>
      <p:sp>
        <p:nvSpPr>
          <p:cNvPr id="8" name="矩形 7">
            <a:extLst>
              <a:ext uri="{FF2B5EF4-FFF2-40B4-BE49-F238E27FC236}">
                <a16:creationId xmlns:a16="http://schemas.microsoft.com/office/drawing/2014/main" id="{E0055003-4792-E189-124B-C2DB237054BE}"/>
              </a:ext>
            </a:extLst>
          </p:cNvPr>
          <p:cNvSpPr>
            <a:spLocks noChangeArrowheads="1"/>
          </p:cNvSpPr>
          <p:nvPr/>
        </p:nvSpPr>
        <p:spPr bwMode="auto">
          <a:xfrm>
            <a:off x="4477808" y="5084233"/>
            <a:ext cx="3545418" cy="61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动词，扶持、扶助</a:t>
            </a:r>
            <a:endParaRPr lang="zh-CN" altLang="en-US" sz="3200"/>
          </a:p>
        </p:txBody>
      </p:sp>
      <p:pic>
        <p:nvPicPr>
          <p:cNvPr id="30764" name="图片 25">
            <a:extLst>
              <a:ext uri="{FF2B5EF4-FFF2-40B4-BE49-F238E27FC236}">
                <a16:creationId xmlns:a16="http://schemas.microsoft.com/office/drawing/2014/main" id="{62E3330C-9880-F080-F688-64197DE971D4}"/>
              </a:ext>
            </a:extLst>
          </p:cNvPr>
          <p:cNvPicPr>
            <a:picLocks noChangeAspect="1"/>
          </p:cNvPicPr>
          <p:nvPr/>
        </p:nvPicPr>
        <p:blipFill>
          <a:blip r:embed="rId2">
            <a:extLst>
              <a:ext uri="{28A0092B-C50C-407E-A947-70E740481C1C}">
                <a14:useLocalDpi xmlns:a14="http://schemas.microsoft.com/office/drawing/2010/main" val="0"/>
              </a:ext>
            </a:extLst>
          </a:blip>
          <a:srcRect t="30284" b="30930"/>
          <a:stretch>
            <a:fillRect/>
          </a:stretch>
        </p:blipFill>
        <p:spPr bwMode="auto">
          <a:xfrm>
            <a:off x="4959351" y="103717"/>
            <a:ext cx="2347383" cy="802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5" name="Text Box 7">
            <a:extLst>
              <a:ext uri="{FF2B5EF4-FFF2-40B4-BE49-F238E27FC236}">
                <a16:creationId xmlns:a16="http://schemas.microsoft.com/office/drawing/2014/main" id="{774ADEE1-1769-E82B-94A3-3D4CD6D94E1A}"/>
              </a:ext>
            </a:extLst>
          </p:cNvPr>
          <p:cNvSpPr txBox="1">
            <a:spLocks noChangeArrowheads="1"/>
          </p:cNvSpPr>
          <p:nvPr/>
        </p:nvSpPr>
        <p:spPr bwMode="auto">
          <a:xfrm>
            <a:off x="5054600" y="156633"/>
            <a:ext cx="215476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33" b="1">
                <a:latin typeface="宋体" panose="02010600030101010101" pitchFamily="2" charset="-122"/>
              </a:rPr>
              <a:t>一词多义</a:t>
            </a:r>
          </a:p>
        </p:txBody>
      </p:sp>
    </p:spTree>
    <p:extLst>
      <p:ext uri="{BB962C8B-B14F-4D97-AF65-F5344CB8AC3E}">
        <p14:creationId xmlns:p14="http://schemas.microsoft.com/office/powerpoint/2010/main" val="15417493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5"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P spid="5" grpId="2"/>
      <p:bldP spid="6" grpId="3"/>
      <p:bldP spid="7" grpId="4"/>
      <p:bldP spid="8" grpId="5"/>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a:extLst>
              <a:ext uri="{FF2B5EF4-FFF2-40B4-BE49-F238E27FC236}">
                <a16:creationId xmlns:a16="http://schemas.microsoft.com/office/drawing/2014/main" id="{9059B7E6-6D6E-46C4-B6D0-779FD3FD1E1D}"/>
              </a:ext>
            </a:extLst>
          </p:cNvPr>
          <p:cNvGraphicFramePr>
            <a:graphicFrameLocks noGrp="1"/>
          </p:cNvGraphicFramePr>
          <p:nvPr>
            <p:extLst>
              <p:ext uri="{D42A27DB-BD31-4B8C-83A1-F6EECF244321}">
                <p14:modId xmlns:p14="http://schemas.microsoft.com/office/powerpoint/2010/main" val="3860343150"/>
              </p:ext>
            </p:extLst>
          </p:nvPr>
        </p:nvGraphicFramePr>
        <p:xfrm>
          <a:off x="963084" y="1221317"/>
          <a:ext cx="9768416" cy="4051302"/>
        </p:xfrm>
        <a:graphic>
          <a:graphicData uri="http://schemas.openxmlformats.org/drawingml/2006/table">
            <a:tbl>
              <a:tblPr firstRow="1" bandRow="1">
                <a:tableStyleId>{5940675A-B579-460E-94D1-54222C63F5DA}</a:tableStyleId>
              </a:tblPr>
              <a:tblGrid>
                <a:gridCol w="691632">
                  <a:extLst>
                    <a:ext uri="{9D8B030D-6E8A-4147-A177-3AD203B41FA5}">
                      <a16:colId xmlns:a16="http://schemas.microsoft.com/office/drawing/2014/main" val="2423746702"/>
                    </a:ext>
                  </a:extLst>
                </a:gridCol>
                <a:gridCol w="3145884">
                  <a:extLst>
                    <a:ext uri="{9D8B030D-6E8A-4147-A177-3AD203B41FA5}">
                      <a16:colId xmlns:a16="http://schemas.microsoft.com/office/drawing/2014/main" val="3885818287"/>
                    </a:ext>
                  </a:extLst>
                </a:gridCol>
                <a:gridCol w="5930900">
                  <a:extLst>
                    <a:ext uri="{9D8B030D-6E8A-4147-A177-3AD203B41FA5}">
                      <a16:colId xmlns:a16="http://schemas.microsoft.com/office/drawing/2014/main" val="3473083908"/>
                    </a:ext>
                  </a:extLst>
                </a:gridCol>
              </a:tblGrid>
              <a:tr h="675217">
                <a:tc rowSpan="2">
                  <a:txBody>
                    <a:bodyPr/>
                    <a:lstStyle/>
                    <a:p>
                      <a:pPr algn="l"/>
                      <a:r>
                        <a:rPr lang="zh-CN" altLang="en-US" sz="3200" b="1">
                          <a:latin typeface="+mn-ea"/>
                          <a:ea typeface="+mn-ea"/>
                        </a:rPr>
                        <a:t>帖</a:t>
                      </a:r>
                    </a:p>
                  </a:txBody>
                  <a:tcPr marL="121933" marR="121933" marT="60959" marB="60959" anchor="ctr"/>
                </a:tc>
                <a:tc>
                  <a:txBody>
                    <a:bodyPr/>
                    <a:lstStyle/>
                    <a:p>
                      <a:pPr algn="l"/>
                      <a:r>
                        <a:rPr lang="zh-CN" altLang="en-US" sz="3200" b="1">
                          <a:latin typeface="+mn-ea"/>
                          <a:ea typeface="+mn-ea"/>
                        </a:rPr>
                        <a:t>昨夜见军</a:t>
                      </a:r>
                      <a:r>
                        <a:rPr lang="zh-CN" altLang="en-US" sz="3200" b="1" kern="1200">
                          <a:solidFill>
                            <a:srgbClr val="FF0000"/>
                          </a:solidFill>
                          <a:latin typeface="+mn-ea"/>
                          <a:ea typeface="+mn-ea"/>
                          <a:cs typeface="+mn-cs"/>
                        </a:rPr>
                        <a:t>帖</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566609470"/>
                  </a:ext>
                </a:extLst>
              </a:tr>
              <a:tr h="675217">
                <a:tc vMerge="1">
                  <a:txBody>
                    <a:bodyPr/>
                    <a:lstStyle/>
                    <a:p>
                      <a:pPr algn="l"/>
                      <a:endParaRPr lang="zh-CN" altLang="en-US" sz="3200" b="1">
                        <a:latin typeface="+mn-ea"/>
                        <a:ea typeface="+mn-ea"/>
                      </a:endParaRPr>
                    </a:p>
                  </a:txBody>
                  <a:tcPr marL="121920" marR="121920" marT="60960" marB="60960"/>
                </a:tc>
                <a:tc>
                  <a:txBody>
                    <a:bodyPr/>
                    <a:lstStyle/>
                    <a:p>
                      <a:pPr algn="l"/>
                      <a:r>
                        <a:rPr lang="zh-CN" altLang="en-US" sz="3200" b="1">
                          <a:latin typeface="+mn-ea"/>
                          <a:ea typeface="+mn-ea"/>
                        </a:rPr>
                        <a:t>对镜</a:t>
                      </a:r>
                      <a:r>
                        <a:rPr lang="zh-CN" altLang="en-US" sz="3200" b="1" kern="1200">
                          <a:solidFill>
                            <a:srgbClr val="FF0000"/>
                          </a:solidFill>
                          <a:latin typeface="+mn-ea"/>
                          <a:ea typeface="+mn-ea"/>
                          <a:cs typeface="+mn-cs"/>
                        </a:rPr>
                        <a:t>帖</a:t>
                      </a:r>
                      <a:r>
                        <a:rPr lang="zh-CN" altLang="en-US" sz="3200" b="1">
                          <a:latin typeface="+mn-ea"/>
                          <a:ea typeface="+mn-ea"/>
                        </a:rPr>
                        <a:t>花黄</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1949656169"/>
                  </a:ext>
                </a:extLst>
              </a:tr>
              <a:tr h="675217">
                <a:tc rowSpan="2">
                  <a:txBody>
                    <a:bodyPr/>
                    <a:lstStyle/>
                    <a:p>
                      <a:pPr algn="l"/>
                      <a:r>
                        <a:rPr lang="zh-CN" altLang="en-US" sz="3200" b="1">
                          <a:latin typeface="+mn-ea"/>
                          <a:ea typeface="+mn-ea"/>
                        </a:rPr>
                        <a:t>辞</a:t>
                      </a:r>
                    </a:p>
                  </a:txBody>
                  <a:tcPr marL="121933" marR="121933" marT="60959" marB="60959" anchor="ctr"/>
                </a:tc>
                <a:tc>
                  <a:txBody>
                    <a:bodyPr/>
                    <a:lstStyle/>
                    <a:p>
                      <a:pPr algn="l"/>
                      <a:r>
                        <a:rPr lang="zh-CN" altLang="en-US" sz="3200" b="1" kern="1200">
                          <a:solidFill>
                            <a:schemeClr val="tx1"/>
                          </a:solidFill>
                          <a:latin typeface="+mn-ea"/>
                          <a:ea typeface="+mn-ea"/>
                          <a:cs typeface="+mn-cs"/>
                        </a:rPr>
                        <a:t>旦</a:t>
                      </a:r>
                      <a:r>
                        <a:rPr lang="zh-CN" altLang="en-US" sz="3200" b="1" kern="1200">
                          <a:solidFill>
                            <a:srgbClr val="FF0000"/>
                          </a:solidFill>
                          <a:latin typeface="+mn-ea"/>
                          <a:ea typeface="+mn-ea"/>
                          <a:cs typeface="+mn-cs"/>
                        </a:rPr>
                        <a:t>辞</a:t>
                      </a:r>
                      <a:r>
                        <a:rPr lang="zh-CN" altLang="en-US" sz="3200" b="1" kern="1200">
                          <a:solidFill>
                            <a:schemeClr val="tx1"/>
                          </a:solidFill>
                          <a:latin typeface="+mn-ea"/>
                          <a:ea typeface="+mn-ea"/>
                          <a:cs typeface="+mn-cs"/>
                        </a:rPr>
                        <a:t>爷娘去</a:t>
                      </a:r>
                      <a:endParaRPr lang="zh-CN" altLang="en-US" sz="3200" b="1">
                        <a:solidFill>
                          <a:schemeClr val="tx1"/>
                        </a:solidFill>
                        <a:latin typeface="+mn-ea"/>
                        <a:ea typeface="+mn-ea"/>
                      </a:endParaRP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560086960"/>
                  </a:ext>
                </a:extLst>
              </a:tr>
              <a:tr h="675217">
                <a:tc vMerge="1">
                  <a:txBody>
                    <a:bodyPr/>
                    <a:lstStyle/>
                    <a:p>
                      <a:pPr algn="l"/>
                      <a:endParaRPr lang="zh-CN" altLang="en-US" sz="3200" b="1">
                        <a:latin typeface="+mn-ea"/>
                        <a:ea typeface="+mn-ea"/>
                      </a:endParaRPr>
                    </a:p>
                  </a:txBody>
                  <a:tcPr marL="121920" marR="121920" marT="60960" marB="60960"/>
                </a:tc>
                <a:tc>
                  <a:txBody>
                    <a:bodyPr/>
                    <a:lstStyle/>
                    <a:p>
                      <a:pPr algn="l"/>
                      <a:r>
                        <a:rPr lang="zh-CN" altLang="en-US" sz="3200" b="1">
                          <a:solidFill>
                            <a:schemeClr val="tx1"/>
                          </a:solidFill>
                          <a:latin typeface="+mn-ea"/>
                          <a:ea typeface="+mn-ea"/>
                        </a:rPr>
                        <a:t>蒙</a:t>
                      </a:r>
                      <a:r>
                        <a:rPr lang="zh-CN" altLang="en-US" sz="3200" b="1">
                          <a:solidFill>
                            <a:srgbClr val="FF0000"/>
                          </a:solidFill>
                          <a:latin typeface="+mn-ea"/>
                          <a:ea typeface="+mn-ea"/>
                        </a:rPr>
                        <a:t>辞</a:t>
                      </a:r>
                      <a:r>
                        <a:rPr lang="zh-CN" altLang="en-US" sz="3200" b="1">
                          <a:solidFill>
                            <a:schemeClr val="tx1"/>
                          </a:solidFill>
                          <a:latin typeface="+mn-ea"/>
                          <a:ea typeface="+mn-ea"/>
                        </a:rPr>
                        <a:t>以军中多务</a:t>
                      </a:r>
                      <a:endParaRPr lang="zh-CN" altLang="en-US" sz="3200" b="1" kern="1200">
                        <a:solidFill>
                          <a:schemeClr val="tx1"/>
                        </a:solidFill>
                        <a:latin typeface="+mn-ea"/>
                        <a:ea typeface="+mn-ea"/>
                        <a:cs typeface="+mn-cs"/>
                      </a:endParaRP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2665078018"/>
                  </a:ext>
                </a:extLst>
              </a:tr>
              <a:tr h="675217">
                <a:tc rowSpan="2">
                  <a:txBody>
                    <a:bodyPr/>
                    <a:lstStyle/>
                    <a:p>
                      <a:pPr algn="l"/>
                      <a:r>
                        <a:rPr lang="zh-CN" altLang="en-US" sz="3200" b="1">
                          <a:latin typeface="+mn-ea"/>
                          <a:ea typeface="+mn-ea"/>
                        </a:rPr>
                        <a:t>当</a:t>
                      </a:r>
                    </a:p>
                  </a:txBody>
                  <a:tcPr marL="121933" marR="121933" marT="60959" marB="60959" anchor="ctr"/>
                </a:tc>
                <a:tc>
                  <a:txBody>
                    <a:bodyPr/>
                    <a:lstStyle/>
                    <a:p>
                      <a:pPr algn="l"/>
                      <a:r>
                        <a:rPr lang="zh-CN" altLang="en-US" sz="3200" b="1" kern="1200">
                          <a:solidFill>
                            <a:schemeClr val="tx1"/>
                          </a:solidFill>
                          <a:latin typeface="+mn-ea"/>
                          <a:ea typeface="+mn-ea"/>
                          <a:cs typeface="+mn-cs"/>
                        </a:rPr>
                        <a:t>木兰</a:t>
                      </a:r>
                      <a:r>
                        <a:rPr lang="zh-CN" altLang="en-US" sz="3200" b="1" kern="1200">
                          <a:solidFill>
                            <a:srgbClr val="FF0000"/>
                          </a:solidFill>
                          <a:latin typeface="+mn-ea"/>
                          <a:ea typeface="+mn-ea"/>
                          <a:cs typeface="+mn-cs"/>
                        </a:rPr>
                        <a:t>当</a:t>
                      </a:r>
                      <a:r>
                        <a:rPr lang="zh-CN" altLang="en-US" sz="3200" b="1" kern="1200">
                          <a:solidFill>
                            <a:schemeClr val="tx1"/>
                          </a:solidFill>
                          <a:latin typeface="+mn-ea"/>
                          <a:ea typeface="+mn-ea"/>
                          <a:cs typeface="+mn-cs"/>
                        </a:rPr>
                        <a:t>户织</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3171220866"/>
                  </a:ext>
                </a:extLst>
              </a:tr>
              <a:tr h="675217">
                <a:tc vMerge="1">
                  <a:txBody>
                    <a:bodyPr/>
                    <a:lstStyle/>
                    <a:p>
                      <a:pPr algn="l"/>
                      <a:endParaRPr lang="zh-CN" altLang="en-US" sz="3200" b="1">
                        <a:latin typeface="+mn-ea"/>
                        <a:ea typeface="+mn-ea"/>
                      </a:endParaRPr>
                    </a:p>
                  </a:txBody>
                  <a:tcPr marL="121920" marR="121920" marT="60960" marB="60960"/>
                </a:tc>
                <a:tc>
                  <a:txBody>
                    <a:bodyPr/>
                    <a:lstStyle/>
                    <a:p>
                      <a:pPr algn="l"/>
                      <a:r>
                        <a:rPr lang="zh-CN" altLang="en-US" sz="3200" b="1">
                          <a:solidFill>
                            <a:schemeClr val="tx1"/>
                          </a:solidFill>
                          <a:latin typeface="+mn-ea"/>
                          <a:ea typeface="+mn-ea"/>
                        </a:rPr>
                        <a:t>卿今</a:t>
                      </a:r>
                      <a:r>
                        <a:rPr lang="zh-CN" altLang="en-US" sz="3200" b="1">
                          <a:solidFill>
                            <a:srgbClr val="FF0000"/>
                          </a:solidFill>
                          <a:latin typeface="+mn-ea"/>
                          <a:ea typeface="+mn-ea"/>
                        </a:rPr>
                        <a:t>当</a:t>
                      </a:r>
                      <a:r>
                        <a:rPr lang="zh-CN" altLang="en-US" sz="3200" b="1">
                          <a:solidFill>
                            <a:schemeClr val="tx1"/>
                          </a:solidFill>
                          <a:latin typeface="+mn-ea"/>
                          <a:ea typeface="+mn-ea"/>
                        </a:rPr>
                        <a:t>涂掌事</a:t>
                      </a:r>
                    </a:p>
                  </a:txBody>
                  <a:tcPr marL="121933" marR="121933" marT="60959" marB="60959" anchor="ctr"/>
                </a:tc>
                <a:tc>
                  <a:txBody>
                    <a:bodyPr/>
                    <a:lstStyle/>
                    <a:p>
                      <a:pPr algn="ctr"/>
                      <a:endParaRPr lang="zh-CN" altLang="en-US" sz="3200" b="1">
                        <a:latin typeface="+mn-ea"/>
                        <a:ea typeface="+mn-ea"/>
                      </a:endParaRPr>
                    </a:p>
                  </a:txBody>
                  <a:tcPr marL="121933" marR="121933" marT="60959" marB="60959" anchor="ctr"/>
                </a:tc>
                <a:extLst>
                  <a:ext uri="{0D108BD9-81ED-4DB2-BD59-A6C34878D82A}">
                    <a16:rowId xmlns:a16="http://schemas.microsoft.com/office/drawing/2014/main" val="2742734890"/>
                  </a:ext>
                </a:extLst>
              </a:tr>
            </a:tbl>
          </a:graphicData>
        </a:graphic>
      </p:graphicFrame>
      <p:sp>
        <p:nvSpPr>
          <p:cNvPr id="9" name="矩形 8">
            <a:extLst>
              <a:ext uri="{FF2B5EF4-FFF2-40B4-BE49-F238E27FC236}">
                <a16:creationId xmlns:a16="http://schemas.microsoft.com/office/drawing/2014/main" id="{1423222E-3744-3449-196E-BAD95547714E}"/>
              </a:ext>
            </a:extLst>
          </p:cNvPr>
          <p:cNvSpPr>
            <a:spLocks noChangeArrowheads="1"/>
          </p:cNvSpPr>
          <p:nvPr/>
        </p:nvSpPr>
        <p:spPr bwMode="auto">
          <a:xfrm>
            <a:off x="5295900" y="1232959"/>
            <a:ext cx="2309284" cy="61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名词</a:t>
            </a:r>
            <a:r>
              <a:rPr lang="ii-CN" altLang="en-US" sz="3200" b="1">
                <a:solidFill>
                  <a:srgbClr val="0000FF"/>
                </a:solidFill>
                <a:latin typeface="楷体" panose="02010609060101010101" pitchFamily="49" charset="-122"/>
                <a:ea typeface="楷体" panose="02010609060101010101" pitchFamily="49" charset="-122"/>
              </a:rPr>
              <a:t>，</a:t>
            </a:r>
            <a:r>
              <a:rPr lang="zh-CN" altLang="en-US" sz="3200" b="1">
                <a:solidFill>
                  <a:srgbClr val="0000FF"/>
                </a:solidFill>
                <a:latin typeface="楷体" panose="02010609060101010101" pitchFamily="49" charset="-122"/>
                <a:ea typeface="楷体" panose="02010609060101010101" pitchFamily="49" charset="-122"/>
              </a:rPr>
              <a:t>文告</a:t>
            </a:r>
            <a:endParaRPr lang="zh-CN" altLang="en-US" sz="3200"/>
          </a:p>
        </p:txBody>
      </p:sp>
      <p:sp>
        <p:nvSpPr>
          <p:cNvPr id="10" name="矩形 9">
            <a:extLst>
              <a:ext uri="{FF2B5EF4-FFF2-40B4-BE49-F238E27FC236}">
                <a16:creationId xmlns:a16="http://schemas.microsoft.com/office/drawing/2014/main" id="{9086F8AC-4F43-C062-B418-34E3DB48DC56}"/>
              </a:ext>
            </a:extLst>
          </p:cNvPr>
          <p:cNvSpPr>
            <a:spLocks noChangeArrowheads="1"/>
          </p:cNvSpPr>
          <p:nvPr/>
        </p:nvSpPr>
        <p:spPr bwMode="auto">
          <a:xfrm>
            <a:off x="5295900" y="2002898"/>
            <a:ext cx="4370917"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动词，同“贴”，粘贴</a:t>
            </a:r>
            <a:endParaRPr lang="zh-CN" altLang="en-US" sz="3200"/>
          </a:p>
        </p:txBody>
      </p:sp>
      <p:sp>
        <p:nvSpPr>
          <p:cNvPr id="11" name="矩形 10">
            <a:extLst>
              <a:ext uri="{FF2B5EF4-FFF2-40B4-BE49-F238E27FC236}">
                <a16:creationId xmlns:a16="http://schemas.microsoft.com/office/drawing/2014/main" id="{B08F5D86-C328-437E-32EC-9B3675D2C9E3}"/>
              </a:ext>
            </a:extLst>
          </p:cNvPr>
          <p:cNvSpPr>
            <a:spLocks noChangeArrowheads="1"/>
          </p:cNvSpPr>
          <p:nvPr/>
        </p:nvSpPr>
        <p:spPr bwMode="auto">
          <a:xfrm>
            <a:off x="5295900" y="2630489"/>
            <a:ext cx="230875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动词，告别</a:t>
            </a:r>
            <a:endParaRPr lang="zh-CN" altLang="en-US" sz="3200"/>
          </a:p>
        </p:txBody>
      </p:sp>
      <p:sp>
        <p:nvSpPr>
          <p:cNvPr id="12" name="矩形 11">
            <a:extLst>
              <a:ext uri="{FF2B5EF4-FFF2-40B4-BE49-F238E27FC236}">
                <a16:creationId xmlns:a16="http://schemas.microsoft.com/office/drawing/2014/main" id="{1D79E660-3BC8-94C9-43BB-F6BBC9A936A2}"/>
              </a:ext>
            </a:extLst>
          </p:cNvPr>
          <p:cNvSpPr>
            <a:spLocks noChangeArrowheads="1"/>
          </p:cNvSpPr>
          <p:nvPr/>
        </p:nvSpPr>
        <p:spPr bwMode="auto">
          <a:xfrm>
            <a:off x="5295900" y="3298828"/>
            <a:ext cx="230875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动词，推脱</a:t>
            </a:r>
            <a:endParaRPr lang="zh-CN" altLang="en-US" sz="3200"/>
          </a:p>
        </p:txBody>
      </p:sp>
      <p:sp>
        <p:nvSpPr>
          <p:cNvPr id="13" name="矩形 12">
            <a:extLst>
              <a:ext uri="{FF2B5EF4-FFF2-40B4-BE49-F238E27FC236}">
                <a16:creationId xmlns:a16="http://schemas.microsoft.com/office/drawing/2014/main" id="{A766EDB9-888A-98CE-07E7-08E2AB057F5F}"/>
              </a:ext>
            </a:extLst>
          </p:cNvPr>
          <p:cNvSpPr>
            <a:spLocks noChangeArrowheads="1"/>
          </p:cNvSpPr>
          <p:nvPr/>
        </p:nvSpPr>
        <p:spPr bwMode="auto">
          <a:xfrm>
            <a:off x="5295900" y="3940446"/>
            <a:ext cx="354627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动词，对着、面对</a:t>
            </a:r>
            <a:endParaRPr lang="zh-CN" altLang="en-US" sz="3200"/>
          </a:p>
        </p:txBody>
      </p:sp>
      <p:sp>
        <p:nvSpPr>
          <p:cNvPr id="15" name="矩形 14">
            <a:extLst>
              <a:ext uri="{FF2B5EF4-FFF2-40B4-BE49-F238E27FC236}">
                <a16:creationId xmlns:a16="http://schemas.microsoft.com/office/drawing/2014/main" id="{68C3ECE6-0C54-A699-6571-1226C8755C06}"/>
              </a:ext>
            </a:extLst>
          </p:cNvPr>
          <p:cNvSpPr>
            <a:spLocks noChangeArrowheads="1"/>
          </p:cNvSpPr>
          <p:nvPr/>
        </p:nvSpPr>
        <p:spPr bwMode="auto">
          <a:xfrm>
            <a:off x="5295900" y="4710384"/>
            <a:ext cx="354627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动词，掌管、担当</a:t>
            </a:r>
            <a:endParaRPr lang="zh-CN" altLang="en-US" sz="3200"/>
          </a:p>
        </p:txBody>
      </p:sp>
      <p:cxnSp>
        <p:nvCxnSpPr>
          <p:cNvPr id="19" name="连接符: 曲线 18">
            <a:extLst>
              <a:ext uri="{FF2B5EF4-FFF2-40B4-BE49-F238E27FC236}">
                <a16:creationId xmlns:a16="http://schemas.microsoft.com/office/drawing/2014/main" id="{C880A0E8-745F-2AD5-FB63-0A79448D19DA}"/>
              </a:ext>
            </a:extLst>
          </p:cNvPr>
          <p:cNvCxnSpPr/>
          <p:nvPr/>
        </p:nvCxnSpPr>
        <p:spPr>
          <a:xfrm>
            <a:off x="2590800" y="5325938"/>
            <a:ext cx="965200" cy="262063"/>
          </a:xfrm>
          <a:prstGeom prst="curvedConnector3">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矩形 19">
            <a:extLst>
              <a:ext uri="{FF2B5EF4-FFF2-40B4-BE49-F238E27FC236}">
                <a16:creationId xmlns:a16="http://schemas.microsoft.com/office/drawing/2014/main" id="{C306BEE8-BC0B-F62C-344B-A8489DEEE2F2}"/>
              </a:ext>
            </a:extLst>
          </p:cNvPr>
          <p:cNvSpPr>
            <a:spLocks noChangeArrowheads="1"/>
          </p:cNvSpPr>
          <p:nvPr/>
        </p:nvSpPr>
        <p:spPr bwMode="auto">
          <a:xfrm>
            <a:off x="3556000" y="5379254"/>
            <a:ext cx="272125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3200" b="1">
                <a:solidFill>
                  <a:srgbClr val="FF0000"/>
                </a:solidFill>
                <a:latin typeface="楷体" panose="02010609060101010101" pitchFamily="49" charset="-122"/>
                <a:ea typeface="楷体" panose="02010609060101010101" pitchFamily="49" charset="-122"/>
              </a:rPr>
              <a:t>《</a:t>
            </a:r>
            <a:r>
              <a:rPr lang="zh-CN" altLang="en-US" sz="3200" b="1">
                <a:solidFill>
                  <a:srgbClr val="FF0000"/>
                </a:solidFill>
                <a:latin typeface="楷体" panose="02010609060101010101" pitchFamily="49" charset="-122"/>
                <a:ea typeface="楷体" panose="02010609060101010101" pitchFamily="49" charset="-122"/>
              </a:rPr>
              <a:t>孙权劝学</a:t>
            </a:r>
            <a:r>
              <a:rPr lang="en-US" altLang="zh-CN" sz="3200" b="1">
                <a:solidFill>
                  <a:srgbClr val="FF0000"/>
                </a:solidFill>
                <a:latin typeface="楷体" panose="02010609060101010101" pitchFamily="49" charset="-122"/>
                <a:ea typeface="楷体" panose="02010609060101010101" pitchFamily="49" charset="-122"/>
              </a:rPr>
              <a:t>》</a:t>
            </a:r>
            <a:endParaRPr lang="zh-CN" altLang="en-US" sz="320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10" presetClass="entr" presetSubtype="0" fill="hold" grpId="4"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5"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0"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par>
                                <p:cTn id="44" presetID="10" presetClass="entr" presetSubtype="0" fill="hold" grpId="6"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1"/>
      <p:bldP spid="11" grpId="2"/>
      <p:bldP spid="12" grpId="3"/>
      <p:bldP spid="13" grpId="4"/>
      <p:bldP spid="15" grpId="5"/>
      <p:bldP spid="20" grpId="6"/>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1746" name="图片 6">
            <a:extLst>
              <a:ext uri="{FF2B5EF4-FFF2-40B4-BE49-F238E27FC236}">
                <a16:creationId xmlns:a16="http://schemas.microsoft.com/office/drawing/2014/main" id="{889E02D7-144B-13DB-927C-67FE62F91887}"/>
              </a:ext>
            </a:extLst>
          </p:cNvPr>
          <p:cNvPicPr>
            <a:picLocks noChangeAspect="1"/>
          </p:cNvPicPr>
          <p:nvPr/>
        </p:nvPicPr>
        <p:blipFill>
          <a:blip r:embed="rId2">
            <a:extLst>
              <a:ext uri="{28A0092B-C50C-407E-A947-70E740481C1C}">
                <a14:useLocalDpi xmlns:a14="http://schemas.microsoft.com/office/drawing/2010/main" val="0"/>
              </a:ext>
            </a:extLst>
          </a:blip>
          <a:srcRect t="30284" b="30930"/>
          <a:stretch>
            <a:fillRect/>
          </a:stretch>
        </p:blipFill>
        <p:spPr bwMode="auto">
          <a:xfrm>
            <a:off x="3577167" y="620184"/>
            <a:ext cx="2715684"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 Box 7">
            <a:extLst>
              <a:ext uri="{FF2B5EF4-FFF2-40B4-BE49-F238E27FC236}">
                <a16:creationId xmlns:a16="http://schemas.microsoft.com/office/drawing/2014/main" id="{F1059CBF-4D99-DFE5-9CB8-1127F99CC99F}"/>
              </a:ext>
            </a:extLst>
          </p:cNvPr>
          <p:cNvSpPr txBox="1">
            <a:spLocks noChangeArrowheads="1"/>
          </p:cNvSpPr>
          <p:nvPr/>
        </p:nvSpPr>
        <p:spPr bwMode="auto">
          <a:xfrm>
            <a:off x="3534833" y="658284"/>
            <a:ext cx="2758018"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267" b="1">
                <a:latin typeface="宋体" panose="02010600030101010101" pitchFamily="2" charset="-122"/>
              </a:rPr>
              <a:t>词类活用</a:t>
            </a:r>
          </a:p>
        </p:txBody>
      </p:sp>
      <p:graphicFrame>
        <p:nvGraphicFramePr>
          <p:cNvPr id="13" name="表格 12">
            <a:extLst>
              <a:ext uri="{FF2B5EF4-FFF2-40B4-BE49-F238E27FC236}">
                <a16:creationId xmlns:a16="http://schemas.microsoft.com/office/drawing/2014/main" id="{1E330710-BAF7-415C-A7D5-05DB2876A93E}"/>
              </a:ext>
            </a:extLst>
          </p:cNvPr>
          <p:cNvGraphicFramePr>
            <a:graphicFrameLocks noGrp="1"/>
          </p:cNvGraphicFramePr>
          <p:nvPr/>
        </p:nvGraphicFramePr>
        <p:xfrm>
          <a:off x="467784" y="2760133"/>
          <a:ext cx="9076267" cy="1350434"/>
        </p:xfrm>
        <a:graphic>
          <a:graphicData uri="http://schemas.openxmlformats.org/drawingml/2006/table">
            <a:tbl>
              <a:tblPr firstRow="1" bandRow="1">
                <a:tableStyleId>{5940675A-B579-460E-94D1-54222C63F5DA}</a:tableStyleId>
              </a:tblPr>
              <a:tblGrid>
                <a:gridCol w="2371535">
                  <a:extLst>
                    <a:ext uri="{9D8B030D-6E8A-4147-A177-3AD203B41FA5}">
                      <a16:colId xmlns:a16="http://schemas.microsoft.com/office/drawing/2014/main" val="3885818287"/>
                    </a:ext>
                  </a:extLst>
                </a:gridCol>
                <a:gridCol w="6704732">
                  <a:extLst>
                    <a:ext uri="{9D8B030D-6E8A-4147-A177-3AD203B41FA5}">
                      <a16:colId xmlns:a16="http://schemas.microsoft.com/office/drawing/2014/main" val="3473083908"/>
                    </a:ext>
                  </a:extLst>
                </a:gridCol>
              </a:tblGrid>
              <a:tr h="675217">
                <a:tc>
                  <a:txBody>
                    <a:bodyPr/>
                    <a:lstStyle/>
                    <a:p>
                      <a:pPr algn="l"/>
                      <a:r>
                        <a:rPr lang="zh-CN" altLang="en-US" sz="3200" b="1">
                          <a:solidFill>
                            <a:srgbClr val="FF0000"/>
                          </a:solidFill>
                          <a:latin typeface="+mn-ea"/>
                          <a:ea typeface="+mn-ea"/>
                        </a:rPr>
                        <a:t>策</a:t>
                      </a:r>
                      <a:r>
                        <a:rPr lang="zh-CN" altLang="en-US" sz="3200" b="1">
                          <a:latin typeface="+mn-ea"/>
                          <a:ea typeface="+mn-ea"/>
                        </a:rPr>
                        <a:t>勋十二转</a:t>
                      </a:r>
                    </a:p>
                  </a:txBody>
                  <a:tcPr marL="121927" marR="121927" marT="60959" marB="60959" anchor="ctr"/>
                </a:tc>
                <a:tc>
                  <a:txBody>
                    <a:bodyPr/>
                    <a:lstStyle/>
                    <a:p>
                      <a:pPr algn="ctr"/>
                      <a:endParaRPr lang="zh-CN" altLang="en-US" sz="3200" b="1">
                        <a:latin typeface="+mn-ea"/>
                        <a:ea typeface="+mn-ea"/>
                      </a:endParaRPr>
                    </a:p>
                  </a:txBody>
                  <a:tcPr marL="121927" marR="121927" marT="60959" marB="60959" anchor="ctr"/>
                </a:tc>
                <a:extLst>
                  <a:ext uri="{0D108BD9-81ED-4DB2-BD59-A6C34878D82A}">
                    <a16:rowId xmlns:a16="http://schemas.microsoft.com/office/drawing/2014/main" val="2781854673"/>
                  </a:ext>
                </a:extLst>
              </a:tr>
              <a:tr h="675217">
                <a:tc>
                  <a:txBody>
                    <a:bodyPr/>
                    <a:lstStyle/>
                    <a:p>
                      <a:pPr algn="l"/>
                      <a:r>
                        <a:rPr lang="zh-CN" altLang="en-US" sz="3200" b="1" kern="1200">
                          <a:solidFill>
                            <a:schemeClr val="tx1"/>
                          </a:solidFill>
                          <a:latin typeface="+mn-ea"/>
                          <a:ea typeface="+mn-ea"/>
                          <a:cs typeface="+mn-cs"/>
                        </a:rPr>
                        <a:t>当窗理</a:t>
                      </a:r>
                      <a:r>
                        <a:rPr lang="zh-CN" altLang="en-US" sz="3200" b="1" kern="1200">
                          <a:solidFill>
                            <a:srgbClr val="FF0000"/>
                          </a:solidFill>
                          <a:latin typeface="+mn-ea"/>
                          <a:ea typeface="+mn-ea"/>
                          <a:cs typeface="+mn-cs"/>
                        </a:rPr>
                        <a:t>云</a:t>
                      </a:r>
                      <a:r>
                        <a:rPr lang="zh-CN" altLang="en-US" sz="3200" b="1" kern="1200">
                          <a:solidFill>
                            <a:schemeClr val="tx1"/>
                          </a:solidFill>
                          <a:latin typeface="+mn-ea"/>
                          <a:ea typeface="+mn-ea"/>
                          <a:cs typeface="+mn-cs"/>
                        </a:rPr>
                        <a:t>鬓</a:t>
                      </a:r>
                    </a:p>
                  </a:txBody>
                  <a:tcPr marL="121927" marR="121927" marT="60959" marB="60959" anchor="ctr"/>
                </a:tc>
                <a:tc>
                  <a:txBody>
                    <a:bodyPr/>
                    <a:lstStyle/>
                    <a:p>
                      <a:pPr algn="ctr"/>
                      <a:endParaRPr lang="zh-CN" altLang="en-US" sz="3200" b="1">
                        <a:latin typeface="+mn-ea"/>
                        <a:ea typeface="+mn-ea"/>
                      </a:endParaRPr>
                    </a:p>
                  </a:txBody>
                  <a:tcPr marL="121927" marR="121927" marT="60959" marB="60959" anchor="ctr"/>
                </a:tc>
                <a:extLst>
                  <a:ext uri="{0D108BD9-81ED-4DB2-BD59-A6C34878D82A}">
                    <a16:rowId xmlns:a16="http://schemas.microsoft.com/office/drawing/2014/main" val="2296255027"/>
                  </a:ext>
                </a:extLst>
              </a:tr>
            </a:tbl>
          </a:graphicData>
        </a:graphic>
      </p:graphicFrame>
      <p:sp>
        <p:nvSpPr>
          <p:cNvPr id="14" name="矩形 13">
            <a:extLst>
              <a:ext uri="{FF2B5EF4-FFF2-40B4-BE49-F238E27FC236}">
                <a16:creationId xmlns:a16="http://schemas.microsoft.com/office/drawing/2014/main" id="{E6744C84-C7AA-7449-2D36-D417BD1BBB1F}"/>
              </a:ext>
            </a:extLst>
          </p:cNvPr>
          <p:cNvSpPr>
            <a:spLocks noChangeArrowheads="1"/>
          </p:cNvSpPr>
          <p:nvPr/>
        </p:nvSpPr>
        <p:spPr bwMode="auto">
          <a:xfrm>
            <a:off x="2976033" y="2794000"/>
            <a:ext cx="6165851" cy="61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名词用作动词，记</a:t>
            </a:r>
            <a:r>
              <a:rPr lang="en-US" altLang="zh-CN" sz="3200" b="1">
                <a:solidFill>
                  <a:srgbClr val="0000FF"/>
                </a:solidFill>
                <a:latin typeface="楷体" panose="02010609060101010101" pitchFamily="49" charset="-122"/>
                <a:ea typeface="楷体" panose="02010609060101010101" pitchFamily="49" charset="-122"/>
              </a:rPr>
              <a:t>……</a:t>
            </a:r>
            <a:r>
              <a:rPr lang="zh-CN" altLang="en-US" sz="3200" b="1">
                <a:solidFill>
                  <a:srgbClr val="0000FF"/>
                </a:solidFill>
                <a:latin typeface="楷体" panose="02010609060101010101" pitchFamily="49" charset="-122"/>
                <a:ea typeface="楷体" panose="02010609060101010101" pitchFamily="49" charset="-122"/>
              </a:rPr>
              <a:t>在策书上</a:t>
            </a:r>
            <a:endParaRPr lang="zh-CN" altLang="en-US" sz="3200"/>
          </a:p>
        </p:txBody>
      </p:sp>
      <p:sp>
        <p:nvSpPr>
          <p:cNvPr id="15" name="矩形 14">
            <a:extLst>
              <a:ext uri="{FF2B5EF4-FFF2-40B4-BE49-F238E27FC236}">
                <a16:creationId xmlns:a16="http://schemas.microsoft.com/office/drawing/2014/main" id="{FD6C1752-C734-45B6-BEC2-88F72C25CE3E}"/>
              </a:ext>
            </a:extLst>
          </p:cNvPr>
          <p:cNvSpPr>
            <a:spLocks noChangeArrowheads="1"/>
          </p:cNvSpPr>
          <p:nvPr/>
        </p:nvSpPr>
        <p:spPr bwMode="auto">
          <a:xfrm>
            <a:off x="2976033" y="3445933"/>
            <a:ext cx="4758267" cy="61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0000FF"/>
                </a:solidFill>
                <a:latin typeface="楷体" panose="02010609060101010101" pitchFamily="49" charset="-122"/>
                <a:ea typeface="楷体" panose="02010609060101010101" pitchFamily="49" charset="-122"/>
              </a:rPr>
              <a:t>名词作状语，像云那样的</a:t>
            </a:r>
            <a:endParaRPr lang="zh-CN" altLang="en-US" sz="3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1"/>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Rectangle 3">
            <a:extLst>
              <a:ext uri="{FF2B5EF4-FFF2-40B4-BE49-F238E27FC236}">
                <a16:creationId xmlns:a16="http://schemas.microsoft.com/office/drawing/2014/main" id="{D42EAA0F-CB93-4C86-98B5-5301E0891F44}"/>
              </a:ext>
            </a:extLst>
          </p:cNvPr>
          <p:cNvSpPr>
            <a:spLocks noChangeArrowheads="1"/>
          </p:cNvSpPr>
          <p:nvPr/>
        </p:nvSpPr>
        <p:spPr bwMode="auto">
          <a:xfrm>
            <a:off x="654936" y="1841564"/>
            <a:ext cx="8498164" cy="276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ts val="1600"/>
              </a:spcBef>
              <a:defRPr/>
            </a:pPr>
            <a:r>
              <a:rPr lang="zh-CN" altLang="en-US" sz="4267" b="1">
                <a:solidFill>
                  <a:srgbClr val="0000FF"/>
                </a:solidFill>
                <a:latin typeface="+mn-ea"/>
                <a:ea typeface="+mn-ea"/>
              </a:rPr>
              <a:t>倒装句：</a:t>
            </a:r>
            <a:endParaRPr lang="en-US" altLang="zh-CN" sz="4267" b="1">
              <a:solidFill>
                <a:srgbClr val="0000FF"/>
              </a:solidFill>
              <a:latin typeface="+mn-ea"/>
              <a:ea typeface="+mn-ea"/>
            </a:endParaRPr>
          </a:p>
          <a:p>
            <a:pPr eaLnBrk="1" hangingPunct="1">
              <a:lnSpc>
                <a:spcPct val="130000"/>
              </a:lnSpc>
              <a:spcBef>
                <a:spcPts val="1600"/>
              </a:spcBef>
              <a:defRPr/>
            </a:pPr>
            <a:r>
              <a:rPr lang="zh-CN" altLang="en-US" sz="4267" b="1">
                <a:latin typeface="+mn-ea"/>
                <a:ea typeface="+mn-ea"/>
              </a:rPr>
              <a:t>问女</a:t>
            </a:r>
            <a:r>
              <a:rPr lang="zh-CN" altLang="en-US" sz="4267" b="1">
                <a:highlight>
                  <a:srgbClr val="FFFF00"/>
                </a:highlight>
                <a:latin typeface="+mn-ea"/>
                <a:ea typeface="+mn-ea"/>
              </a:rPr>
              <a:t>何</a:t>
            </a:r>
            <a:r>
              <a:rPr lang="zh-CN" altLang="en-US" sz="4267" b="1">
                <a:latin typeface="+mn-ea"/>
                <a:ea typeface="+mn-ea"/>
              </a:rPr>
              <a:t>所思，问女</a:t>
            </a:r>
            <a:r>
              <a:rPr lang="zh-CN" altLang="en-US" sz="4267" b="1">
                <a:highlight>
                  <a:srgbClr val="FFFF00"/>
                </a:highlight>
                <a:latin typeface="+mn-ea"/>
                <a:ea typeface="+mn-ea"/>
              </a:rPr>
              <a:t>何</a:t>
            </a:r>
            <a:r>
              <a:rPr lang="zh-CN" altLang="en-US" sz="4267" b="1">
                <a:latin typeface="+mn-ea"/>
                <a:ea typeface="+mn-ea"/>
              </a:rPr>
              <a:t>所忆（</a:t>
            </a:r>
            <a:r>
              <a:rPr lang="zh-CN" altLang="en-US" sz="3467" b="1">
                <a:solidFill>
                  <a:srgbClr val="C00000"/>
                </a:solidFill>
                <a:latin typeface="+mn-ea"/>
                <a:ea typeface="+mn-ea"/>
              </a:rPr>
              <a:t>宾语前置，即“问女所思何，问女所忆何”</a:t>
            </a:r>
            <a:r>
              <a:rPr lang="zh-CN" altLang="en-US" sz="4267" b="1">
                <a:latin typeface="+mn-ea"/>
                <a:ea typeface="+mn-ea"/>
              </a:rPr>
              <a:t>）</a:t>
            </a:r>
          </a:p>
        </p:txBody>
      </p:sp>
      <p:pic>
        <p:nvPicPr>
          <p:cNvPr id="32771" name="图片 5">
            <a:extLst>
              <a:ext uri="{FF2B5EF4-FFF2-40B4-BE49-F238E27FC236}">
                <a16:creationId xmlns:a16="http://schemas.microsoft.com/office/drawing/2014/main" id="{E1F45EB5-2F9C-8519-D75B-837B36347811}"/>
              </a:ext>
            </a:extLst>
          </p:cNvPr>
          <p:cNvPicPr>
            <a:picLocks noChangeAspect="1"/>
          </p:cNvPicPr>
          <p:nvPr/>
        </p:nvPicPr>
        <p:blipFill>
          <a:blip r:embed="rId2">
            <a:extLst>
              <a:ext uri="{28A0092B-C50C-407E-A947-70E740481C1C}">
                <a14:useLocalDpi xmlns:a14="http://schemas.microsoft.com/office/drawing/2010/main" val="0"/>
              </a:ext>
            </a:extLst>
          </a:blip>
          <a:srcRect t="30284" b="30930"/>
          <a:stretch>
            <a:fillRect/>
          </a:stretch>
        </p:blipFill>
        <p:spPr bwMode="auto">
          <a:xfrm>
            <a:off x="3731685" y="370417"/>
            <a:ext cx="271356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7">
            <a:extLst>
              <a:ext uri="{FF2B5EF4-FFF2-40B4-BE49-F238E27FC236}">
                <a16:creationId xmlns:a16="http://schemas.microsoft.com/office/drawing/2014/main" id="{31EF28D1-F7C9-1578-524A-751FD5129731}"/>
              </a:ext>
            </a:extLst>
          </p:cNvPr>
          <p:cNvSpPr txBox="1">
            <a:spLocks noChangeArrowheads="1"/>
          </p:cNvSpPr>
          <p:nvPr/>
        </p:nvSpPr>
        <p:spPr bwMode="auto">
          <a:xfrm>
            <a:off x="3687233" y="408517"/>
            <a:ext cx="2758018"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267" b="1">
                <a:latin typeface="宋体" panose="02010600030101010101" pitchFamily="2" charset="-122"/>
              </a:rPr>
              <a:t>文言句式</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4" presetClass="entr" presetSubtype="1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3"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Rectangle 3">
            <a:extLst>
              <a:ext uri="{FF2B5EF4-FFF2-40B4-BE49-F238E27FC236}">
                <a16:creationId xmlns:a16="http://schemas.microsoft.com/office/drawing/2014/main" id="{D42EAA0F-CB93-4C86-98B5-5301E0891F44}"/>
              </a:ext>
            </a:extLst>
          </p:cNvPr>
          <p:cNvSpPr>
            <a:spLocks noChangeArrowheads="1"/>
          </p:cNvSpPr>
          <p:nvPr/>
        </p:nvSpPr>
        <p:spPr bwMode="auto">
          <a:xfrm>
            <a:off x="1066800" y="1713660"/>
            <a:ext cx="9884834" cy="343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defRPr/>
            </a:pPr>
            <a:r>
              <a:rPr lang="zh-CN" altLang="en-US" sz="3733" b="1">
                <a:solidFill>
                  <a:srgbClr val="0000FF"/>
                </a:solidFill>
                <a:latin typeface="+mn-ea"/>
                <a:ea typeface="+mn-ea"/>
              </a:rPr>
              <a:t>省略句：</a:t>
            </a:r>
            <a:endParaRPr lang="en-US" altLang="zh-CN" sz="3733" b="1">
              <a:solidFill>
                <a:srgbClr val="0000FF"/>
              </a:solidFill>
              <a:latin typeface="+mn-ea"/>
              <a:ea typeface="+mn-ea"/>
            </a:endParaRPr>
          </a:p>
          <a:p>
            <a:pPr eaLnBrk="1" hangingPunct="1">
              <a:lnSpc>
                <a:spcPct val="130000"/>
              </a:lnSpc>
              <a:spcBef>
                <a:spcPct val="0"/>
              </a:spcBef>
              <a:defRPr/>
            </a:pPr>
            <a:r>
              <a:rPr lang="zh-CN" altLang="en-US" sz="3200" b="1">
                <a:latin typeface="+mn-ea"/>
                <a:ea typeface="+mn-ea"/>
              </a:rPr>
              <a:t>①昨夜见军帖</a:t>
            </a:r>
            <a:r>
              <a:rPr lang="en-US" altLang="zh-CN" sz="3200" b="1">
                <a:latin typeface="+mn-ea"/>
                <a:ea typeface="+mn-ea"/>
              </a:rPr>
              <a:t>[</a:t>
            </a:r>
            <a:r>
              <a:rPr lang="zh-CN" altLang="en-US" sz="3200" b="1">
                <a:solidFill>
                  <a:srgbClr val="C00000"/>
                </a:solidFill>
                <a:latin typeface="+mn-ea"/>
                <a:ea typeface="+mn-ea"/>
              </a:rPr>
              <a:t>省略主语“木兰”，即“（木兰）昨夜见军帖”</a:t>
            </a:r>
            <a:r>
              <a:rPr lang="en-US" altLang="zh-CN" sz="3200" b="1">
                <a:latin typeface="+mn-ea"/>
                <a:ea typeface="+mn-ea"/>
              </a:rPr>
              <a:t>]</a:t>
            </a:r>
            <a:endParaRPr lang="zh-CN" altLang="en-US" sz="3200" b="1">
              <a:latin typeface="+mn-ea"/>
              <a:ea typeface="+mn-ea"/>
            </a:endParaRPr>
          </a:p>
          <a:p>
            <a:pPr eaLnBrk="1" hangingPunct="1">
              <a:lnSpc>
                <a:spcPct val="130000"/>
              </a:lnSpc>
              <a:spcBef>
                <a:spcPct val="0"/>
              </a:spcBef>
              <a:defRPr/>
            </a:pPr>
            <a:r>
              <a:rPr lang="zh-CN" altLang="en-US" sz="3200" b="1">
                <a:latin typeface="+mn-ea"/>
                <a:ea typeface="+mn-ea"/>
              </a:rPr>
              <a:t>②愿为市鞍马</a:t>
            </a:r>
            <a:r>
              <a:rPr lang="en-US" altLang="zh-CN" sz="3200" b="1">
                <a:latin typeface="+mn-ea"/>
                <a:ea typeface="+mn-ea"/>
              </a:rPr>
              <a:t>[</a:t>
            </a:r>
            <a:r>
              <a:rPr lang="zh-CN" altLang="en-US" sz="3200" b="1">
                <a:solidFill>
                  <a:srgbClr val="C00000"/>
                </a:solidFill>
                <a:latin typeface="+mn-ea"/>
                <a:ea typeface="+mn-ea"/>
              </a:rPr>
              <a:t>“为”后省略宾语“此”，即“愿为（此）市鞍马”</a:t>
            </a:r>
            <a:r>
              <a:rPr lang="en-US" altLang="zh-CN" sz="3200" b="1">
                <a:latin typeface="+mn-ea"/>
                <a:ea typeface="+mn-ea"/>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7" dur="500"/>
                                        <p:tgtEl>
                                          <p:spTgt spid="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4" presetClass="entr" presetSubtype="1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4818" name="图片 5">
            <a:extLst>
              <a:ext uri="{FF2B5EF4-FFF2-40B4-BE49-F238E27FC236}">
                <a16:creationId xmlns:a16="http://schemas.microsoft.com/office/drawing/2014/main" id="{3E282526-71A8-F00E-F376-6D9242E4A1BD}"/>
              </a:ext>
            </a:extLst>
          </p:cNvPr>
          <p:cNvPicPr>
            <a:picLocks noChangeAspect="1"/>
          </p:cNvPicPr>
          <p:nvPr/>
        </p:nvPicPr>
        <p:blipFill>
          <a:blip r:embed="rId2">
            <a:extLst>
              <a:ext uri="{28A0092B-C50C-407E-A947-70E740481C1C}">
                <a14:useLocalDpi xmlns:a14="http://schemas.microsoft.com/office/drawing/2010/main" val="0"/>
              </a:ext>
            </a:extLst>
          </a:blip>
          <a:srcRect t="30284" b="30930"/>
          <a:stretch>
            <a:fillRect/>
          </a:stretch>
        </p:blipFill>
        <p:spPr bwMode="auto">
          <a:xfrm>
            <a:off x="4739217" y="495300"/>
            <a:ext cx="271356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7">
            <a:extLst>
              <a:ext uri="{FF2B5EF4-FFF2-40B4-BE49-F238E27FC236}">
                <a16:creationId xmlns:a16="http://schemas.microsoft.com/office/drawing/2014/main" id="{3C5B4F4F-4C9B-6F2F-1EEA-7EE25E667F80}"/>
              </a:ext>
            </a:extLst>
          </p:cNvPr>
          <p:cNvSpPr txBox="1">
            <a:spLocks noChangeArrowheads="1"/>
          </p:cNvSpPr>
          <p:nvPr/>
        </p:nvSpPr>
        <p:spPr bwMode="auto">
          <a:xfrm>
            <a:off x="4747684" y="503767"/>
            <a:ext cx="2758016"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267" b="1">
                <a:latin typeface="宋体" panose="02010600030101010101" pitchFamily="2" charset="-122"/>
              </a:rPr>
              <a:t>成语积累</a:t>
            </a:r>
          </a:p>
        </p:txBody>
      </p:sp>
      <p:graphicFrame>
        <p:nvGraphicFramePr>
          <p:cNvPr id="8" name="表格 7">
            <a:extLst>
              <a:ext uri="{FF2B5EF4-FFF2-40B4-BE49-F238E27FC236}">
                <a16:creationId xmlns:a16="http://schemas.microsoft.com/office/drawing/2014/main" id="{E11B67FF-101E-4F85-948A-8DD7B5655C09}"/>
              </a:ext>
            </a:extLst>
          </p:cNvPr>
          <p:cNvGraphicFramePr>
            <a:graphicFrameLocks noGrp="1"/>
          </p:cNvGraphicFramePr>
          <p:nvPr>
            <p:extLst>
              <p:ext uri="{D42A27DB-BD31-4B8C-83A1-F6EECF244321}">
                <p14:modId xmlns:p14="http://schemas.microsoft.com/office/powerpoint/2010/main" val="734239659"/>
              </p:ext>
            </p:extLst>
          </p:nvPr>
        </p:nvGraphicFramePr>
        <p:xfrm>
          <a:off x="1267884" y="1551517"/>
          <a:ext cx="9076267" cy="1877483"/>
        </p:xfrm>
        <a:graphic>
          <a:graphicData uri="http://schemas.openxmlformats.org/drawingml/2006/table">
            <a:tbl>
              <a:tblPr firstRow="1" bandRow="1">
                <a:tableStyleId>{5940675A-B579-460E-94D1-54222C63F5DA}</a:tableStyleId>
              </a:tblPr>
              <a:tblGrid>
                <a:gridCol w="1932953">
                  <a:extLst>
                    <a:ext uri="{9D8B030D-6E8A-4147-A177-3AD203B41FA5}">
                      <a16:colId xmlns:a16="http://schemas.microsoft.com/office/drawing/2014/main" val="3885818287"/>
                    </a:ext>
                  </a:extLst>
                </a:gridCol>
                <a:gridCol w="7143314">
                  <a:extLst>
                    <a:ext uri="{9D8B030D-6E8A-4147-A177-3AD203B41FA5}">
                      <a16:colId xmlns:a16="http://schemas.microsoft.com/office/drawing/2014/main" val="3473083908"/>
                    </a:ext>
                  </a:extLst>
                </a:gridCol>
              </a:tblGrid>
              <a:tr h="1162259">
                <a:tc>
                  <a:txBody>
                    <a:bodyPr/>
                    <a:lstStyle/>
                    <a:p>
                      <a:pPr algn="l"/>
                      <a:r>
                        <a:rPr lang="zh-CN" altLang="en-US" sz="3200" b="1">
                          <a:solidFill>
                            <a:schemeClr val="tx1"/>
                          </a:solidFill>
                          <a:latin typeface="+mn-ea"/>
                          <a:ea typeface="+mn-ea"/>
                        </a:rPr>
                        <a:t>磨刀霍霍</a:t>
                      </a:r>
                    </a:p>
                  </a:txBody>
                  <a:tcPr marL="121927" marR="121927" marT="60959" marB="60959" anchor="ctr"/>
                </a:tc>
                <a:tc>
                  <a:txBody>
                    <a:bodyPr/>
                    <a:lstStyle/>
                    <a:p>
                      <a:pPr algn="l"/>
                      <a:r>
                        <a:rPr lang="zh-CN" altLang="en-US" sz="3200" b="1">
                          <a:solidFill>
                            <a:srgbClr val="0033CC"/>
                          </a:solidFill>
                          <a:latin typeface="楷体" panose="02010609060101010101" pitchFamily="49" charset="-122"/>
                          <a:ea typeface="楷体" panose="02010609060101010101" pitchFamily="49" charset="-122"/>
                        </a:rPr>
                        <a:t>用力磨刀，准备宰杀。也形容敌人或坏人在行动前加紧做准备工作。</a:t>
                      </a:r>
                    </a:p>
                  </a:txBody>
                  <a:tcPr marL="121927" marR="121927" marT="60959" marB="60959" anchor="ctr"/>
                </a:tc>
                <a:extLst>
                  <a:ext uri="{0D108BD9-81ED-4DB2-BD59-A6C34878D82A}">
                    <a16:rowId xmlns:a16="http://schemas.microsoft.com/office/drawing/2014/main" val="2781854673"/>
                  </a:ext>
                </a:extLst>
              </a:tr>
              <a:tr h="715224">
                <a:tc>
                  <a:txBody>
                    <a:bodyPr/>
                    <a:lstStyle/>
                    <a:p>
                      <a:pPr algn="l"/>
                      <a:r>
                        <a:rPr lang="zh-CN" altLang="en-US" sz="3200" b="1" kern="1200">
                          <a:solidFill>
                            <a:schemeClr val="tx1"/>
                          </a:solidFill>
                          <a:latin typeface="+mn-ea"/>
                          <a:ea typeface="+mn-ea"/>
                          <a:cs typeface="+mn-cs"/>
                        </a:rPr>
                        <a:t>扑朔迷离</a:t>
                      </a:r>
                    </a:p>
                  </a:txBody>
                  <a:tcPr marL="121927" marR="121927" marT="60959" marB="60959" anchor="ctr"/>
                </a:tc>
                <a:tc>
                  <a:txBody>
                    <a:bodyPr/>
                    <a:lstStyle/>
                    <a:p>
                      <a:pPr algn="l"/>
                      <a:r>
                        <a:rPr lang="zh-CN" altLang="en-US" sz="3200" b="1">
                          <a:solidFill>
                            <a:srgbClr val="0033CC"/>
                          </a:solidFill>
                          <a:latin typeface="楷体" panose="02010609060101010101" pitchFamily="49" charset="-122"/>
                          <a:ea typeface="楷体" panose="02010609060101010101" pitchFamily="49" charset="-122"/>
                        </a:rPr>
                        <a:t>形容事物错综复杂，难于辨别。</a:t>
                      </a:r>
                    </a:p>
                  </a:txBody>
                  <a:tcPr marL="121927" marR="121927" marT="60959" marB="60959" anchor="ctr"/>
                </a:tc>
                <a:extLst>
                  <a:ext uri="{0D108BD9-81ED-4DB2-BD59-A6C34878D82A}">
                    <a16:rowId xmlns:a16="http://schemas.microsoft.com/office/drawing/2014/main" val="2296255027"/>
                  </a:ext>
                </a:extLst>
              </a:tr>
            </a:tbl>
          </a:graphicData>
        </a:graphic>
      </p:graphicFrame>
      <p:sp>
        <p:nvSpPr>
          <p:cNvPr id="2" name="文本框 1">
            <a:extLst>
              <a:ext uri="{FF2B5EF4-FFF2-40B4-BE49-F238E27FC236}">
                <a16:creationId xmlns:a16="http://schemas.microsoft.com/office/drawing/2014/main" id="{E220C4CF-665C-3EAC-C2AC-D262D24C961F}"/>
              </a:ext>
            </a:extLst>
          </p:cNvPr>
          <p:cNvSpPr txBox="1"/>
          <p:nvPr/>
        </p:nvSpPr>
        <p:spPr>
          <a:xfrm>
            <a:off x="1267884" y="4186934"/>
            <a:ext cx="10111316" cy="1312667"/>
          </a:xfrm>
          <a:prstGeom prst="rect">
            <a:avLst/>
          </a:prstGeom>
          <a:noFill/>
        </p:spPr>
        <p:txBody>
          <a:bodyPr wrap="square" rtlCol="0">
            <a:spAutoFit/>
          </a:bodyPr>
          <a:lstStyle>
            <a:defPPr>
              <a:defRPr lang="zh-CN"/>
            </a:defPPr>
          </a:lstStyle>
          <a:p>
            <a:pPr algn="l" eaLnBrk="1" hangingPunct="1">
              <a:lnSpc>
                <a:spcPct val="130000"/>
              </a:lnSpc>
            </a:pPr>
            <a:r>
              <a:rPr lang="zh-CN" altLang="en-US" sz="3200" b="1">
                <a:solidFill>
                  <a:srgbClr val="FF0000"/>
                </a:solidFill>
                <a:latin typeface="楷体" panose="02010609060101010101" pitchFamily="49" charset="-122"/>
                <a:ea typeface="楷体" panose="02010609060101010101" pitchFamily="49" charset="-122"/>
              </a:rPr>
              <a:t>（百色中考）我们使用的许多成语都出自古代名篇，例如</a:t>
            </a:r>
            <a:r>
              <a:rPr lang="en-US" altLang="zh-CN" sz="3200" b="1">
                <a:solidFill>
                  <a:srgbClr val="FF0000"/>
                </a:solidFill>
                <a:latin typeface="楷体" panose="02010609060101010101" pitchFamily="49" charset="-122"/>
                <a:ea typeface="楷体" panose="02010609060101010101" pitchFamily="49" charset="-122"/>
              </a:rPr>
              <a:t>_________</a:t>
            </a:r>
            <a:r>
              <a:rPr lang="zh-CN" altLang="en-US" sz="3200" b="1">
                <a:solidFill>
                  <a:srgbClr val="FF0000"/>
                </a:solidFill>
                <a:latin typeface="楷体" panose="02010609060101010101" pitchFamily="49" charset="-122"/>
                <a:ea typeface="楷体" panose="02010609060101010101" pitchFamily="49" charset="-122"/>
              </a:rPr>
              <a:t>就出自</a:t>
            </a:r>
            <a:r>
              <a:rPr lang="en-US" altLang="zh-CN" sz="3200" b="1">
                <a:solidFill>
                  <a:srgbClr val="FF0000"/>
                </a:solidFill>
                <a:latin typeface="楷体" panose="02010609060101010101" pitchFamily="49" charset="-122"/>
                <a:ea typeface="楷体" panose="02010609060101010101" pitchFamily="49" charset="-122"/>
              </a:rPr>
              <a:t>《</a:t>
            </a:r>
            <a:r>
              <a:rPr lang="zh-CN" altLang="en-US" sz="3200" b="1">
                <a:solidFill>
                  <a:srgbClr val="FF0000"/>
                </a:solidFill>
                <a:latin typeface="楷体" panose="02010609060101010101" pitchFamily="49" charset="-122"/>
                <a:ea typeface="楷体" panose="02010609060101010101" pitchFamily="49" charset="-122"/>
              </a:rPr>
              <a:t>木兰诗</a:t>
            </a:r>
            <a:r>
              <a:rPr lang="en-US" altLang="zh-CN" sz="3200" b="1">
                <a:solidFill>
                  <a:srgbClr val="FF0000"/>
                </a:solidFill>
                <a:latin typeface="楷体" panose="02010609060101010101" pitchFamily="49" charset="-122"/>
                <a:ea typeface="楷体" panose="02010609060101010101" pitchFamily="49" charset="-122"/>
              </a:rPr>
              <a:t>》</a:t>
            </a:r>
            <a:r>
              <a:rPr lang="zh-CN" altLang="en-US" sz="3200" b="1">
                <a:solidFill>
                  <a:srgbClr val="FF0000"/>
                </a:solidFill>
                <a:latin typeface="楷体" panose="02010609060101010101" pitchFamily="49" charset="-122"/>
                <a:ea typeface="楷体" panose="02010609060101010101" pitchFamily="49" charset="-122"/>
              </a:rPr>
              <a:t>。</a:t>
            </a:r>
          </a:p>
        </p:txBody>
      </p:sp>
      <p:sp>
        <p:nvSpPr>
          <p:cNvPr id="4" name="文本框 3">
            <a:extLst>
              <a:ext uri="{FF2B5EF4-FFF2-40B4-BE49-F238E27FC236}">
                <a16:creationId xmlns:a16="http://schemas.microsoft.com/office/drawing/2014/main" id="{98516675-F9B2-6B5C-1176-248879FD9417}"/>
              </a:ext>
            </a:extLst>
          </p:cNvPr>
          <p:cNvSpPr txBox="1"/>
          <p:nvPr/>
        </p:nvSpPr>
        <p:spPr>
          <a:xfrm>
            <a:off x="1752600" y="4801708"/>
            <a:ext cx="1930400" cy="763285"/>
          </a:xfrm>
          <a:prstGeom prst="rect">
            <a:avLst/>
          </a:prstGeom>
          <a:noFill/>
        </p:spPr>
        <p:txBody>
          <a:bodyPr wrap="square" rtlCol="0">
            <a:spAutoFit/>
          </a:bodyPr>
          <a:lstStyle>
            <a:defPPr>
              <a:defRPr lang="zh-CN"/>
            </a:defPPr>
            <a:lvl1pPr marL="0" indent="0" algn="l" defTabSz="1219200" rtl="0" eaLnBrk="1" fontAlgn="base" latinLnBrk="0" hangingPunct="1">
              <a:lnSpc>
                <a:spcPct val="130000"/>
              </a:lnSpc>
              <a:spcBef>
                <a:spcPct val="0"/>
              </a:spcBef>
              <a:spcAft>
                <a:spcPct val="0"/>
              </a:spcAft>
              <a:buNone/>
              <a:defRPr sz="3200" b="1" i="0" u="none" kern="1200" baseline="0">
                <a:solidFill>
                  <a:srgbClr val="FF0000"/>
                </a:solidFill>
                <a:latin typeface="楷体" panose="02010609060101010101" pitchFamily="49" charset="-122"/>
                <a:ea typeface="楷体" panose="02010609060101010101" pitchFamily="49" charset="-122"/>
                <a:cs typeface="+mn-cs"/>
              </a:defRPr>
            </a:lvl1pPr>
          </a:lstStyle>
          <a:p>
            <a:r>
              <a:rPr lang="zh-CN" altLang="en-US" sz="3200">
                <a:solidFill>
                  <a:srgbClr val="0033CC"/>
                </a:solidFill>
              </a:rPr>
              <a:t>扑朔迷离</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1"/>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Rectangle 3">
            <a:extLst>
              <a:ext uri="{FF2B5EF4-FFF2-40B4-BE49-F238E27FC236}">
                <a16:creationId xmlns:a16="http://schemas.microsoft.com/office/drawing/2014/main" id="{D42EAA0F-CB93-4C86-98B5-5301E0891F44}"/>
              </a:ext>
            </a:extLst>
          </p:cNvPr>
          <p:cNvSpPr>
            <a:spLocks noChangeArrowheads="1"/>
          </p:cNvSpPr>
          <p:nvPr/>
        </p:nvSpPr>
        <p:spPr bwMode="auto">
          <a:xfrm>
            <a:off x="1815381" y="704183"/>
            <a:ext cx="9245553" cy="5630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ts val="1600"/>
              </a:spcBef>
              <a:defRPr/>
            </a:pPr>
            <a:r>
              <a:rPr lang="zh-CN" altLang="en-US" sz="3733" b="1">
                <a:solidFill>
                  <a:srgbClr val="FF0000"/>
                </a:solidFill>
                <a:latin typeface="+mn-ea"/>
                <a:ea typeface="+mn-ea"/>
              </a:rPr>
              <a:t>唯</a:t>
            </a:r>
            <a:r>
              <a:rPr lang="zh-CN" altLang="en-US" sz="3733" b="1">
                <a:latin typeface="+mn-ea"/>
                <a:ea typeface="+mn-ea"/>
              </a:rPr>
              <a:t>利是图    </a:t>
            </a:r>
            <a:r>
              <a:rPr lang="zh-CN" altLang="en-US" sz="3733" b="1">
                <a:solidFill>
                  <a:srgbClr val="FF0000"/>
                </a:solidFill>
                <a:latin typeface="+mn-ea"/>
                <a:ea typeface="+mn-ea"/>
              </a:rPr>
              <a:t>唯</a:t>
            </a:r>
            <a:r>
              <a:rPr lang="zh-CN" altLang="en-US" sz="3733" b="1">
                <a:latin typeface="+mn-ea"/>
                <a:ea typeface="+mn-ea"/>
              </a:rPr>
              <a:t>闻女叹息（</a:t>
            </a:r>
            <a:r>
              <a:rPr lang="zh-CN" altLang="en-US" sz="3733" b="1">
                <a:solidFill>
                  <a:srgbClr val="C00000"/>
                </a:solidFill>
                <a:latin typeface="楷体" panose="02010609060101010101" pitchFamily="49" charset="-122"/>
                <a:ea typeface="楷体" panose="02010609060101010101" pitchFamily="49" charset="-122"/>
              </a:rPr>
              <a:t>只</a:t>
            </a:r>
            <a:r>
              <a:rPr lang="zh-CN" altLang="en-US" sz="3733" b="1">
                <a:latin typeface="+mn-ea"/>
                <a:ea typeface="+mn-ea"/>
              </a:rPr>
              <a:t>）</a:t>
            </a:r>
          </a:p>
          <a:p>
            <a:pPr eaLnBrk="1" hangingPunct="1">
              <a:lnSpc>
                <a:spcPct val="130000"/>
              </a:lnSpc>
              <a:spcBef>
                <a:spcPts val="1600"/>
              </a:spcBef>
              <a:defRPr/>
            </a:pPr>
            <a:r>
              <a:rPr lang="zh-CN" altLang="en-US" sz="3733" b="1">
                <a:latin typeface="+mn-ea"/>
                <a:ea typeface="+mn-ea"/>
              </a:rPr>
              <a:t>通宵达</a:t>
            </a:r>
            <a:r>
              <a:rPr lang="zh-CN" altLang="en-US" sz="3733" b="1">
                <a:solidFill>
                  <a:srgbClr val="FF0000"/>
                </a:solidFill>
                <a:latin typeface="+mn-ea"/>
                <a:ea typeface="+mn-ea"/>
              </a:rPr>
              <a:t>旦</a:t>
            </a:r>
            <a:r>
              <a:rPr lang="zh-CN" altLang="en-US" sz="3733" b="1">
                <a:latin typeface="+mn-ea"/>
                <a:ea typeface="+mn-ea"/>
              </a:rPr>
              <a:t>    </a:t>
            </a:r>
            <a:r>
              <a:rPr lang="zh-CN" altLang="en-US" sz="3733" b="1">
                <a:solidFill>
                  <a:srgbClr val="FF0000"/>
                </a:solidFill>
                <a:latin typeface="+mn-ea"/>
                <a:ea typeface="+mn-ea"/>
              </a:rPr>
              <a:t>旦</a:t>
            </a:r>
            <a:r>
              <a:rPr lang="zh-CN" altLang="en-US" sz="3733" b="1">
                <a:latin typeface="+mn-ea"/>
                <a:ea typeface="+mn-ea"/>
              </a:rPr>
              <a:t>辞黄河去（</a:t>
            </a:r>
            <a:r>
              <a:rPr lang="zh-CN" altLang="en-US" sz="3733" b="1">
                <a:solidFill>
                  <a:srgbClr val="C00000"/>
                </a:solidFill>
                <a:latin typeface="楷体" panose="02010609060101010101" pitchFamily="49" charset="-122"/>
                <a:ea typeface="楷体" panose="02010609060101010101" pitchFamily="49" charset="-122"/>
              </a:rPr>
              <a:t>早晨</a:t>
            </a:r>
            <a:r>
              <a:rPr lang="zh-CN" altLang="en-US" sz="3733" b="1">
                <a:latin typeface="+mn-ea"/>
                <a:ea typeface="+mn-ea"/>
              </a:rPr>
              <a:t>）</a:t>
            </a:r>
          </a:p>
          <a:p>
            <a:pPr eaLnBrk="1" hangingPunct="1">
              <a:lnSpc>
                <a:spcPct val="130000"/>
              </a:lnSpc>
              <a:spcBef>
                <a:spcPts val="1600"/>
              </a:spcBef>
              <a:defRPr/>
            </a:pPr>
            <a:r>
              <a:rPr lang="zh-CN" altLang="en-US" sz="3733" b="1">
                <a:latin typeface="+mn-ea"/>
                <a:ea typeface="+mn-ea"/>
              </a:rPr>
              <a:t>千金</a:t>
            </a:r>
            <a:r>
              <a:rPr lang="zh-CN" altLang="en-US" sz="3733" b="1">
                <a:solidFill>
                  <a:srgbClr val="FF0000"/>
                </a:solidFill>
                <a:latin typeface="+mn-ea"/>
                <a:ea typeface="+mn-ea"/>
              </a:rPr>
              <a:t>市</a:t>
            </a:r>
            <a:r>
              <a:rPr lang="zh-CN" altLang="en-US" sz="3733" b="1">
                <a:latin typeface="+mn-ea"/>
                <a:ea typeface="+mn-ea"/>
              </a:rPr>
              <a:t>骨    愿为</a:t>
            </a:r>
            <a:r>
              <a:rPr lang="zh-CN" altLang="en-US" sz="3733" b="1">
                <a:solidFill>
                  <a:srgbClr val="FF0000"/>
                </a:solidFill>
                <a:latin typeface="+mn-ea"/>
                <a:ea typeface="+mn-ea"/>
              </a:rPr>
              <a:t>市</a:t>
            </a:r>
            <a:r>
              <a:rPr lang="zh-CN" altLang="en-US" sz="3733" b="1">
                <a:latin typeface="+mn-ea"/>
                <a:ea typeface="+mn-ea"/>
              </a:rPr>
              <a:t>鞍马（</a:t>
            </a:r>
            <a:r>
              <a:rPr lang="zh-CN" altLang="en-US" sz="3733" b="1">
                <a:solidFill>
                  <a:srgbClr val="C00000"/>
                </a:solidFill>
                <a:latin typeface="楷体" panose="02010609060101010101" pitchFamily="49" charset="-122"/>
                <a:ea typeface="楷体" panose="02010609060101010101" pitchFamily="49" charset="-122"/>
              </a:rPr>
              <a:t>买</a:t>
            </a:r>
            <a:r>
              <a:rPr lang="zh-CN" altLang="en-US" sz="3733" b="1">
                <a:latin typeface="+mn-ea"/>
                <a:ea typeface="+mn-ea"/>
              </a:rPr>
              <a:t>）</a:t>
            </a:r>
          </a:p>
          <a:p>
            <a:pPr eaLnBrk="1" hangingPunct="1">
              <a:lnSpc>
                <a:spcPct val="130000"/>
              </a:lnSpc>
              <a:spcBef>
                <a:spcPts val="1600"/>
              </a:spcBef>
              <a:defRPr/>
            </a:pPr>
            <a:r>
              <a:rPr lang="zh-CN" altLang="en-US" sz="3733" b="1">
                <a:latin typeface="+mn-ea"/>
                <a:ea typeface="+mn-ea"/>
              </a:rPr>
              <a:t>门庭若</a:t>
            </a:r>
            <a:r>
              <a:rPr lang="zh-CN" altLang="en-US" sz="3733" b="1">
                <a:solidFill>
                  <a:srgbClr val="FF0000"/>
                </a:solidFill>
                <a:latin typeface="+mn-ea"/>
                <a:ea typeface="+mn-ea"/>
              </a:rPr>
              <a:t>市</a:t>
            </a:r>
            <a:r>
              <a:rPr lang="zh-CN" altLang="en-US" sz="3733" b="1">
                <a:latin typeface="+mn-ea"/>
                <a:ea typeface="+mn-ea"/>
              </a:rPr>
              <a:t>    东</a:t>
            </a:r>
            <a:r>
              <a:rPr lang="zh-CN" altLang="en-US" sz="3733" b="1">
                <a:solidFill>
                  <a:srgbClr val="FF0000"/>
                </a:solidFill>
                <a:latin typeface="+mn-ea"/>
                <a:ea typeface="+mn-ea"/>
              </a:rPr>
              <a:t>市</a:t>
            </a:r>
            <a:r>
              <a:rPr lang="zh-CN" altLang="en-US" sz="3733" b="1">
                <a:latin typeface="+mn-ea"/>
                <a:ea typeface="+mn-ea"/>
              </a:rPr>
              <a:t>买骏马（</a:t>
            </a:r>
            <a:r>
              <a:rPr lang="zh-CN" altLang="en-US" sz="3733" b="1">
                <a:solidFill>
                  <a:srgbClr val="C00000"/>
                </a:solidFill>
                <a:latin typeface="楷体" panose="02010609060101010101" pitchFamily="49" charset="-122"/>
                <a:ea typeface="楷体" panose="02010609060101010101" pitchFamily="49" charset="-122"/>
              </a:rPr>
              <a:t>市场，集市</a:t>
            </a:r>
            <a:r>
              <a:rPr lang="zh-CN" altLang="en-US" sz="3733" b="1">
                <a:latin typeface="+mn-ea"/>
                <a:ea typeface="+mn-ea"/>
              </a:rPr>
              <a:t>）</a:t>
            </a:r>
          </a:p>
          <a:p>
            <a:pPr eaLnBrk="1" hangingPunct="1">
              <a:lnSpc>
                <a:spcPct val="130000"/>
              </a:lnSpc>
              <a:spcBef>
                <a:spcPts val="1600"/>
              </a:spcBef>
              <a:defRPr/>
            </a:pPr>
            <a:r>
              <a:rPr lang="zh-CN" altLang="en-US" sz="3733" b="1">
                <a:latin typeface="+mn-ea"/>
                <a:ea typeface="+mn-ea"/>
              </a:rPr>
              <a:t>投笔从</a:t>
            </a:r>
            <a:r>
              <a:rPr lang="zh-CN" altLang="en-US" sz="3733" b="1">
                <a:solidFill>
                  <a:srgbClr val="FF0000"/>
                </a:solidFill>
                <a:latin typeface="+mn-ea"/>
                <a:ea typeface="+mn-ea"/>
              </a:rPr>
              <a:t>戎</a:t>
            </a:r>
            <a:r>
              <a:rPr lang="zh-CN" altLang="en-US" sz="3733" b="1">
                <a:latin typeface="+mn-ea"/>
                <a:ea typeface="+mn-ea"/>
              </a:rPr>
              <a:t>    万里赴</a:t>
            </a:r>
            <a:r>
              <a:rPr lang="zh-CN" altLang="en-US" sz="3733" b="1">
                <a:solidFill>
                  <a:srgbClr val="FF0000"/>
                </a:solidFill>
                <a:latin typeface="+mn-ea"/>
                <a:ea typeface="+mn-ea"/>
              </a:rPr>
              <a:t>戎</a:t>
            </a:r>
            <a:r>
              <a:rPr lang="zh-CN" altLang="en-US" sz="3733" b="1">
                <a:latin typeface="+mn-ea"/>
                <a:ea typeface="+mn-ea"/>
              </a:rPr>
              <a:t>机（</a:t>
            </a:r>
            <a:r>
              <a:rPr lang="zh-CN" altLang="en-US" sz="3733" b="1">
                <a:solidFill>
                  <a:srgbClr val="C00000"/>
                </a:solidFill>
                <a:latin typeface="楷体" panose="02010609060101010101" pitchFamily="49" charset="-122"/>
                <a:ea typeface="楷体" panose="02010609060101010101" pitchFamily="49" charset="-122"/>
              </a:rPr>
              <a:t>军事，战争</a:t>
            </a:r>
            <a:r>
              <a:rPr lang="zh-CN" altLang="en-US" sz="3733" b="1">
                <a:latin typeface="+mn-ea"/>
                <a:ea typeface="+mn-ea"/>
              </a:rPr>
              <a:t>）</a:t>
            </a:r>
          </a:p>
          <a:p>
            <a:pPr eaLnBrk="1" hangingPunct="1">
              <a:lnSpc>
                <a:spcPct val="130000"/>
              </a:lnSpc>
              <a:spcBef>
                <a:spcPts val="1600"/>
              </a:spcBef>
              <a:defRPr/>
            </a:pPr>
            <a:r>
              <a:rPr lang="zh-CN" altLang="en-US" sz="3733" b="1">
                <a:latin typeface="+mn-ea"/>
                <a:ea typeface="+mn-ea"/>
              </a:rPr>
              <a:t>日理万</a:t>
            </a:r>
            <a:r>
              <a:rPr lang="zh-CN" altLang="en-US" sz="3733" b="1">
                <a:solidFill>
                  <a:srgbClr val="FF0000"/>
                </a:solidFill>
                <a:latin typeface="+mn-ea"/>
                <a:ea typeface="+mn-ea"/>
              </a:rPr>
              <a:t>机</a:t>
            </a:r>
            <a:r>
              <a:rPr lang="zh-CN" altLang="en-US" sz="3733" b="1">
                <a:latin typeface="+mn-ea"/>
                <a:ea typeface="+mn-ea"/>
              </a:rPr>
              <a:t>    万里赴戎</a:t>
            </a:r>
            <a:r>
              <a:rPr lang="zh-CN" altLang="en-US" sz="3733" b="1">
                <a:solidFill>
                  <a:srgbClr val="FF0000"/>
                </a:solidFill>
                <a:latin typeface="+mn-ea"/>
                <a:ea typeface="+mn-ea"/>
              </a:rPr>
              <a:t>机</a:t>
            </a:r>
            <a:r>
              <a:rPr lang="zh-CN" altLang="en-US" sz="3733" b="1">
                <a:latin typeface="+mn-ea"/>
                <a:ea typeface="+mn-ea"/>
              </a:rPr>
              <a:t>（</a:t>
            </a:r>
            <a:r>
              <a:rPr lang="zh-CN" altLang="en-US" sz="3733" b="1">
                <a:solidFill>
                  <a:srgbClr val="C00000"/>
                </a:solidFill>
                <a:latin typeface="楷体" panose="02010609060101010101" pitchFamily="49" charset="-122"/>
                <a:ea typeface="楷体" panose="02010609060101010101" pitchFamily="49" charset="-122"/>
              </a:rPr>
              <a:t>事务</a:t>
            </a:r>
            <a:r>
              <a:rPr lang="zh-CN" altLang="en-US" sz="3733" b="1">
                <a:latin typeface="+mn-ea"/>
                <a:ea typeface="+mn-ea"/>
              </a:rPr>
              <a:t>）</a:t>
            </a:r>
          </a:p>
        </p:txBody>
      </p:sp>
    </p:spTree>
    <p:extLst>
      <p:ext uri="{BB962C8B-B14F-4D97-AF65-F5344CB8AC3E}">
        <p14:creationId xmlns:p14="http://schemas.microsoft.com/office/powerpoint/2010/main" val="36306143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nodeType="clickPar">
                      <p:stCondLst>
                        <p:cond delay="indefinite"/>
                        <p:cond evt="onBegin" delay="0">
                          <p:tn val="7"/>
                        </p:cond>
                      </p:stCondLst>
                      <p:childTnLst>
                        <p:par>
                          <p:cTn id="9" fill="hold" nodeType="withGroup">
                            <p:stCondLst>
                              <p:cond delay="indefinite"/>
                            </p:stCondLst>
                          </p:cTn>
                        </p:par>
                        <p:par>
                          <p:cTn id="10" fill="hold" nodeType="afterGroup">
                            <p:stCondLst>
                              <p:cond delay="0"/>
                            </p:stCondLst>
                            <p:childTnLst>
                              <p:par>
                                <p:cTn id="11" presetID="14" presetClass="entr" presetSubtype="1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3" dur="500"/>
                                        <p:tgtEl>
                                          <p:spTgt spid="2">
                                            <p:txEl>
                                              <p:pRg st="1" end="1"/>
                                            </p:txEl>
                                          </p:spTgt>
                                        </p:tgtEl>
                                      </p:cBhvr>
                                    </p:animEffect>
                                  </p:childTnLst>
                                </p:cTn>
                              </p:par>
                            </p:childTnLst>
                          </p:cTn>
                        </p:par>
                      </p:childTnLst>
                    </p:cTn>
                  </p:par>
                  <p:par>
                    <p:cTn id="14" fill="hold" nodeType="clickPar">
                      <p:stCondLst>
                        <p:cond delay="indefinite"/>
                        <p:cond evt="onBegin" delay="0">
                          <p:tn val="13"/>
                        </p:cond>
                      </p:stCondLst>
                      <p:childTnLst>
                        <p:par>
                          <p:cTn id="15" fill="hold" nodeType="withGroup">
                            <p:stCondLst>
                              <p:cond delay="indefinite"/>
                            </p:stCondLst>
                          </p:cTn>
                        </p:par>
                        <p:par>
                          <p:cTn id="16" fill="hold" nodeType="afterGroup">
                            <p:stCondLst>
                              <p:cond delay="0"/>
                            </p:stCondLst>
                            <p:childTnLst>
                              <p:par>
                                <p:cTn id="17" presetID="14" presetClass="entr" presetSubtype="1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9" dur="500"/>
                                        <p:tgtEl>
                                          <p:spTgt spid="2">
                                            <p:txEl>
                                              <p:pRg st="2" end="2"/>
                                            </p:txEl>
                                          </p:spTgt>
                                        </p:tgtEl>
                                      </p:cBhvr>
                                    </p:animEffect>
                                  </p:childTnLst>
                                </p:cTn>
                              </p:par>
                            </p:childTnLst>
                          </p:cTn>
                        </p:par>
                      </p:childTnLst>
                    </p:cTn>
                  </p:par>
                  <p:par>
                    <p:cTn id="20" fill="hold" nodeType="clickPar">
                      <p:stCondLst>
                        <p:cond delay="indefinite"/>
                        <p:cond evt="onBegin" delay="0">
                          <p:tn val="19"/>
                        </p:cond>
                      </p:stCondLst>
                      <p:childTnLst>
                        <p:par>
                          <p:cTn id="21" fill="hold" nodeType="withGroup">
                            <p:stCondLst>
                              <p:cond delay="indefinite"/>
                            </p:stCondLst>
                          </p:cTn>
                        </p:par>
                        <p:par>
                          <p:cTn id="22" fill="hold" nodeType="afterGroup">
                            <p:stCondLst>
                              <p:cond delay="0"/>
                            </p:stCondLst>
                            <p:childTnLst>
                              <p:par>
                                <p:cTn id="23" presetID="14" presetClass="entr" presetSubtype="1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5" dur="500"/>
                                        <p:tgtEl>
                                          <p:spTgt spid="2">
                                            <p:txEl>
                                              <p:pRg st="3" end="3"/>
                                            </p:txEl>
                                          </p:spTgt>
                                        </p:tgtEl>
                                      </p:cBhvr>
                                    </p:animEffect>
                                  </p:childTnLst>
                                </p:cTn>
                              </p:par>
                            </p:childTnLst>
                          </p:cTn>
                        </p:par>
                      </p:childTnLst>
                    </p:cTn>
                  </p:par>
                  <p:par>
                    <p:cTn id="26" fill="hold" nodeType="clickPar">
                      <p:stCondLst>
                        <p:cond delay="indefinite"/>
                        <p:cond evt="onBegin" delay="0">
                          <p:tn val="25"/>
                        </p:cond>
                      </p:stCondLst>
                      <p:childTnLst>
                        <p:par>
                          <p:cTn id="27" fill="hold" nodeType="withGroup">
                            <p:stCondLst>
                              <p:cond delay="indefinite"/>
                            </p:stCondLst>
                          </p:cTn>
                        </p:par>
                        <p:par>
                          <p:cTn id="28" fill="hold" nodeType="afterGroup">
                            <p:stCondLst>
                              <p:cond delay="0"/>
                            </p:stCondLst>
                            <p:childTnLst>
                              <p:par>
                                <p:cTn id="29" presetID="14" presetClass="entr" presetSubtype="1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randombar(horizontal)">
                                      <p:cBhvr>
                                        <p:cTn id="31" dur="500"/>
                                        <p:tgtEl>
                                          <p:spTgt spid="2">
                                            <p:txEl>
                                              <p:pRg st="4" end="4"/>
                                            </p:txEl>
                                          </p:spTgt>
                                        </p:tgtEl>
                                      </p:cBhvr>
                                    </p:animEffect>
                                  </p:childTnLst>
                                </p:cTn>
                              </p:par>
                            </p:childTnLst>
                          </p:cTn>
                        </p:par>
                      </p:childTnLst>
                    </p:cTn>
                  </p:par>
                  <p:par>
                    <p:cTn id="32" fill="hold" nodeType="clickPar">
                      <p:stCondLst>
                        <p:cond delay="indefinite"/>
                        <p:cond evt="onBegin" delay="0">
                          <p:tn val="31"/>
                        </p:cond>
                      </p:stCondLst>
                      <p:childTnLst>
                        <p:par>
                          <p:cTn id="33" fill="hold" nodeType="withGroup">
                            <p:stCondLst>
                              <p:cond delay="indefinite"/>
                            </p:stCondLst>
                          </p:cTn>
                        </p:par>
                        <p:par>
                          <p:cTn id="34" fill="hold" nodeType="after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3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5842" name="矩形 5">
            <a:extLst>
              <a:ext uri="{FF2B5EF4-FFF2-40B4-BE49-F238E27FC236}">
                <a16:creationId xmlns:a16="http://schemas.microsoft.com/office/drawing/2014/main" id="{7CD8DE47-62F4-F2B3-0AC7-B5D4FE0EE3D9}"/>
              </a:ext>
            </a:extLst>
          </p:cNvPr>
          <p:cNvSpPr>
            <a:spLocks noChangeArrowheads="1"/>
          </p:cNvSpPr>
          <p:nvPr/>
        </p:nvSpPr>
        <p:spPr bwMode="auto">
          <a:xfrm>
            <a:off x="1240367" y="1147233"/>
            <a:ext cx="2984500"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hangingPunct="1">
              <a:spcBef>
                <a:spcPts val="1600"/>
              </a:spcBef>
              <a:buFont typeface="Wingdings" panose="05000000000000000000" pitchFamily="2" charset="2"/>
              <a:buChar char="u"/>
            </a:pPr>
            <a:r>
              <a:rPr lang="zh-CN" altLang="en-US" sz="4267" b="1">
                <a:latin typeface="楷体" panose="02010609060101010101" pitchFamily="49" charset="-122"/>
                <a:ea typeface="楷体" panose="02010609060101010101" pitchFamily="49" charset="-122"/>
              </a:rPr>
              <a:t>文章结构</a:t>
            </a:r>
            <a:endParaRPr lang="en-US" altLang="zh-CN" sz="4267" b="1">
              <a:latin typeface="楷体" panose="02010609060101010101" pitchFamily="49" charset="-122"/>
              <a:ea typeface="楷体" panose="02010609060101010101" pitchFamily="49" charset="-122"/>
            </a:endParaRPr>
          </a:p>
        </p:txBody>
      </p:sp>
      <p:sp>
        <p:nvSpPr>
          <p:cNvPr id="5" name="文本框 4">
            <a:extLst>
              <a:ext uri="{FF2B5EF4-FFF2-40B4-BE49-F238E27FC236}">
                <a16:creationId xmlns:a16="http://schemas.microsoft.com/office/drawing/2014/main" id="{98C1998D-97EA-3240-24AD-C25D3C01ACC2}"/>
              </a:ext>
            </a:extLst>
          </p:cNvPr>
          <p:cNvSpPr txBox="1">
            <a:spLocks noChangeArrowheads="1"/>
          </p:cNvSpPr>
          <p:nvPr/>
        </p:nvSpPr>
        <p:spPr bwMode="auto">
          <a:xfrm>
            <a:off x="878417" y="2216151"/>
            <a:ext cx="11116734" cy="320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hangingPunct="1">
              <a:lnSpc>
                <a:spcPct val="130000"/>
              </a:lnSpc>
              <a:spcBef>
                <a:spcPts val="1600"/>
              </a:spcBef>
            </a:pPr>
            <a:r>
              <a:rPr lang="zh-CN" altLang="en-US" sz="3200" b="1">
                <a:latin typeface="楷体" panose="02010609060101010101" pitchFamily="49" charset="-122"/>
                <a:ea typeface="楷体" panose="02010609060101010101" pitchFamily="49" charset="-122"/>
              </a:rPr>
              <a:t>第一部分</a:t>
            </a:r>
            <a:r>
              <a:rPr lang="zh-CN" altLang="en-US" sz="3200" b="1">
                <a:solidFill>
                  <a:srgbClr val="FF0000"/>
                </a:solidFill>
                <a:latin typeface="楷体" panose="02010609060101010101" pitchFamily="49" charset="-122"/>
                <a:ea typeface="楷体" panose="02010609060101010101" pitchFamily="49" charset="-122"/>
              </a:rPr>
              <a:t>（</a:t>
            </a:r>
            <a:r>
              <a:rPr lang="en-US" altLang="zh-CN" sz="3200" b="1">
                <a:solidFill>
                  <a:srgbClr val="FF0000"/>
                </a:solidFill>
                <a:latin typeface="楷体" panose="02010609060101010101" pitchFamily="49" charset="-122"/>
                <a:ea typeface="楷体" panose="02010609060101010101" pitchFamily="49" charset="-122"/>
              </a:rPr>
              <a:t>1—3</a:t>
            </a:r>
            <a:r>
              <a:rPr lang="zh-CN" altLang="en-US" sz="3200" b="1">
                <a:solidFill>
                  <a:srgbClr val="FF0000"/>
                </a:solidFill>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写木兰应征从军。</a:t>
            </a:r>
            <a:endParaRPr lang="en-US" altLang="zh-CN" sz="3200" b="1">
              <a:solidFill>
                <a:srgbClr val="0033CC"/>
              </a:solidFill>
              <a:latin typeface="楷体" panose="02010609060101010101" pitchFamily="49" charset="-122"/>
              <a:ea typeface="楷体" panose="02010609060101010101" pitchFamily="49" charset="-122"/>
            </a:endParaRPr>
          </a:p>
          <a:p>
            <a:pPr hangingPunct="1">
              <a:lnSpc>
                <a:spcPct val="130000"/>
              </a:lnSpc>
              <a:spcBef>
                <a:spcPts val="1600"/>
              </a:spcBef>
            </a:pPr>
            <a:r>
              <a:rPr lang="zh-CN" altLang="en-US" sz="3200" b="1">
                <a:latin typeface="楷体" panose="02010609060101010101" pitchFamily="49" charset="-122"/>
                <a:ea typeface="楷体" panose="02010609060101010101" pitchFamily="49" charset="-122"/>
              </a:rPr>
              <a:t>第二部分</a:t>
            </a:r>
            <a:r>
              <a:rPr lang="zh-CN" altLang="en-US" sz="3200" b="1">
                <a:solidFill>
                  <a:srgbClr val="FF0000"/>
                </a:solidFill>
                <a:latin typeface="楷体" panose="02010609060101010101" pitchFamily="49" charset="-122"/>
                <a:ea typeface="楷体" panose="02010609060101010101" pitchFamily="49" charset="-122"/>
              </a:rPr>
              <a:t>（</a:t>
            </a:r>
            <a:r>
              <a:rPr lang="en-US" altLang="zh-CN" sz="3200" b="1">
                <a:solidFill>
                  <a:srgbClr val="FF0000"/>
                </a:solidFill>
                <a:latin typeface="楷体" panose="02010609060101010101" pitchFamily="49" charset="-122"/>
                <a:ea typeface="楷体" panose="02010609060101010101" pitchFamily="49" charset="-122"/>
              </a:rPr>
              <a:t>4</a:t>
            </a:r>
            <a:r>
              <a:rPr lang="zh-CN" altLang="en-US" sz="3200" b="1">
                <a:solidFill>
                  <a:srgbClr val="FF0000"/>
                </a:solidFill>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概写木兰的征战生活。</a:t>
            </a:r>
            <a:endParaRPr lang="en-US" altLang="zh-CN" sz="3200" b="1">
              <a:solidFill>
                <a:srgbClr val="0033CC"/>
              </a:solidFill>
              <a:latin typeface="楷体" panose="02010609060101010101" pitchFamily="49" charset="-122"/>
              <a:ea typeface="楷体" panose="02010609060101010101" pitchFamily="49" charset="-122"/>
            </a:endParaRPr>
          </a:p>
          <a:p>
            <a:pPr hangingPunct="1">
              <a:lnSpc>
                <a:spcPct val="130000"/>
              </a:lnSpc>
              <a:spcBef>
                <a:spcPts val="1600"/>
              </a:spcBef>
            </a:pPr>
            <a:r>
              <a:rPr lang="zh-CN" altLang="en-US" sz="3200" b="1">
                <a:latin typeface="楷体" panose="02010609060101010101" pitchFamily="49" charset="-122"/>
                <a:ea typeface="楷体" panose="02010609060101010101" pitchFamily="49" charset="-122"/>
              </a:rPr>
              <a:t>第三部分</a:t>
            </a:r>
            <a:r>
              <a:rPr lang="zh-CN" altLang="en-US" sz="3200" b="1">
                <a:solidFill>
                  <a:srgbClr val="FF0000"/>
                </a:solidFill>
                <a:latin typeface="楷体" panose="02010609060101010101" pitchFamily="49" charset="-122"/>
                <a:ea typeface="楷体" panose="02010609060101010101" pitchFamily="49" charset="-122"/>
              </a:rPr>
              <a:t>（</a:t>
            </a:r>
            <a:r>
              <a:rPr lang="en-US" altLang="zh-CN" sz="3200" b="1">
                <a:solidFill>
                  <a:srgbClr val="FF0000"/>
                </a:solidFill>
                <a:latin typeface="楷体" panose="02010609060101010101" pitchFamily="49" charset="-122"/>
                <a:ea typeface="楷体" panose="02010609060101010101" pitchFamily="49" charset="-122"/>
              </a:rPr>
              <a:t>5</a:t>
            </a:r>
            <a:r>
              <a:rPr lang="zh-CN" altLang="en-US" sz="3200" b="1">
                <a:solidFill>
                  <a:srgbClr val="FF0000"/>
                </a:solidFill>
                <a:latin typeface="楷体" panose="02010609060101010101" pitchFamily="49" charset="-122"/>
                <a:ea typeface="楷体" panose="02010609060101010101" pitchFamily="49" charset="-122"/>
              </a:rPr>
              <a:t>、</a:t>
            </a:r>
            <a:r>
              <a:rPr lang="en-US" altLang="zh-CN" sz="3200" b="1">
                <a:solidFill>
                  <a:srgbClr val="FF0000"/>
                </a:solidFill>
                <a:latin typeface="楷体" panose="02010609060101010101" pitchFamily="49" charset="-122"/>
                <a:ea typeface="楷体" panose="02010609060101010101" pitchFamily="49" charset="-122"/>
              </a:rPr>
              <a:t>6</a:t>
            </a:r>
            <a:r>
              <a:rPr lang="zh-CN" altLang="en-US" sz="3200" b="1">
                <a:solidFill>
                  <a:srgbClr val="FF0000"/>
                </a:solidFill>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写木兰还乡</a:t>
            </a:r>
            <a:r>
              <a:rPr lang="ii-CN" altLang="en-US" sz="3200" b="1">
                <a:solidFill>
                  <a:srgbClr val="0033CC"/>
                </a:solidFill>
                <a:latin typeface="楷体" panose="02010609060101010101" pitchFamily="49" charset="-122"/>
                <a:ea typeface="楷体" panose="02010609060101010101" pitchFamily="49" charset="-122"/>
              </a:rPr>
              <a:t>。</a:t>
            </a:r>
            <a:endParaRPr lang="en-US" altLang="ii-CN" sz="3200" b="1">
              <a:solidFill>
                <a:srgbClr val="0033CC"/>
              </a:solidFill>
              <a:latin typeface="楷体" panose="02010609060101010101" pitchFamily="49" charset="-122"/>
              <a:ea typeface="楷体" panose="02010609060101010101" pitchFamily="49" charset="-122"/>
            </a:endParaRPr>
          </a:p>
          <a:p>
            <a:pPr hangingPunct="1">
              <a:lnSpc>
                <a:spcPct val="130000"/>
              </a:lnSpc>
              <a:spcBef>
                <a:spcPts val="1600"/>
              </a:spcBef>
            </a:pPr>
            <a:r>
              <a:rPr lang="zh-CN" altLang="en-US" sz="3200" b="1">
                <a:latin typeface="楷体" panose="02010609060101010101" pitchFamily="49" charset="-122"/>
                <a:ea typeface="楷体" panose="02010609060101010101" pitchFamily="49" charset="-122"/>
              </a:rPr>
              <a:t>第四部分</a:t>
            </a:r>
            <a:r>
              <a:rPr lang="zh-CN" altLang="en-US" sz="3200" b="1">
                <a:solidFill>
                  <a:srgbClr val="FF0000"/>
                </a:solidFill>
                <a:latin typeface="楷体" panose="02010609060101010101" pitchFamily="49" charset="-122"/>
                <a:ea typeface="楷体" panose="02010609060101010101" pitchFamily="49" charset="-122"/>
              </a:rPr>
              <a:t>（</a:t>
            </a:r>
            <a:r>
              <a:rPr lang="en-US" altLang="zh-CN" sz="3200" b="1">
                <a:solidFill>
                  <a:srgbClr val="FF0000"/>
                </a:solidFill>
                <a:latin typeface="楷体" panose="02010609060101010101" pitchFamily="49" charset="-122"/>
                <a:ea typeface="楷体" panose="02010609060101010101" pitchFamily="49" charset="-122"/>
              </a:rPr>
              <a:t>7</a:t>
            </a:r>
            <a:r>
              <a:rPr lang="zh-CN" altLang="en-US" sz="3200" b="1">
                <a:solidFill>
                  <a:srgbClr val="FF0000"/>
                </a:solidFill>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用比喻作结，称赞木兰的才智。</a:t>
            </a:r>
            <a:endParaRPr lang="en-US" altLang="ii-CN" sz="3200" b="1">
              <a:solidFill>
                <a:srgbClr val="0033CC"/>
              </a:solidFill>
              <a:latin typeface="楷体" panose="02010609060101010101" pitchFamily="49" charset="-122"/>
              <a:ea typeface="楷体" panose="02010609060101010101" pitchFamily="49" charset="-122"/>
            </a:endParaRPr>
          </a:p>
        </p:txBody>
      </p:sp>
      <p:pic>
        <p:nvPicPr>
          <p:cNvPr id="35844" name="Picture 271" descr="21">
            <a:extLst>
              <a:ext uri="{FF2B5EF4-FFF2-40B4-BE49-F238E27FC236}">
                <a16:creationId xmlns:a16="http://schemas.microsoft.com/office/drawing/2014/main" id="{D9B9FFFE-C023-96A8-4489-DF78466FD55F}"/>
              </a:ext>
            </a:extLst>
          </p:cNvPr>
          <p:cNvPicPr>
            <a:picLocks noChangeAspect="1" noChangeArrowheads="1"/>
          </p:cNvPicPr>
          <p:nvPr/>
        </p:nvPicPr>
        <p:blipFill>
          <a:blip r:embed="rId2">
            <a:lum contrast="-32000"/>
            <a:extLst>
              <a:ext uri="{28A0092B-C50C-407E-A947-70E740481C1C}">
                <a14:useLocalDpi xmlns:a14="http://schemas.microsoft.com/office/drawing/2010/main" val="0"/>
              </a:ext>
            </a:extLst>
          </a:blip>
          <a:stretch>
            <a:fillRect/>
          </a:stretch>
        </p:blipFill>
        <p:spPr bwMode="auto">
          <a:xfrm>
            <a:off x="4070351" y="143933"/>
            <a:ext cx="4337050" cy="106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272" descr="28">
            <a:extLst>
              <a:ext uri="{FF2B5EF4-FFF2-40B4-BE49-F238E27FC236}">
                <a16:creationId xmlns:a16="http://schemas.microsoft.com/office/drawing/2014/main" id="{D2722494-F7D9-72B6-583E-CCDFE2D5A23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29618" y="0"/>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A264E7ED-42A4-48A2-A971-F4842BDA204B}"/>
              </a:ext>
            </a:extLst>
          </p:cNvPr>
          <p:cNvSpPr/>
          <p:nvPr/>
        </p:nvSpPr>
        <p:spPr bwMode="auto">
          <a:xfrm>
            <a:off x="4988984" y="296333"/>
            <a:ext cx="2171700" cy="698500"/>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研读赏析</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1000"/>
                                        <p:tgtEl>
                                          <p:spTgt spid="5">
                                            <p:txEl>
                                              <p:pRg st="1" end="1"/>
                                            </p:txEl>
                                          </p:spTgt>
                                        </p:tgtEl>
                                      </p:cBhvr>
                                    </p:animEffect>
                                    <p:anim calcmode="lin" valueType="num">
                                      <p:cBhvr>
                                        <p:cTn id="1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1000"/>
                                        <p:tgtEl>
                                          <p:spTgt spid="5">
                                            <p:txEl>
                                              <p:pRg st="2" end="2"/>
                                            </p:txEl>
                                          </p:spTgt>
                                        </p:tgtEl>
                                      </p:cBhvr>
                                    </p:animEffect>
                                    <p:anim calcmode="lin" valueType="num">
                                      <p:cBhvr>
                                        <p:cTn id="2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1000"/>
                                        <p:tgtEl>
                                          <p:spTgt spid="5">
                                            <p:txEl>
                                              <p:pRg st="3" end="3"/>
                                            </p:txEl>
                                          </p:spTgt>
                                        </p:tgtEl>
                                      </p:cBhvr>
                                    </p:animEffect>
                                    <p:anim calcmode="lin" valueType="num">
                                      <p:cBhvr>
                                        <p:cTn id="3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3738F3D7-903E-0EC3-7E38-B9E24E237314}"/>
              </a:ext>
            </a:extLst>
          </p:cNvPr>
          <p:cNvSpPr txBox="1"/>
          <p:nvPr/>
        </p:nvSpPr>
        <p:spPr>
          <a:xfrm>
            <a:off x="4686300" y="355600"/>
            <a:ext cx="2819400"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solidFill>
                  <a:schemeClr val="tx2">
                    <a:lumMod val="60000"/>
                    <a:lumOff val="40000"/>
                  </a:schemeClr>
                </a:solidFill>
                <a:latin typeface="黑体" panose="02010609060101010101" pitchFamily="49" charset="-122"/>
                <a:ea typeface="黑体" panose="02010609060101010101" pitchFamily="49" charset="-122"/>
              </a:rPr>
              <a:t>学习任务单</a:t>
            </a:r>
          </a:p>
        </p:txBody>
      </p:sp>
      <p:sp>
        <p:nvSpPr>
          <p:cNvPr id="3" name="文本框 2">
            <a:extLst>
              <a:ext uri="{FF2B5EF4-FFF2-40B4-BE49-F238E27FC236}">
                <a16:creationId xmlns:a16="http://schemas.microsoft.com/office/drawing/2014/main" id="{69844F15-8E1E-0678-0BDF-28C6B57F0147}"/>
              </a:ext>
            </a:extLst>
          </p:cNvPr>
          <p:cNvSpPr txBox="1"/>
          <p:nvPr/>
        </p:nvSpPr>
        <p:spPr>
          <a:xfrm>
            <a:off x="838200" y="1104292"/>
            <a:ext cx="10337800" cy="1952843"/>
          </a:xfrm>
          <a:prstGeom prst="rect">
            <a:avLst/>
          </a:prstGeom>
          <a:noFill/>
        </p:spPr>
        <p:txBody>
          <a:bodyPr wrap="square" rtlCol="0">
            <a:spAutoFit/>
          </a:bodyPr>
          <a:lstStyle>
            <a:defPPr>
              <a:defRPr lang="zh-CN"/>
            </a:defPPr>
          </a:lstStyle>
          <a:p>
            <a:pPr algn="l" eaLnBrk="1" hangingPunct="1">
              <a:lnSpc>
                <a:spcPct val="130000"/>
              </a:lnSpc>
            </a:pPr>
            <a:r>
              <a:rPr lang="en-US" altLang="zh-CN" sz="3200" b="1">
                <a:latin typeface="宋体" panose="02010600030101010101" pitchFamily="2" charset="-122"/>
              </a:rPr>
              <a:t>    《</a:t>
            </a:r>
            <a:r>
              <a:rPr lang="zh-CN" altLang="en-US" sz="3200" b="1">
                <a:latin typeface="宋体" panose="02010600030101010101" pitchFamily="2" charset="-122"/>
              </a:rPr>
              <a:t>木兰诗</a:t>
            </a:r>
            <a:r>
              <a:rPr lang="en-US" altLang="zh-CN" sz="3200" b="1">
                <a:latin typeface="宋体" panose="02010600030101010101" pitchFamily="2" charset="-122"/>
              </a:rPr>
              <a:t>》</a:t>
            </a:r>
            <a:r>
              <a:rPr lang="zh-CN" altLang="en-US" sz="3200" b="1">
                <a:latin typeface="宋体" panose="02010600030101010101" pitchFamily="2" charset="-122"/>
              </a:rPr>
              <a:t>叙述了一个充满传奇色彩的故事，多次被改编成戏剧、电影、皮影戏等多种艺术形式。精读课文，结合下面的剪纸艺术梳理故事情节，把握诗歌内容。</a:t>
            </a:r>
          </a:p>
        </p:txBody>
      </p:sp>
      <p:graphicFrame>
        <p:nvGraphicFramePr>
          <p:cNvPr id="4" name="表格 4">
            <a:extLst>
              <a:ext uri="{FF2B5EF4-FFF2-40B4-BE49-F238E27FC236}">
                <a16:creationId xmlns:a16="http://schemas.microsoft.com/office/drawing/2014/main" id="{7EADD266-17CA-A85A-B88E-764D2C8FAAC5}"/>
              </a:ext>
            </a:extLst>
          </p:cNvPr>
          <p:cNvGraphicFramePr>
            <a:graphicFrameLocks noGrp="1"/>
          </p:cNvGraphicFramePr>
          <p:nvPr>
            <p:extLst>
              <p:ext uri="{D42A27DB-BD31-4B8C-83A1-F6EECF244321}">
                <p14:modId xmlns:p14="http://schemas.microsoft.com/office/powerpoint/2010/main" val="3226736820"/>
              </p:ext>
            </p:extLst>
          </p:nvPr>
        </p:nvGraphicFramePr>
        <p:xfrm>
          <a:off x="1206500" y="3766328"/>
          <a:ext cx="9779000" cy="1952841"/>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1658010926"/>
                    </a:ext>
                  </a:extLst>
                </a:gridCol>
                <a:gridCol w="8966200">
                  <a:extLst>
                    <a:ext uri="{9D8B030D-6E8A-4147-A177-3AD203B41FA5}">
                      <a16:colId xmlns:a16="http://schemas.microsoft.com/office/drawing/2014/main" val="3168131360"/>
                    </a:ext>
                  </a:extLst>
                </a:gridCol>
              </a:tblGrid>
              <a:tr h="1952841">
                <a:tc>
                  <a:txBody>
                    <a:bodyPr/>
                    <a:lstStyle/>
                    <a:p>
                      <a:pPr algn="ctr"/>
                      <a:r>
                        <a:rPr lang="zh-CN" altLang="en-US" sz="3200" b="1"/>
                        <a:t>情</a:t>
                      </a:r>
                    </a:p>
                    <a:p>
                      <a:pPr algn="ctr"/>
                      <a:r>
                        <a:rPr lang="zh-CN" altLang="en-US" sz="3200" b="1"/>
                        <a:t>节</a:t>
                      </a:r>
                    </a:p>
                  </a:txBody>
                  <a:tcPr marL="121920" marR="121920" marT="60960" marB="60960" anchor="ctr"/>
                </a:tc>
                <a:tc>
                  <a:txBody>
                    <a:bodyPr/>
                    <a:lstStyle/>
                    <a:p>
                      <a:pPr algn="ctr"/>
                      <a:endParaRPr lang="zh-CN" altLang="en-US" sz="3200" b="1"/>
                    </a:p>
                  </a:txBody>
                  <a:tcPr marL="121920" marR="121920" marT="60960" marB="60960" anchor="ctr"/>
                </a:tc>
                <a:extLst>
                  <a:ext uri="{0D108BD9-81ED-4DB2-BD59-A6C34878D82A}">
                    <a16:rowId xmlns:a16="http://schemas.microsoft.com/office/drawing/2014/main" val="1019510433"/>
                  </a:ext>
                </a:extLst>
              </a:tr>
            </a:tbl>
          </a:graphicData>
        </a:graphic>
      </p:graphicFrame>
      <p:pic>
        <p:nvPicPr>
          <p:cNvPr id="6" name="图片 5">
            <a:extLst>
              <a:ext uri="{FF2B5EF4-FFF2-40B4-BE49-F238E27FC236}">
                <a16:creationId xmlns:a16="http://schemas.microsoft.com/office/drawing/2014/main" id="{7E6BA1B1-EDBE-6619-4ED6-271DFB3510AB}"/>
              </a:ext>
            </a:extLst>
          </p:cNvPr>
          <p:cNvPicPr>
            <a:picLocks noChangeAspect="1"/>
          </p:cNvPicPr>
          <p:nvPr/>
        </p:nvPicPr>
        <p:blipFill>
          <a:blip r:embed="rId2"/>
          <a:stretch>
            <a:fillRect/>
          </a:stretch>
        </p:blipFill>
        <p:spPr>
          <a:xfrm>
            <a:off x="2556264" y="3887282"/>
            <a:ext cx="1161272" cy="1161272"/>
          </a:xfrm>
          <a:prstGeom prst="rect">
            <a:avLst/>
          </a:prstGeom>
        </p:spPr>
      </p:pic>
      <p:sp>
        <p:nvSpPr>
          <p:cNvPr id="7" name="文本框 6">
            <a:extLst>
              <a:ext uri="{FF2B5EF4-FFF2-40B4-BE49-F238E27FC236}">
                <a16:creationId xmlns:a16="http://schemas.microsoft.com/office/drawing/2014/main" id="{50659771-04D9-CBC5-DB81-FE3CB84AA341}"/>
              </a:ext>
            </a:extLst>
          </p:cNvPr>
          <p:cNvSpPr txBox="1"/>
          <p:nvPr/>
        </p:nvSpPr>
        <p:spPr>
          <a:xfrm>
            <a:off x="2108200" y="4997753"/>
            <a:ext cx="2057400"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latin typeface="楷体" panose="02010609060101010101" pitchFamily="49" charset="-122"/>
                <a:ea typeface="楷体" panose="02010609060101010101" pitchFamily="49" charset="-122"/>
              </a:rPr>
              <a:t>木兰织布</a:t>
            </a:r>
          </a:p>
        </p:txBody>
      </p:sp>
      <p:pic>
        <p:nvPicPr>
          <p:cNvPr id="9" name="图片 8">
            <a:extLst>
              <a:ext uri="{FF2B5EF4-FFF2-40B4-BE49-F238E27FC236}">
                <a16:creationId xmlns:a16="http://schemas.microsoft.com/office/drawing/2014/main" id="{A54696FD-0B5F-2403-C7BE-49D41AB35026}"/>
              </a:ext>
            </a:extLst>
          </p:cNvPr>
          <p:cNvPicPr>
            <a:picLocks noChangeAspect="1"/>
          </p:cNvPicPr>
          <p:nvPr/>
        </p:nvPicPr>
        <p:blipFill>
          <a:blip r:embed="rId3"/>
          <a:stretch>
            <a:fillRect/>
          </a:stretch>
        </p:blipFill>
        <p:spPr>
          <a:xfrm>
            <a:off x="5277628" y="3887282"/>
            <a:ext cx="1161272" cy="1161272"/>
          </a:xfrm>
          <a:prstGeom prst="rect">
            <a:avLst/>
          </a:prstGeom>
        </p:spPr>
      </p:pic>
      <p:sp>
        <p:nvSpPr>
          <p:cNvPr id="10" name="文本框 9">
            <a:extLst>
              <a:ext uri="{FF2B5EF4-FFF2-40B4-BE49-F238E27FC236}">
                <a16:creationId xmlns:a16="http://schemas.microsoft.com/office/drawing/2014/main" id="{F62047BF-E6A3-3675-A806-C002DDF481E2}"/>
              </a:ext>
            </a:extLst>
          </p:cNvPr>
          <p:cNvSpPr txBox="1"/>
          <p:nvPr/>
        </p:nvSpPr>
        <p:spPr>
          <a:xfrm>
            <a:off x="4669032" y="5048553"/>
            <a:ext cx="2676136"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latin typeface="楷体" panose="02010609060101010101" pitchFamily="49" charset="-122"/>
                <a:ea typeface="楷体" panose="02010609060101010101" pitchFamily="49" charset="-122"/>
              </a:rPr>
              <a:t>①</a:t>
            </a:r>
            <a:r>
              <a:rPr lang="en-US" altLang="zh-CN" sz="3200" b="1">
                <a:latin typeface="楷体" panose="02010609060101010101" pitchFamily="49" charset="-122"/>
                <a:ea typeface="楷体" panose="02010609060101010101" pitchFamily="49" charset="-122"/>
              </a:rPr>
              <a:t>_________</a:t>
            </a:r>
            <a:endParaRPr lang="zh-CN" altLang="en-US" sz="3200" b="1">
              <a:latin typeface="楷体" panose="02010609060101010101" pitchFamily="49" charset="-122"/>
              <a:ea typeface="楷体" panose="02010609060101010101" pitchFamily="49" charset="-122"/>
            </a:endParaRPr>
          </a:p>
        </p:txBody>
      </p:sp>
      <p:sp>
        <p:nvSpPr>
          <p:cNvPr id="11" name="文本框 10">
            <a:extLst>
              <a:ext uri="{FF2B5EF4-FFF2-40B4-BE49-F238E27FC236}">
                <a16:creationId xmlns:a16="http://schemas.microsoft.com/office/drawing/2014/main" id="{DDADDF62-0DA2-D760-E24E-61CD7F938B37}"/>
              </a:ext>
            </a:extLst>
          </p:cNvPr>
          <p:cNvSpPr txBox="1"/>
          <p:nvPr/>
        </p:nvSpPr>
        <p:spPr>
          <a:xfrm>
            <a:off x="5122668" y="4997753"/>
            <a:ext cx="2057400"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solidFill>
                  <a:srgbClr val="FF0000"/>
                </a:solidFill>
                <a:latin typeface="楷体" panose="02010609060101010101" pitchFamily="49" charset="-122"/>
                <a:ea typeface="楷体" panose="02010609060101010101" pitchFamily="49" charset="-122"/>
              </a:rPr>
              <a:t>木兰从军</a:t>
            </a:r>
          </a:p>
        </p:txBody>
      </p:sp>
      <p:sp>
        <p:nvSpPr>
          <p:cNvPr id="13" name="文本框 12">
            <a:extLst>
              <a:ext uri="{FF2B5EF4-FFF2-40B4-BE49-F238E27FC236}">
                <a16:creationId xmlns:a16="http://schemas.microsoft.com/office/drawing/2014/main" id="{2A96E8BE-62B1-B39D-0EA8-A821919A13D3}"/>
              </a:ext>
            </a:extLst>
          </p:cNvPr>
          <p:cNvSpPr txBox="1"/>
          <p:nvPr/>
        </p:nvSpPr>
        <p:spPr>
          <a:xfrm>
            <a:off x="8123432" y="4997753"/>
            <a:ext cx="2057400"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latin typeface="楷体" panose="02010609060101010101" pitchFamily="49" charset="-122"/>
                <a:ea typeface="楷体" panose="02010609060101010101" pitchFamily="49" charset="-122"/>
              </a:rPr>
              <a:t>木兰思亲</a:t>
            </a:r>
          </a:p>
        </p:txBody>
      </p:sp>
      <p:pic>
        <p:nvPicPr>
          <p:cNvPr id="15" name="图片 14">
            <a:extLst>
              <a:ext uri="{FF2B5EF4-FFF2-40B4-BE49-F238E27FC236}">
                <a16:creationId xmlns:a16="http://schemas.microsoft.com/office/drawing/2014/main" id="{56C5120B-E3CE-6B0F-9B22-069AA4D7C987}"/>
              </a:ext>
            </a:extLst>
          </p:cNvPr>
          <p:cNvPicPr>
            <a:picLocks noChangeAspect="1"/>
          </p:cNvPicPr>
          <p:nvPr/>
        </p:nvPicPr>
        <p:blipFill>
          <a:blip r:embed="rId4"/>
          <a:stretch>
            <a:fillRect/>
          </a:stretch>
        </p:blipFill>
        <p:spPr>
          <a:xfrm>
            <a:off x="8571499" y="3887282"/>
            <a:ext cx="1171113" cy="1161272"/>
          </a:xfrm>
          <a:prstGeom prst="rect">
            <a:avLst/>
          </a:prstGeom>
        </p:spPr>
      </p:pic>
    </p:spTree>
    <p:extLst>
      <p:ext uri="{BB962C8B-B14F-4D97-AF65-F5344CB8AC3E}">
        <p14:creationId xmlns:p14="http://schemas.microsoft.com/office/powerpoint/2010/main" val="31409705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8" name="图片 17">
            <a:extLst>
              <a:ext uri="{FF2B5EF4-FFF2-40B4-BE49-F238E27FC236}">
                <a16:creationId xmlns:a16="http://schemas.microsoft.com/office/drawing/2014/main" id="{53A43455-43AA-DDF8-EF1B-A2AC5754CFC5}"/>
              </a:ext>
            </a:extLst>
          </p:cNvPr>
          <p:cNvPicPr>
            <a:picLocks noChangeAspect="1"/>
          </p:cNvPicPr>
          <p:nvPr/>
        </p:nvPicPr>
        <p:blipFill>
          <a:blip r:embed="rId2"/>
          <a:stretch>
            <a:fillRect/>
          </a:stretch>
        </p:blipFill>
        <p:spPr>
          <a:xfrm>
            <a:off x="8790470" y="1594153"/>
            <a:ext cx="1548255" cy="1268709"/>
          </a:xfrm>
          <a:prstGeom prst="rect">
            <a:avLst/>
          </a:prstGeom>
        </p:spPr>
      </p:pic>
      <p:pic>
        <p:nvPicPr>
          <p:cNvPr id="16" name="图片 15">
            <a:extLst>
              <a:ext uri="{FF2B5EF4-FFF2-40B4-BE49-F238E27FC236}">
                <a16:creationId xmlns:a16="http://schemas.microsoft.com/office/drawing/2014/main" id="{31BD44DF-6156-4849-E2E7-59F5F9540784}"/>
              </a:ext>
            </a:extLst>
          </p:cNvPr>
          <p:cNvPicPr>
            <a:picLocks noChangeAspect="1"/>
          </p:cNvPicPr>
          <p:nvPr/>
        </p:nvPicPr>
        <p:blipFill>
          <a:blip r:embed="rId3"/>
          <a:stretch>
            <a:fillRect/>
          </a:stretch>
        </p:blipFill>
        <p:spPr>
          <a:xfrm>
            <a:off x="5598141" y="1550008"/>
            <a:ext cx="1431457" cy="1431457"/>
          </a:xfrm>
          <a:prstGeom prst="rect">
            <a:avLst/>
          </a:prstGeom>
        </p:spPr>
      </p:pic>
      <p:graphicFrame>
        <p:nvGraphicFramePr>
          <p:cNvPr id="2" name="表格 4">
            <a:extLst>
              <a:ext uri="{FF2B5EF4-FFF2-40B4-BE49-F238E27FC236}">
                <a16:creationId xmlns:a16="http://schemas.microsoft.com/office/drawing/2014/main" id="{87D86100-E39A-9873-0E94-1C1CACF98A43}"/>
              </a:ext>
            </a:extLst>
          </p:cNvPr>
          <p:cNvGraphicFramePr>
            <a:graphicFrameLocks noGrp="1"/>
          </p:cNvGraphicFramePr>
          <p:nvPr>
            <p:extLst>
              <p:ext uri="{D42A27DB-BD31-4B8C-83A1-F6EECF244321}">
                <p14:modId xmlns:p14="http://schemas.microsoft.com/office/powerpoint/2010/main" val="521826075"/>
              </p:ext>
            </p:extLst>
          </p:nvPr>
        </p:nvGraphicFramePr>
        <p:xfrm>
          <a:off x="1206500" y="1474283"/>
          <a:ext cx="9779000" cy="3976713"/>
        </p:xfrm>
        <a:graphic>
          <a:graphicData uri="http://schemas.openxmlformats.org/drawingml/2006/table">
            <a:tbl>
              <a:tblPr firstRow="1" bandRow="1">
                <a:tableStyleId>{5940675A-B579-460E-94D1-54222C63F5DA}</a:tableStyleId>
              </a:tblPr>
              <a:tblGrid>
                <a:gridCol w="812800">
                  <a:extLst>
                    <a:ext uri="{9D8B030D-6E8A-4147-A177-3AD203B41FA5}">
                      <a16:colId xmlns:a16="http://schemas.microsoft.com/office/drawing/2014/main" val="1658010926"/>
                    </a:ext>
                  </a:extLst>
                </a:gridCol>
                <a:gridCol w="8966200">
                  <a:extLst>
                    <a:ext uri="{9D8B030D-6E8A-4147-A177-3AD203B41FA5}">
                      <a16:colId xmlns:a16="http://schemas.microsoft.com/office/drawing/2014/main" val="3168131360"/>
                    </a:ext>
                  </a:extLst>
                </a:gridCol>
              </a:tblGrid>
              <a:tr h="1952841">
                <a:tc>
                  <a:txBody>
                    <a:bodyPr/>
                    <a:lstStyle/>
                    <a:p>
                      <a:pPr algn="ctr" latinLnBrk="1"/>
                      <a:r>
                        <a:rPr lang="zh-CN" altLang="en-US" sz="3200" b="1"/>
                        <a:t>情</a:t>
                      </a:r>
                    </a:p>
                    <a:p>
                      <a:pPr algn="ctr" latinLnBrk="1"/>
                      <a:r>
                        <a:rPr lang="zh-CN" altLang="en-US" sz="3200" b="1"/>
                        <a:t>节</a:t>
                      </a:r>
                    </a:p>
                  </a:txBody>
                  <a:tcPr marL="121920" marR="121920" marT="60960" marB="60960" anchor="ctr"/>
                </a:tc>
                <a:tc>
                  <a:txBody>
                    <a:bodyPr/>
                    <a:lstStyle/>
                    <a:p>
                      <a:pPr algn="ctr" latinLnBrk="1"/>
                      <a:endParaRPr lang="zh-CN" altLang="en-US" sz="3200" b="1"/>
                    </a:p>
                  </a:txBody>
                  <a:tcPr marL="121920" marR="121920" marT="60960" marB="60960" anchor="ctr"/>
                </a:tc>
                <a:extLst>
                  <a:ext uri="{0D108BD9-81ED-4DB2-BD59-A6C34878D82A}">
                    <a16:rowId xmlns:a16="http://schemas.microsoft.com/office/drawing/2014/main" val="1019510433"/>
                  </a:ext>
                </a:extLst>
              </a:tr>
              <a:tr h="1952841">
                <a:tc>
                  <a:txBody>
                    <a:bodyPr/>
                    <a:lstStyle/>
                    <a:p>
                      <a:pPr algn="ctr" latinLnBrk="1"/>
                      <a:r>
                        <a:rPr lang="zh-CN" altLang="en-US" sz="3200" b="1"/>
                        <a:t>内容</a:t>
                      </a:r>
                    </a:p>
                  </a:txBody>
                  <a:tcPr marL="121920" marR="121920" marT="60960" marB="60960" anchor="ctr"/>
                </a:tc>
                <a:tc>
                  <a:txBody>
                    <a:bodyPr/>
                    <a:lstStyle/>
                    <a:p>
                      <a:pPr algn="l" latinLnBrk="1">
                        <a:lnSpc>
                          <a:spcPct val="130000"/>
                        </a:lnSpc>
                      </a:pPr>
                      <a:r>
                        <a:rPr lang="zh-CN" altLang="en-US" sz="3200" b="1"/>
                        <a:t>本文讲述了木兰④</a:t>
                      </a:r>
                      <a:r>
                        <a:rPr lang="en-US" altLang="zh-CN" sz="3200" b="1"/>
                        <a:t>________________________________________________________</a:t>
                      </a:r>
                      <a:r>
                        <a:rPr lang="zh-CN" altLang="en-US" sz="3200" b="1"/>
                        <a:t>的故事。</a:t>
                      </a:r>
                    </a:p>
                  </a:txBody>
                  <a:tcPr marL="121920" marR="121920" marT="60960" marB="60960" anchor="ctr"/>
                </a:tc>
                <a:extLst>
                  <a:ext uri="{0D108BD9-81ED-4DB2-BD59-A6C34878D82A}">
                    <a16:rowId xmlns:a16="http://schemas.microsoft.com/office/drawing/2014/main" val="3094135341"/>
                  </a:ext>
                </a:extLst>
              </a:tr>
            </a:tbl>
          </a:graphicData>
        </a:graphic>
      </p:graphicFrame>
      <p:sp>
        <p:nvSpPr>
          <p:cNvPr id="6" name="文本框 5">
            <a:extLst>
              <a:ext uri="{FF2B5EF4-FFF2-40B4-BE49-F238E27FC236}">
                <a16:creationId xmlns:a16="http://schemas.microsoft.com/office/drawing/2014/main" id="{5543DDE6-0107-DEF1-941E-FD8649185C2E}"/>
              </a:ext>
            </a:extLst>
          </p:cNvPr>
          <p:cNvSpPr txBox="1"/>
          <p:nvPr/>
        </p:nvSpPr>
        <p:spPr>
          <a:xfrm>
            <a:off x="2137667" y="2756508"/>
            <a:ext cx="2676136"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latin typeface="楷体" panose="02010609060101010101" pitchFamily="49" charset="-122"/>
                <a:ea typeface="楷体" panose="02010609060101010101" pitchFamily="49" charset="-122"/>
              </a:rPr>
              <a:t>②</a:t>
            </a:r>
            <a:r>
              <a:rPr lang="en-US" altLang="zh-CN" sz="3200" b="1">
                <a:latin typeface="楷体" panose="02010609060101010101" pitchFamily="49" charset="-122"/>
                <a:ea typeface="楷体" panose="02010609060101010101" pitchFamily="49" charset="-122"/>
              </a:rPr>
              <a:t>_________</a:t>
            </a:r>
            <a:endParaRPr lang="zh-CN" altLang="en-US" sz="3200" b="1">
              <a:latin typeface="楷体" panose="02010609060101010101" pitchFamily="49" charset="-122"/>
              <a:ea typeface="楷体" panose="02010609060101010101" pitchFamily="49" charset="-122"/>
            </a:endParaRPr>
          </a:p>
        </p:txBody>
      </p:sp>
      <p:sp>
        <p:nvSpPr>
          <p:cNvPr id="7" name="文本框 6">
            <a:extLst>
              <a:ext uri="{FF2B5EF4-FFF2-40B4-BE49-F238E27FC236}">
                <a16:creationId xmlns:a16="http://schemas.microsoft.com/office/drawing/2014/main" id="{4FB5FBDE-997C-ABE6-D618-B5712C3B260C}"/>
              </a:ext>
            </a:extLst>
          </p:cNvPr>
          <p:cNvSpPr txBox="1"/>
          <p:nvPr/>
        </p:nvSpPr>
        <p:spPr>
          <a:xfrm>
            <a:off x="2591303" y="2705708"/>
            <a:ext cx="2057400"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solidFill>
                  <a:srgbClr val="FF0000"/>
                </a:solidFill>
                <a:latin typeface="楷体" panose="02010609060101010101" pitchFamily="49" charset="-122"/>
                <a:ea typeface="楷体" panose="02010609060101010101" pitchFamily="49" charset="-122"/>
              </a:rPr>
              <a:t>木兰征战</a:t>
            </a:r>
          </a:p>
        </p:txBody>
      </p:sp>
      <p:sp>
        <p:nvSpPr>
          <p:cNvPr id="8" name="文本框 7">
            <a:extLst>
              <a:ext uri="{FF2B5EF4-FFF2-40B4-BE49-F238E27FC236}">
                <a16:creationId xmlns:a16="http://schemas.microsoft.com/office/drawing/2014/main" id="{D44280A0-9BB1-9262-FFE4-871F8779D918}"/>
              </a:ext>
            </a:extLst>
          </p:cNvPr>
          <p:cNvSpPr txBox="1"/>
          <p:nvPr/>
        </p:nvSpPr>
        <p:spPr>
          <a:xfrm>
            <a:off x="5334322" y="2705708"/>
            <a:ext cx="2057400"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latin typeface="楷体" panose="02010609060101010101" pitchFamily="49" charset="-122"/>
                <a:ea typeface="楷体" panose="02010609060101010101" pitchFamily="49" charset="-122"/>
              </a:rPr>
              <a:t>木兰辞官</a:t>
            </a:r>
          </a:p>
        </p:txBody>
      </p:sp>
      <p:sp>
        <p:nvSpPr>
          <p:cNvPr id="11" name="文本框 10">
            <a:extLst>
              <a:ext uri="{FF2B5EF4-FFF2-40B4-BE49-F238E27FC236}">
                <a16:creationId xmlns:a16="http://schemas.microsoft.com/office/drawing/2014/main" id="{13AE4509-9FDE-72DB-06AB-93DDCD52C8B4}"/>
              </a:ext>
            </a:extLst>
          </p:cNvPr>
          <p:cNvSpPr txBox="1"/>
          <p:nvPr/>
        </p:nvSpPr>
        <p:spPr>
          <a:xfrm>
            <a:off x="8219759" y="2756508"/>
            <a:ext cx="2676136"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latin typeface="楷体" panose="02010609060101010101" pitchFamily="49" charset="-122"/>
                <a:ea typeface="楷体" panose="02010609060101010101" pitchFamily="49" charset="-122"/>
              </a:rPr>
              <a:t>③</a:t>
            </a:r>
            <a:r>
              <a:rPr lang="en-US" altLang="zh-CN" sz="3200" b="1">
                <a:latin typeface="楷体" panose="02010609060101010101" pitchFamily="49" charset="-122"/>
                <a:ea typeface="楷体" panose="02010609060101010101" pitchFamily="49" charset="-122"/>
              </a:rPr>
              <a:t>_________</a:t>
            </a:r>
            <a:endParaRPr lang="zh-CN" altLang="en-US" sz="3200" b="1">
              <a:latin typeface="楷体" panose="02010609060101010101" pitchFamily="49" charset="-122"/>
              <a:ea typeface="楷体" panose="02010609060101010101" pitchFamily="49" charset="-122"/>
            </a:endParaRPr>
          </a:p>
        </p:txBody>
      </p:sp>
      <p:sp>
        <p:nvSpPr>
          <p:cNvPr id="12" name="文本框 11">
            <a:extLst>
              <a:ext uri="{FF2B5EF4-FFF2-40B4-BE49-F238E27FC236}">
                <a16:creationId xmlns:a16="http://schemas.microsoft.com/office/drawing/2014/main" id="{B0A41C2F-BC30-AE1B-6698-7D4249A33888}"/>
              </a:ext>
            </a:extLst>
          </p:cNvPr>
          <p:cNvSpPr txBox="1"/>
          <p:nvPr/>
        </p:nvSpPr>
        <p:spPr>
          <a:xfrm>
            <a:off x="8673395" y="2705708"/>
            <a:ext cx="2057400" cy="672492"/>
          </a:xfrm>
          <a:prstGeom prst="rect">
            <a:avLst/>
          </a:prstGeom>
          <a:noFill/>
        </p:spPr>
        <p:txBody>
          <a:bodyPr wrap="square" rtlCol="0">
            <a:spAutoFit/>
          </a:bodyPr>
          <a:lstStyle>
            <a:defPPr>
              <a:defRPr lang="zh-CN"/>
            </a:defPPr>
          </a:lstStyle>
          <a:p>
            <a:pPr algn="ctr" eaLnBrk="1" hangingPunct="1">
              <a:lnSpc>
                <a:spcPct val="130000"/>
              </a:lnSpc>
            </a:pPr>
            <a:r>
              <a:rPr lang="zh-CN" altLang="en-US" sz="3200" b="1">
                <a:solidFill>
                  <a:srgbClr val="FF0000"/>
                </a:solidFill>
                <a:latin typeface="楷体" panose="02010609060101010101" pitchFamily="49" charset="-122"/>
                <a:ea typeface="楷体" panose="02010609060101010101" pitchFamily="49" charset="-122"/>
              </a:rPr>
              <a:t>木兰还乡</a:t>
            </a:r>
          </a:p>
        </p:txBody>
      </p:sp>
      <p:pic>
        <p:nvPicPr>
          <p:cNvPr id="14" name="图片 13">
            <a:extLst>
              <a:ext uri="{FF2B5EF4-FFF2-40B4-BE49-F238E27FC236}">
                <a16:creationId xmlns:a16="http://schemas.microsoft.com/office/drawing/2014/main" id="{E6B5D258-83C9-0554-F16B-9E12C325B38E}"/>
              </a:ext>
            </a:extLst>
          </p:cNvPr>
          <p:cNvPicPr>
            <a:picLocks noChangeAspect="1"/>
          </p:cNvPicPr>
          <p:nvPr/>
        </p:nvPicPr>
        <p:blipFill>
          <a:blip r:embed="rId4"/>
          <a:stretch>
            <a:fillRect/>
          </a:stretch>
        </p:blipFill>
        <p:spPr>
          <a:xfrm>
            <a:off x="2773117" y="1474283"/>
            <a:ext cx="1431457" cy="1431457"/>
          </a:xfrm>
          <a:prstGeom prst="rect">
            <a:avLst/>
          </a:prstGeom>
        </p:spPr>
      </p:pic>
      <p:sp>
        <p:nvSpPr>
          <p:cNvPr id="20" name="文本框 19">
            <a:extLst>
              <a:ext uri="{FF2B5EF4-FFF2-40B4-BE49-F238E27FC236}">
                <a16:creationId xmlns:a16="http://schemas.microsoft.com/office/drawing/2014/main" id="{298734BB-81FA-CA03-0DDB-486BDA3F7830}"/>
              </a:ext>
            </a:extLst>
          </p:cNvPr>
          <p:cNvSpPr txBox="1"/>
          <p:nvPr/>
        </p:nvSpPr>
        <p:spPr>
          <a:xfrm>
            <a:off x="1955800" y="3655907"/>
            <a:ext cx="9029700" cy="1312667"/>
          </a:xfrm>
          <a:prstGeom prst="rect">
            <a:avLst/>
          </a:prstGeom>
          <a:noFill/>
        </p:spPr>
        <p:txBody>
          <a:bodyPr wrap="square">
            <a:spAutoFit/>
          </a:bodyPr>
          <a:lstStyle>
            <a:defPPr>
              <a:defRPr lang="zh-CN"/>
            </a:defPPr>
          </a:lstStyle>
          <a:p>
            <a:pPr>
              <a:lnSpc>
                <a:spcPct val="130000"/>
              </a:lnSpc>
            </a:pPr>
            <a:r>
              <a:rPr lang="zh-CN" altLang="en-US" sz="3200" b="1">
                <a:solidFill>
                  <a:srgbClr val="FF0000"/>
                </a:solidFill>
                <a:latin typeface="楷体" panose="02010609060101010101" pitchFamily="49" charset="-122"/>
                <a:ea typeface="楷体" panose="02010609060101010101" pitchFamily="49" charset="-122"/>
              </a:rPr>
              <a:t>                 女扮男装、替父从军、征战沙场、凯旋归朝、建功受封、辞官还乡</a:t>
            </a:r>
            <a:endParaRPr lang="zh-CN" altLang="en-US" sz="3200">
              <a:solidFill>
                <a:srgbClr val="FF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9969520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1"/>
      <p:bldP spid="20" grpId="2"/>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84BC706E-7A71-69D6-B31D-DBC9C107A896}"/>
              </a:ext>
            </a:extLst>
          </p:cNvPr>
          <p:cNvSpPr txBox="1"/>
          <p:nvPr/>
        </p:nvSpPr>
        <p:spPr>
          <a:xfrm>
            <a:off x="1088088" y="1222364"/>
            <a:ext cx="10015823" cy="1709185"/>
          </a:xfrm>
          <a:prstGeom prst="rect">
            <a:avLst/>
          </a:prstGeom>
          <a:noFill/>
        </p:spPr>
        <p:txBody>
          <a:bodyPr wrap="square">
            <a:spAutoFit/>
          </a:bodyPr>
          <a:lstStyle>
            <a:defPPr>
              <a:defRPr lang="zh-CN"/>
            </a:defPPr>
          </a:lstStyle>
          <a:p>
            <a:pPr eaLnBrk="1" hangingPunct="1">
              <a:lnSpc>
                <a:spcPct val="130000"/>
              </a:lnSpc>
              <a:defRPr/>
            </a:pPr>
            <a:r>
              <a:rPr lang="zh-CN" altLang="en-US" sz="4267" b="1">
                <a:latin typeface="+mn-ea"/>
                <a:ea typeface="+mn-ea"/>
              </a:rPr>
              <a:t>    问女何所思，问女何所忆。女亦无所思，女亦无所忆。</a:t>
            </a:r>
          </a:p>
        </p:txBody>
      </p:sp>
      <p:sp>
        <p:nvSpPr>
          <p:cNvPr id="3" name="文本框 2">
            <a:extLst>
              <a:ext uri="{FF2B5EF4-FFF2-40B4-BE49-F238E27FC236}">
                <a16:creationId xmlns:a16="http://schemas.microsoft.com/office/drawing/2014/main" id="{C1A3DFE8-BA20-F75F-2F53-11161CEADC6F}"/>
              </a:ext>
            </a:extLst>
          </p:cNvPr>
          <p:cNvSpPr txBox="1"/>
          <p:nvPr/>
        </p:nvSpPr>
        <p:spPr>
          <a:xfrm>
            <a:off x="769408" y="3429000"/>
            <a:ext cx="10136403" cy="1510927"/>
          </a:xfrm>
          <a:prstGeom prst="rect">
            <a:avLst/>
          </a:prstGeom>
          <a:noFill/>
        </p:spPr>
        <p:txBody>
          <a:bodyPr wrap="square" rtlCol="0">
            <a:spAutoFit/>
          </a:bodyPr>
          <a:lstStyle>
            <a:defPPr>
              <a:defRPr lang="zh-CN"/>
            </a:defPPr>
          </a:lstStyle>
          <a:p>
            <a:pPr algn="l" eaLnBrk="1" hangingPunct="1">
              <a:lnSpc>
                <a:spcPct val="130000"/>
              </a:lnSpc>
            </a:pPr>
            <a:r>
              <a:rPr lang="zh-CN" altLang="en-US" sz="3733" b="1">
                <a:solidFill>
                  <a:srgbClr val="0033CC"/>
                </a:solidFill>
                <a:latin typeface="楷体" panose="02010609060101010101" pitchFamily="49" charset="-122"/>
                <a:ea typeface="楷体" panose="02010609060101010101" pitchFamily="49" charset="-122"/>
              </a:rPr>
              <a:t>    运用复沓手法，一问一答，道出木兰的心事，引出下文她代父从军这一主要事件。</a:t>
            </a:r>
          </a:p>
        </p:txBody>
      </p:sp>
    </p:spTree>
    <p:extLst>
      <p:ext uri="{BB962C8B-B14F-4D97-AF65-F5344CB8AC3E}">
        <p14:creationId xmlns:p14="http://schemas.microsoft.com/office/powerpoint/2010/main" val="20802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2740943A-4EAF-4420-8D8D-BB7791BFE32C}"/>
              </a:ext>
            </a:extLst>
          </p:cNvPr>
          <p:cNvSpPr/>
          <p:nvPr/>
        </p:nvSpPr>
        <p:spPr>
          <a:xfrm>
            <a:off x="476250" y="1431937"/>
            <a:ext cx="11148485" cy="4127502"/>
          </a:xfrm>
          <a:prstGeom prst="rect">
            <a:avLst/>
          </a:prstGeom>
          <a:solidFill>
            <a:srgbClr val="C5EC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lgn="ctr">
              <a:defRPr/>
            </a:pPr>
            <a:endParaRPr lang="zh-CN" altLang="en-US" sz="2400"/>
          </a:p>
        </p:txBody>
      </p:sp>
      <p:grpSp>
        <p:nvGrpSpPr>
          <p:cNvPr id="3" name="组合 2">
            <a:extLst>
              <a:ext uri="{FF2B5EF4-FFF2-40B4-BE49-F238E27FC236}">
                <a16:creationId xmlns:a16="http://schemas.microsoft.com/office/drawing/2014/main" id="{0C4B671F-40AA-2733-4417-99DC18556C28}"/>
              </a:ext>
            </a:extLst>
          </p:cNvPr>
          <p:cNvGrpSpPr/>
          <p:nvPr/>
        </p:nvGrpSpPr>
        <p:grpSpPr>
          <a:xfrm>
            <a:off x="1" y="1556820"/>
            <a:ext cx="7153704" cy="920749"/>
            <a:chOff x="19880" y="1371309"/>
            <a:chExt cx="7153901" cy="920105"/>
          </a:xfrm>
        </p:grpSpPr>
        <p:grpSp>
          <p:nvGrpSpPr>
            <p:cNvPr id="38917" name="组合 5">
              <a:extLst>
                <a:ext uri="{FF2B5EF4-FFF2-40B4-BE49-F238E27FC236}">
                  <a16:creationId xmlns:a16="http://schemas.microsoft.com/office/drawing/2014/main" id="{53AC995C-B042-9C69-CC62-88A8369DBABB}"/>
                </a:ext>
              </a:extLst>
            </p:cNvPr>
            <p:cNvGrpSpPr/>
            <p:nvPr/>
          </p:nvGrpSpPr>
          <p:grpSpPr>
            <a:xfrm>
              <a:off x="19880" y="1371309"/>
              <a:ext cx="3055994" cy="920105"/>
              <a:chOff x="1500443" y="2019671"/>
              <a:chExt cx="2607037" cy="920842"/>
            </a:xfrm>
          </p:grpSpPr>
          <p:pic>
            <p:nvPicPr>
              <p:cNvPr id="38919" name="图片 6">
                <a:extLst>
                  <a:ext uri="{FF2B5EF4-FFF2-40B4-BE49-F238E27FC236}">
                    <a16:creationId xmlns:a16="http://schemas.microsoft.com/office/drawing/2014/main" id="{DAA0990C-4146-A3FA-E73D-5E294E295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756773" y="2023744"/>
                <a:ext cx="2094377" cy="91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Text Box 5">
                <a:extLst>
                  <a:ext uri="{FF2B5EF4-FFF2-40B4-BE49-F238E27FC236}">
                    <a16:creationId xmlns:a16="http://schemas.microsoft.com/office/drawing/2014/main" id="{BEFB297D-4EA7-37C9-EB30-2DC38DE5F0F8}"/>
                  </a:ext>
                </a:extLst>
              </p:cNvPr>
              <p:cNvSpPr txBox="1">
                <a:spLocks noChangeArrowheads="1"/>
              </p:cNvSpPr>
              <p:nvPr/>
            </p:nvSpPr>
            <p:spPr bwMode="auto">
              <a:xfrm>
                <a:off x="1500443" y="2019671"/>
                <a:ext cx="2607037" cy="69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33" b="1">
                    <a:solidFill>
                      <a:schemeClr val="bg1"/>
                    </a:solidFill>
                    <a:latin typeface="黑体" panose="02010609060101010101" pitchFamily="49" charset="-122"/>
                    <a:ea typeface="黑体" panose="02010609060101010101" pitchFamily="49" charset="-122"/>
                  </a:rPr>
                  <a:t>状元贴士</a:t>
                </a:r>
              </a:p>
            </p:txBody>
          </p:sp>
        </p:grpSp>
        <p:sp>
          <p:nvSpPr>
            <p:cNvPr id="38918" name="矩形 1">
              <a:extLst>
                <a:ext uri="{FF2B5EF4-FFF2-40B4-BE49-F238E27FC236}">
                  <a16:creationId xmlns:a16="http://schemas.microsoft.com/office/drawing/2014/main" id="{BD0275DB-492E-84DC-6AFA-7CCD95C8F6A5}"/>
                </a:ext>
              </a:extLst>
            </p:cNvPr>
            <p:cNvSpPr>
              <a:spLocks noChangeArrowheads="1"/>
            </p:cNvSpPr>
            <p:nvPr/>
          </p:nvSpPr>
          <p:spPr bwMode="auto">
            <a:xfrm>
              <a:off x="5237178" y="1435959"/>
              <a:ext cx="1936603" cy="74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267" b="1">
                  <a:latin typeface="黑体" panose="02010609060101010101" pitchFamily="49" charset="-122"/>
                  <a:ea typeface="黑体" panose="02010609060101010101" pitchFamily="49" charset="-122"/>
                </a:rPr>
                <a:t>复  沓</a:t>
              </a:r>
            </a:p>
          </p:txBody>
        </p:sp>
      </p:grpSp>
      <p:sp>
        <p:nvSpPr>
          <p:cNvPr id="8" name="文本框 7">
            <a:extLst>
              <a:ext uri="{FF2B5EF4-FFF2-40B4-BE49-F238E27FC236}">
                <a16:creationId xmlns:a16="http://schemas.microsoft.com/office/drawing/2014/main" id="{287CCDC0-65ED-E3E7-5ED8-C2CF6E87E028}"/>
              </a:ext>
            </a:extLst>
          </p:cNvPr>
          <p:cNvSpPr txBox="1">
            <a:spLocks noChangeArrowheads="1"/>
          </p:cNvSpPr>
          <p:nvPr/>
        </p:nvSpPr>
        <p:spPr bwMode="auto">
          <a:xfrm>
            <a:off x="1018116" y="2585520"/>
            <a:ext cx="10449985" cy="256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4267" b="1">
                <a:latin typeface="楷体" panose="02010609060101010101" pitchFamily="49" charset="-122"/>
                <a:ea typeface="楷体" panose="02010609060101010101" pitchFamily="49" charset="-122"/>
              </a:rPr>
              <a:t>    复沓，又叫复唱，指几个句子一组，句子和句子之间只是更换少数的词语。在诗文中起到抒发感情、加强节奏的作用。</a:t>
            </a:r>
          </a:p>
        </p:txBody>
      </p:sp>
    </p:spTree>
    <p:extLst>
      <p:ext uri="{BB962C8B-B14F-4D97-AF65-F5344CB8AC3E}">
        <p14:creationId xmlns:p14="http://schemas.microsoft.com/office/powerpoint/2010/main" val="38079413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nodeType="afterEffect">
                                  <p:stCondLst>
                                    <p:cond delay="0"/>
                                  </p:stCondLst>
                                  <p:childTnLst>
                                    <p:set>
                                      <p:cBhvr>
                                        <p:cTn id="7" dur="1" fill="hold">
                                          <p:stCondLst>
                                            <p:cond delay="0"/>
                                          </p:stCondLst>
                                        </p:cTn>
                                        <p:tgtEl>
                                          <p:spTgt spid="3"/>
                                        </p:tgtEl>
                                        <p:attrNameLst>
                                          <p:attrName>style.visibility</p:attrName>
                                        </p:attrNameLst>
                                      </p:cBhvr>
                                      <p:to>
                                        <p:strVal val="visible"/>
                                      </p:to>
                                    </p:set>
                                    <p:animEffect transition="in" filter="fade">
                                      <p:cBhvr>
                                        <p:cTn id="8" dur="500"/>
                                        <p:tgtEl>
                                          <p:spTgt spid="3"/>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4" presetClass="entr" presetSubtype="10" fill="hold" grpId="1"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1"/>
    </p:bld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84BC706E-7A71-69D6-B31D-DBC9C107A896}"/>
              </a:ext>
            </a:extLst>
          </p:cNvPr>
          <p:cNvSpPr txBox="1"/>
          <p:nvPr/>
        </p:nvSpPr>
        <p:spPr>
          <a:xfrm>
            <a:off x="2293892" y="1423332"/>
            <a:ext cx="6521864" cy="855619"/>
          </a:xfrm>
          <a:prstGeom prst="rect">
            <a:avLst/>
          </a:prstGeom>
          <a:noFill/>
        </p:spPr>
        <p:txBody>
          <a:bodyPr wrap="square">
            <a:spAutoFit/>
          </a:bodyPr>
          <a:lstStyle>
            <a:defPPr>
              <a:defRPr lang="zh-CN"/>
            </a:defPPr>
          </a:lstStyle>
          <a:p>
            <a:pPr eaLnBrk="1" hangingPunct="1">
              <a:lnSpc>
                <a:spcPct val="130000"/>
              </a:lnSpc>
              <a:defRPr/>
            </a:pPr>
            <a:r>
              <a:rPr lang="zh-CN" altLang="en-US" sz="4267" b="1">
                <a:latin typeface="+mn-ea"/>
                <a:ea typeface="+mn-ea"/>
              </a:rPr>
              <a:t>军书十二卷，卷卷有爷名。</a:t>
            </a:r>
          </a:p>
        </p:txBody>
      </p:sp>
      <p:sp>
        <p:nvSpPr>
          <p:cNvPr id="3" name="文本框 2">
            <a:extLst>
              <a:ext uri="{FF2B5EF4-FFF2-40B4-BE49-F238E27FC236}">
                <a16:creationId xmlns:a16="http://schemas.microsoft.com/office/drawing/2014/main" id="{C1A3DFE8-BA20-F75F-2F53-11161CEADC6F}"/>
              </a:ext>
            </a:extLst>
          </p:cNvPr>
          <p:cNvSpPr txBox="1"/>
          <p:nvPr/>
        </p:nvSpPr>
        <p:spPr>
          <a:xfrm>
            <a:off x="769408" y="2826100"/>
            <a:ext cx="10136403" cy="2257799"/>
          </a:xfrm>
          <a:prstGeom prst="rect">
            <a:avLst/>
          </a:prstGeom>
          <a:noFill/>
        </p:spPr>
        <p:txBody>
          <a:bodyPr wrap="square" rtlCol="0">
            <a:spAutoFit/>
          </a:bodyPr>
          <a:lstStyle>
            <a:defPPr>
              <a:defRPr lang="zh-CN"/>
            </a:defPPr>
          </a:lstStyle>
          <a:p>
            <a:pPr eaLnBrk="1" hangingPunct="1">
              <a:lnSpc>
                <a:spcPct val="130000"/>
              </a:lnSpc>
            </a:pPr>
            <a:r>
              <a:rPr lang="zh-CN" altLang="en-US" sz="3733" b="1">
                <a:solidFill>
                  <a:srgbClr val="0033CC"/>
                </a:solidFill>
                <a:latin typeface="楷体" panose="02010609060101010101" pitchFamily="49" charset="-122"/>
                <a:ea typeface="楷体" panose="02010609060101010101" pitchFamily="49" charset="-122"/>
              </a:rPr>
              <a:t>    </a:t>
            </a:r>
            <a:r>
              <a:rPr lang="en-US" altLang="zh-CN" sz="3733" b="1">
                <a:solidFill>
                  <a:srgbClr val="0033CC"/>
                </a:solidFill>
                <a:latin typeface="楷体" panose="02010609060101010101" pitchFamily="49" charset="-122"/>
                <a:ea typeface="楷体" panose="02010609060101010101" pitchFamily="49" charset="-122"/>
              </a:rPr>
              <a:t>【</a:t>
            </a:r>
            <a:r>
              <a:rPr lang="zh-CN" altLang="en-US" sz="3733" b="1">
                <a:solidFill>
                  <a:srgbClr val="0033CC"/>
                </a:solidFill>
                <a:latin typeface="楷体" panose="02010609060101010101" pitchFamily="49" charset="-122"/>
                <a:ea typeface="楷体" panose="02010609060101010101" pitchFamily="49" charset="-122"/>
              </a:rPr>
              <a:t>顶真</a:t>
            </a:r>
            <a:r>
              <a:rPr lang="en-US" altLang="zh-CN" sz="3733" b="1">
                <a:solidFill>
                  <a:srgbClr val="0033CC"/>
                </a:solidFill>
                <a:latin typeface="楷体" panose="02010609060101010101" pitchFamily="49" charset="-122"/>
                <a:ea typeface="楷体" panose="02010609060101010101" pitchFamily="49" charset="-122"/>
              </a:rPr>
              <a:t>】</a:t>
            </a:r>
            <a:r>
              <a:rPr lang="zh-CN" altLang="en-US" sz="3733" b="1">
                <a:solidFill>
                  <a:srgbClr val="0033CC"/>
                </a:solidFill>
                <a:latin typeface="楷体" panose="02010609060101010101" pitchFamily="49" charset="-122"/>
                <a:ea typeface="楷体" panose="02010609060101010101" pitchFamily="49" charset="-122"/>
              </a:rPr>
              <a:t>运用顶真的修辞手法，强调征兵名册上父亲的名字反复出现的事实，表明出征已成定局。音韵和谐。</a:t>
            </a:r>
          </a:p>
        </p:txBody>
      </p:sp>
    </p:spTree>
    <p:extLst>
      <p:ext uri="{BB962C8B-B14F-4D97-AF65-F5344CB8AC3E}">
        <p14:creationId xmlns:p14="http://schemas.microsoft.com/office/powerpoint/2010/main" val="28740091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2740943A-4EAF-4420-8D8D-BB7791BFE32C}"/>
              </a:ext>
            </a:extLst>
          </p:cNvPr>
          <p:cNvSpPr/>
          <p:nvPr/>
        </p:nvSpPr>
        <p:spPr>
          <a:xfrm>
            <a:off x="476250" y="1431937"/>
            <a:ext cx="11148485" cy="4127502"/>
          </a:xfrm>
          <a:prstGeom prst="rect">
            <a:avLst/>
          </a:prstGeom>
          <a:solidFill>
            <a:srgbClr val="C5EC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lgn="ctr">
              <a:defRPr/>
            </a:pPr>
            <a:endParaRPr lang="zh-CN" altLang="en-US" sz="2400"/>
          </a:p>
        </p:txBody>
      </p:sp>
      <p:grpSp>
        <p:nvGrpSpPr>
          <p:cNvPr id="3" name="组合 2">
            <a:extLst>
              <a:ext uri="{FF2B5EF4-FFF2-40B4-BE49-F238E27FC236}">
                <a16:creationId xmlns:a16="http://schemas.microsoft.com/office/drawing/2014/main" id="{0C4B671F-40AA-2733-4417-99DC18556C28}"/>
              </a:ext>
            </a:extLst>
          </p:cNvPr>
          <p:cNvGrpSpPr/>
          <p:nvPr/>
        </p:nvGrpSpPr>
        <p:grpSpPr>
          <a:xfrm>
            <a:off x="1" y="1556820"/>
            <a:ext cx="7153704" cy="920749"/>
            <a:chOff x="19880" y="1371309"/>
            <a:chExt cx="7153901" cy="920105"/>
          </a:xfrm>
        </p:grpSpPr>
        <p:grpSp>
          <p:nvGrpSpPr>
            <p:cNvPr id="38917" name="组合 5">
              <a:extLst>
                <a:ext uri="{FF2B5EF4-FFF2-40B4-BE49-F238E27FC236}">
                  <a16:creationId xmlns:a16="http://schemas.microsoft.com/office/drawing/2014/main" id="{53AC995C-B042-9C69-CC62-88A8369DBABB}"/>
                </a:ext>
              </a:extLst>
            </p:cNvPr>
            <p:cNvGrpSpPr/>
            <p:nvPr/>
          </p:nvGrpSpPr>
          <p:grpSpPr>
            <a:xfrm>
              <a:off x="19880" y="1371309"/>
              <a:ext cx="3055994" cy="920105"/>
              <a:chOff x="1500443" y="2019671"/>
              <a:chExt cx="2607037" cy="920842"/>
            </a:xfrm>
          </p:grpSpPr>
          <p:pic>
            <p:nvPicPr>
              <p:cNvPr id="38919" name="图片 6">
                <a:extLst>
                  <a:ext uri="{FF2B5EF4-FFF2-40B4-BE49-F238E27FC236}">
                    <a16:creationId xmlns:a16="http://schemas.microsoft.com/office/drawing/2014/main" id="{DAA0990C-4146-A3FA-E73D-5E294E295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756773" y="2023744"/>
                <a:ext cx="2094377" cy="91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Text Box 5">
                <a:extLst>
                  <a:ext uri="{FF2B5EF4-FFF2-40B4-BE49-F238E27FC236}">
                    <a16:creationId xmlns:a16="http://schemas.microsoft.com/office/drawing/2014/main" id="{BEFB297D-4EA7-37C9-EB30-2DC38DE5F0F8}"/>
                  </a:ext>
                </a:extLst>
              </p:cNvPr>
              <p:cNvSpPr txBox="1">
                <a:spLocks noChangeArrowheads="1"/>
              </p:cNvSpPr>
              <p:nvPr/>
            </p:nvSpPr>
            <p:spPr bwMode="auto">
              <a:xfrm>
                <a:off x="1500443" y="2019671"/>
                <a:ext cx="2607037" cy="69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33" b="1">
                    <a:solidFill>
                      <a:schemeClr val="bg1"/>
                    </a:solidFill>
                    <a:latin typeface="黑体" panose="02010609060101010101" pitchFamily="49" charset="-122"/>
                    <a:ea typeface="黑体" panose="02010609060101010101" pitchFamily="49" charset="-122"/>
                  </a:rPr>
                  <a:t>状元贴士</a:t>
                </a:r>
              </a:p>
            </p:txBody>
          </p:sp>
        </p:grpSp>
        <p:sp>
          <p:nvSpPr>
            <p:cNvPr id="38918" name="矩形 1">
              <a:extLst>
                <a:ext uri="{FF2B5EF4-FFF2-40B4-BE49-F238E27FC236}">
                  <a16:creationId xmlns:a16="http://schemas.microsoft.com/office/drawing/2014/main" id="{BD0275DB-492E-84DC-6AFA-7CCD95C8F6A5}"/>
                </a:ext>
              </a:extLst>
            </p:cNvPr>
            <p:cNvSpPr>
              <a:spLocks noChangeArrowheads="1"/>
            </p:cNvSpPr>
            <p:nvPr/>
          </p:nvSpPr>
          <p:spPr bwMode="auto">
            <a:xfrm>
              <a:off x="5237178" y="1435959"/>
              <a:ext cx="1936603" cy="74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267" b="1">
                  <a:latin typeface="黑体" panose="02010609060101010101" pitchFamily="49" charset="-122"/>
                  <a:ea typeface="黑体" panose="02010609060101010101" pitchFamily="49" charset="-122"/>
                </a:rPr>
                <a:t>顶  真</a:t>
              </a:r>
            </a:p>
          </p:txBody>
        </p:sp>
      </p:grpSp>
      <p:sp>
        <p:nvSpPr>
          <p:cNvPr id="8" name="文本框 7">
            <a:extLst>
              <a:ext uri="{FF2B5EF4-FFF2-40B4-BE49-F238E27FC236}">
                <a16:creationId xmlns:a16="http://schemas.microsoft.com/office/drawing/2014/main" id="{287CCDC0-65ED-E3E7-5ED8-C2CF6E87E028}"/>
              </a:ext>
            </a:extLst>
          </p:cNvPr>
          <p:cNvSpPr txBox="1">
            <a:spLocks noChangeArrowheads="1"/>
          </p:cNvSpPr>
          <p:nvPr/>
        </p:nvSpPr>
        <p:spPr bwMode="auto">
          <a:xfrm>
            <a:off x="1018116" y="2585520"/>
            <a:ext cx="9807308" cy="256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4267" b="1">
                <a:latin typeface="楷体" panose="02010609060101010101" pitchFamily="49" charset="-122"/>
                <a:ea typeface="楷体" panose="02010609060101010101" pitchFamily="49" charset="-122"/>
              </a:rPr>
              <a:t>    又叫顶针、联珠。指用前文的结尾（词语或句子）作为下文的起头，使语句递接紧凑而生动畅达。</a:t>
            </a:r>
          </a:p>
        </p:txBody>
      </p:sp>
    </p:spTree>
    <p:extLst>
      <p:ext uri="{BB962C8B-B14F-4D97-AF65-F5344CB8AC3E}">
        <p14:creationId xmlns:p14="http://schemas.microsoft.com/office/powerpoint/2010/main" val="18059820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nodeType="afterEffect">
                                  <p:stCondLst>
                                    <p:cond delay="0"/>
                                  </p:stCondLst>
                                  <p:childTnLst>
                                    <p:set>
                                      <p:cBhvr>
                                        <p:cTn id="7" dur="1" fill="hold">
                                          <p:stCondLst>
                                            <p:cond delay="0"/>
                                          </p:stCondLst>
                                        </p:cTn>
                                        <p:tgtEl>
                                          <p:spTgt spid="3"/>
                                        </p:tgtEl>
                                        <p:attrNameLst>
                                          <p:attrName>style.visibility</p:attrName>
                                        </p:attrNameLst>
                                      </p:cBhvr>
                                      <p:to>
                                        <p:strVal val="visible"/>
                                      </p:to>
                                    </p:set>
                                    <p:animEffect transition="in" filter="fade">
                                      <p:cBhvr>
                                        <p:cTn id="8" dur="500"/>
                                        <p:tgtEl>
                                          <p:spTgt spid="3"/>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1"/>
    </p:bldLs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2B190D5A-040D-4D29-A193-19E77A1C390E}"/>
              </a:ext>
            </a:extLst>
          </p:cNvPr>
          <p:cNvSpPr txBox="1"/>
          <p:nvPr/>
        </p:nvSpPr>
        <p:spPr>
          <a:xfrm>
            <a:off x="719667" y="1012836"/>
            <a:ext cx="10752667" cy="1709185"/>
          </a:xfrm>
          <a:prstGeom prst="rect">
            <a:avLst/>
          </a:prstGeom>
          <a:noFill/>
        </p:spPr>
        <p:txBody>
          <a:bodyPr wrap="square">
            <a:spAutoFit/>
          </a:bodyPr>
          <a:lstStyle>
            <a:defPPr>
              <a:defRPr lang="zh-CN"/>
            </a:defPPr>
          </a:lstStyle>
          <a:p>
            <a:pPr eaLnBrk="1" hangingPunct="1">
              <a:lnSpc>
                <a:spcPct val="130000"/>
              </a:lnSpc>
              <a:defRPr/>
            </a:pPr>
            <a:r>
              <a:rPr lang="zh-CN" altLang="en-US" sz="4267" b="1">
                <a:latin typeface="+mn-ea"/>
                <a:ea typeface="+mn-ea"/>
              </a:rPr>
              <a:t>    东市买骏马，西市买鞍鞯，南市买辔头，北市买长鞭。</a:t>
            </a:r>
          </a:p>
        </p:txBody>
      </p:sp>
      <p:sp>
        <p:nvSpPr>
          <p:cNvPr id="4" name="文本框 3">
            <a:extLst>
              <a:ext uri="{FF2B5EF4-FFF2-40B4-BE49-F238E27FC236}">
                <a16:creationId xmlns:a16="http://schemas.microsoft.com/office/drawing/2014/main" id="{7C890217-B335-619E-E08D-4ACF274FA492}"/>
              </a:ext>
            </a:extLst>
          </p:cNvPr>
          <p:cNvSpPr txBox="1">
            <a:spLocks noChangeArrowheads="1"/>
          </p:cNvSpPr>
          <p:nvPr/>
        </p:nvSpPr>
        <p:spPr bwMode="auto">
          <a:xfrm>
            <a:off x="719667" y="2852058"/>
            <a:ext cx="10752667" cy="256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4267" b="1">
                <a:solidFill>
                  <a:srgbClr val="0033CC"/>
                </a:solidFill>
                <a:latin typeface="楷体" panose="02010609060101010101" pitchFamily="49" charset="-122"/>
                <a:ea typeface="楷体" panose="02010609060101010101" pitchFamily="49" charset="-122"/>
              </a:rPr>
              <a:t>    </a:t>
            </a:r>
            <a:r>
              <a:rPr lang="en-US" altLang="zh-CN" sz="4267" b="1">
                <a:solidFill>
                  <a:srgbClr val="0033CC"/>
                </a:solidFill>
                <a:latin typeface="楷体" panose="02010609060101010101" pitchFamily="49" charset="-122"/>
                <a:ea typeface="楷体" panose="02010609060101010101" pitchFamily="49" charset="-122"/>
              </a:rPr>
              <a:t>【</a:t>
            </a:r>
            <a:r>
              <a:rPr lang="zh-CN" altLang="en-US" sz="4267" b="1">
                <a:solidFill>
                  <a:srgbClr val="0033CC"/>
                </a:solidFill>
                <a:latin typeface="楷体" panose="02010609060101010101" pitchFamily="49" charset="-122"/>
                <a:ea typeface="楷体" panose="02010609060101010101" pitchFamily="49" charset="-122"/>
              </a:rPr>
              <a:t>排比、互文</a:t>
            </a:r>
            <a:r>
              <a:rPr lang="en-US" altLang="zh-CN" sz="4267" b="1">
                <a:solidFill>
                  <a:srgbClr val="0033CC"/>
                </a:solidFill>
                <a:latin typeface="楷体" panose="02010609060101010101" pitchFamily="49" charset="-122"/>
                <a:ea typeface="楷体" panose="02010609060101010101" pitchFamily="49" charset="-122"/>
              </a:rPr>
              <a:t>】</a:t>
            </a:r>
            <a:r>
              <a:rPr lang="zh-CN" altLang="en-US" sz="4267" b="1">
                <a:solidFill>
                  <a:srgbClr val="0033CC"/>
                </a:solidFill>
                <a:latin typeface="楷体" panose="02010609060101010101" pitchFamily="49" charset="-122"/>
                <a:ea typeface="楷体" panose="02010609060101010101" pitchFamily="49" charset="-122"/>
              </a:rPr>
              <a:t>运用排比、互文的修辞手法，写木兰出征前准备战马和马具的情形，表现了她的果敢干练，也渲染出战事的紧急。</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708DC04A-D430-29D6-A7CE-DF5FB46C82BC}"/>
              </a:ext>
            </a:extLst>
          </p:cNvPr>
          <p:cNvSpPr txBox="1"/>
          <p:nvPr/>
        </p:nvSpPr>
        <p:spPr>
          <a:xfrm>
            <a:off x="3885363" y="147375"/>
            <a:ext cx="4421275" cy="764056"/>
          </a:xfrm>
          <a:prstGeom prst="rect">
            <a:avLst/>
          </a:prstGeom>
          <a:noFill/>
        </p:spPr>
        <p:txBody>
          <a:bodyPr wrap="square" rtlCol="0">
            <a:spAutoFit/>
          </a:bodyPr>
          <a:lstStyle>
            <a:defPPr>
              <a:defRPr lang="zh-CN"/>
            </a:defPPr>
          </a:lstStyle>
          <a:p>
            <a:pPr algn="ctr" eaLnBrk="1" hangingPunct="1">
              <a:lnSpc>
                <a:spcPct val="130000"/>
              </a:lnSpc>
            </a:pPr>
            <a:r>
              <a:rPr lang="zh-CN" altLang="en-US" sz="3733" b="1">
                <a:solidFill>
                  <a:schemeClr val="tx2">
                    <a:lumMod val="60000"/>
                    <a:lumOff val="40000"/>
                  </a:schemeClr>
                </a:solidFill>
                <a:latin typeface="黑体" panose="02010609060101010101" pitchFamily="49" charset="-122"/>
                <a:ea typeface="黑体" panose="02010609060101010101" pitchFamily="49" charset="-122"/>
              </a:rPr>
              <a:t>分析“互文”手法</a:t>
            </a:r>
          </a:p>
        </p:txBody>
      </p:sp>
      <p:graphicFrame>
        <p:nvGraphicFramePr>
          <p:cNvPr id="3" name="表格 3">
            <a:extLst>
              <a:ext uri="{FF2B5EF4-FFF2-40B4-BE49-F238E27FC236}">
                <a16:creationId xmlns:a16="http://schemas.microsoft.com/office/drawing/2014/main" id="{CEE2777E-7B2A-5884-529E-197169338BEE}"/>
              </a:ext>
            </a:extLst>
          </p:cNvPr>
          <p:cNvGraphicFramePr>
            <a:graphicFrameLocks noGrp="1"/>
          </p:cNvGraphicFramePr>
          <p:nvPr>
            <p:extLst>
              <p:ext uri="{D42A27DB-BD31-4B8C-83A1-F6EECF244321}">
                <p14:modId xmlns:p14="http://schemas.microsoft.com/office/powerpoint/2010/main" val="795934133"/>
              </p:ext>
            </p:extLst>
          </p:nvPr>
        </p:nvGraphicFramePr>
        <p:xfrm>
          <a:off x="614065" y="911432"/>
          <a:ext cx="10963870" cy="5783281"/>
        </p:xfrm>
        <a:graphic>
          <a:graphicData uri="http://schemas.openxmlformats.org/drawingml/2006/table">
            <a:tbl>
              <a:tblPr firstRow="1" bandRow="1">
                <a:tableStyleId>{5940675A-B579-460E-94D1-54222C63F5DA}</a:tableStyleId>
              </a:tblPr>
              <a:tblGrid>
                <a:gridCol w="1864528">
                  <a:extLst>
                    <a:ext uri="{9D8B030D-6E8A-4147-A177-3AD203B41FA5}">
                      <a16:colId xmlns:a16="http://schemas.microsoft.com/office/drawing/2014/main" val="1585869401"/>
                    </a:ext>
                  </a:extLst>
                </a:gridCol>
                <a:gridCol w="9099342">
                  <a:extLst>
                    <a:ext uri="{9D8B030D-6E8A-4147-A177-3AD203B41FA5}">
                      <a16:colId xmlns:a16="http://schemas.microsoft.com/office/drawing/2014/main" val="711784108"/>
                    </a:ext>
                  </a:extLst>
                </a:gridCol>
              </a:tblGrid>
              <a:tr h="498451">
                <a:tc>
                  <a:txBody>
                    <a:bodyPr/>
                    <a:lstStyle/>
                    <a:p>
                      <a:pPr algn="ctr"/>
                      <a:r>
                        <a:rPr lang="zh-CN" altLang="en-US" sz="2400" b="1"/>
                        <a:t>例  句</a:t>
                      </a:r>
                    </a:p>
                  </a:txBody>
                  <a:tcPr marL="121920" marR="121920" marT="60960" marB="60960" anchor="ctr">
                    <a:solidFill>
                      <a:schemeClr val="accent1">
                        <a:lumMod val="20000"/>
                        <a:lumOff val="80000"/>
                      </a:schemeClr>
                    </a:solidFill>
                  </a:tcPr>
                </a:tc>
                <a:tc>
                  <a:txBody>
                    <a:bodyPr/>
                    <a:lstStyle/>
                    <a:p>
                      <a:pPr algn="ctr"/>
                      <a:r>
                        <a:rPr lang="zh-CN" altLang="en-US" sz="2400" b="1"/>
                        <a:t>分  析</a:t>
                      </a:r>
                    </a:p>
                  </a:txBody>
                  <a:tcPr marL="121920" marR="121920" marT="60960" marB="60960" anchor="ctr">
                    <a:solidFill>
                      <a:schemeClr val="accent1">
                        <a:lumMod val="20000"/>
                        <a:lumOff val="80000"/>
                      </a:schemeClr>
                    </a:solidFill>
                  </a:tcPr>
                </a:tc>
                <a:extLst>
                  <a:ext uri="{0D108BD9-81ED-4DB2-BD59-A6C34878D82A}">
                    <a16:rowId xmlns:a16="http://schemas.microsoft.com/office/drawing/2014/main" val="4278789755"/>
                  </a:ext>
                </a:extLst>
              </a:tr>
              <a:tr h="1619964">
                <a:tc>
                  <a:txBody>
                    <a:bodyPr/>
                    <a:lstStyle/>
                    <a:p>
                      <a:r>
                        <a:rPr lang="zh-CN" altLang="en-US" sz="2400" b="1"/>
                        <a:t>东市买骏马，西市买鞍鞯，南市买辔头，北市买长鞭。</a:t>
                      </a:r>
                    </a:p>
                  </a:txBody>
                  <a:tcPr marL="121920" marR="121920" marT="60960" marB="60960" anchor="ctr"/>
                </a:tc>
                <a:tc>
                  <a:txBody>
                    <a:bodyPr/>
                    <a:lstStyle/>
                    <a:p>
                      <a:endParaRPr lang="zh-CN" altLang="en-US" sz="2400" b="1">
                        <a:latin typeface="楷体" panose="02010609060101010101" pitchFamily="49" charset="-122"/>
                        <a:ea typeface="楷体" panose="02010609060101010101" pitchFamily="49" charset="-122"/>
                      </a:endParaRPr>
                    </a:p>
                  </a:txBody>
                  <a:tcPr marL="121920" marR="121920" marT="60960" marB="60960" anchor="ctr"/>
                </a:tc>
                <a:extLst>
                  <a:ext uri="{0D108BD9-81ED-4DB2-BD59-A6C34878D82A}">
                    <a16:rowId xmlns:a16="http://schemas.microsoft.com/office/drawing/2014/main" val="211767509"/>
                  </a:ext>
                </a:extLst>
              </a:tr>
              <a:tr h="1157257">
                <a:tc>
                  <a:txBody>
                    <a:bodyPr/>
                    <a:lstStyle/>
                    <a:p>
                      <a:r>
                        <a:rPr lang="zh-CN" altLang="en-US" sz="2400" b="1"/>
                        <a:t>将军百战死，壮士十年归。</a:t>
                      </a:r>
                    </a:p>
                  </a:txBody>
                  <a:tcPr marL="121920" marR="121920" marT="60960" marB="60960" anchor="ctr"/>
                </a:tc>
                <a:tc>
                  <a:txBody>
                    <a:bodyPr/>
                    <a:lstStyle/>
                    <a:p>
                      <a:endParaRPr lang="zh-CN" altLang="en-US" sz="2400" b="1">
                        <a:latin typeface="楷体" panose="02010609060101010101" pitchFamily="49" charset="-122"/>
                        <a:ea typeface="楷体" panose="02010609060101010101" pitchFamily="49" charset="-122"/>
                      </a:endParaRPr>
                    </a:p>
                  </a:txBody>
                  <a:tcPr marL="121920" marR="121920" marT="60960" marB="60960" anchor="ctr"/>
                </a:tc>
                <a:extLst>
                  <a:ext uri="{0D108BD9-81ED-4DB2-BD59-A6C34878D82A}">
                    <a16:rowId xmlns:a16="http://schemas.microsoft.com/office/drawing/2014/main" val="1512994262"/>
                  </a:ext>
                </a:extLst>
              </a:tr>
              <a:tr h="1276697">
                <a:tc>
                  <a:txBody>
                    <a:bodyPr/>
                    <a:lstStyle/>
                    <a:p>
                      <a:r>
                        <a:rPr lang="zh-CN" altLang="en-US" sz="2400" b="1"/>
                        <a:t>开我东阁门，坐我西阁床。</a:t>
                      </a:r>
                    </a:p>
                  </a:txBody>
                  <a:tcPr marL="121920" marR="121920" marT="60960" marB="60960" anchor="ctr"/>
                </a:tc>
                <a:tc>
                  <a:txBody>
                    <a:bodyPr/>
                    <a:lstStyle/>
                    <a:p>
                      <a:endParaRPr lang="zh-CN" altLang="en-US" sz="2400" b="1">
                        <a:latin typeface="楷体" panose="02010609060101010101" pitchFamily="49" charset="-122"/>
                        <a:ea typeface="楷体" panose="02010609060101010101" pitchFamily="49" charset="-122"/>
                      </a:endParaRPr>
                    </a:p>
                  </a:txBody>
                  <a:tcPr marL="121920" marR="121920" marT="60960" marB="60960" anchor="ctr"/>
                </a:tc>
                <a:extLst>
                  <a:ext uri="{0D108BD9-81ED-4DB2-BD59-A6C34878D82A}">
                    <a16:rowId xmlns:a16="http://schemas.microsoft.com/office/drawing/2014/main" val="4261551735"/>
                  </a:ext>
                </a:extLst>
              </a:tr>
              <a:tr h="900156">
                <a:tc>
                  <a:txBody>
                    <a:bodyPr/>
                    <a:lstStyle/>
                    <a:p>
                      <a:r>
                        <a:rPr lang="zh-CN" altLang="en-US" sz="2400" b="1"/>
                        <a:t>当窗理云鬓，对镜帖花黄。</a:t>
                      </a:r>
                    </a:p>
                  </a:txBody>
                  <a:tcPr marL="121920" marR="121920" marT="60960" marB="60960" anchor="ctr"/>
                </a:tc>
                <a:tc>
                  <a:txBody>
                    <a:bodyPr/>
                    <a:lstStyle/>
                    <a:p>
                      <a:endParaRPr lang="zh-CN" altLang="en-US" sz="2400" b="1">
                        <a:latin typeface="楷体" panose="02010609060101010101" pitchFamily="49" charset="-122"/>
                        <a:ea typeface="楷体" panose="02010609060101010101" pitchFamily="49" charset="-122"/>
                      </a:endParaRPr>
                    </a:p>
                  </a:txBody>
                  <a:tcPr marL="121920" marR="121920" marT="60960" marB="60960" anchor="ctr"/>
                </a:tc>
                <a:extLst>
                  <a:ext uri="{0D108BD9-81ED-4DB2-BD59-A6C34878D82A}">
                    <a16:rowId xmlns:a16="http://schemas.microsoft.com/office/drawing/2014/main" val="1251542293"/>
                  </a:ext>
                </a:extLst>
              </a:tr>
            </a:tbl>
          </a:graphicData>
        </a:graphic>
      </p:graphicFrame>
      <p:sp>
        <p:nvSpPr>
          <p:cNvPr id="5" name="文本框 4">
            <a:extLst>
              <a:ext uri="{FF2B5EF4-FFF2-40B4-BE49-F238E27FC236}">
                <a16:creationId xmlns:a16="http://schemas.microsoft.com/office/drawing/2014/main" id="{9BDD3FF3-C65E-F85A-FE47-BF82C7208B16}"/>
              </a:ext>
            </a:extLst>
          </p:cNvPr>
          <p:cNvSpPr txBox="1"/>
          <p:nvPr/>
        </p:nvSpPr>
        <p:spPr>
          <a:xfrm>
            <a:off x="2545583" y="1579363"/>
            <a:ext cx="9032351" cy="1231107"/>
          </a:xfrm>
          <a:prstGeom prst="rect">
            <a:avLst/>
          </a:prstGeom>
          <a:noFill/>
        </p:spPr>
        <p:txBody>
          <a:bodyPr wrap="square">
            <a:spAutoFit/>
          </a:bodyPr>
          <a:lstStyle>
            <a:defPPr>
              <a:defRPr lang="zh-CN"/>
            </a:defPPr>
          </a:lstStyle>
          <a:p>
            <a:pPr eaLnBrk="1" latinLnBrk="1" hangingPunct="1"/>
            <a:r>
              <a:rPr lang="zh-CN" altLang="en-US" sz="2400" b="1">
                <a:solidFill>
                  <a:srgbClr val="0033CC"/>
                </a:solidFill>
                <a:latin typeface="楷体" panose="02010609060101010101" pitchFamily="49" charset="-122"/>
                <a:ea typeface="楷体" panose="02010609060101010101" pitchFamily="49" charset="-122"/>
              </a:rPr>
              <a:t>这四句应理解为“东市、西市、南市、北市买骏马、鞍鞯、辔头、长鞭”，意思是到各处集市备办鞍马等战具，不是一处地方买一样东西。</a:t>
            </a:r>
          </a:p>
        </p:txBody>
      </p:sp>
      <p:sp>
        <p:nvSpPr>
          <p:cNvPr id="7" name="文本框 6">
            <a:extLst>
              <a:ext uri="{FF2B5EF4-FFF2-40B4-BE49-F238E27FC236}">
                <a16:creationId xmlns:a16="http://schemas.microsoft.com/office/drawing/2014/main" id="{DA4FE37C-F99A-EB30-5F0D-D3D82DFA0F51}"/>
              </a:ext>
            </a:extLst>
          </p:cNvPr>
          <p:cNvSpPr txBox="1"/>
          <p:nvPr/>
        </p:nvSpPr>
        <p:spPr>
          <a:xfrm>
            <a:off x="2545583" y="2999444"/>
            <a:ext cx="8842548" cy="1231107"/>
          </a:xfrm>
          <a:prstGeom prst="rect">
            <a:avLst/>
          </a:prstGeom>
          <a:noFill/>
        </p:spPr>
        <p:txBody>
          <a:bodyPr wrap="square">
            <a:spAutoFit/>
          </a:bodyPr>
          <a:lstStyle>
            <a:defPPr>
              <a:defRPr lang="zh-CN"/>
            </a:defPPr>
          </a:lstStyle>
          <a:p>
            <a:pPr eaLnBrk="1" latinLnBrk="1" hangingPunct="1"/>
            <a:r>
              <a:rPr lang="zh-CN" altLang="en-US" sz="2400" b="1">
                <a:solidFill>
                  <a:srgbClr val="0033CC"/>
                </a:solidFill>
                <a:latin typeface="楷体" panose="02010609060101010101" pitchFamily="49" charset="-122"/>
                <a:ea typeface="楷体" panose="02010609060101010101" pitchFamily="49" charset="-122"/>
              </a:rPr>
              <a:t>这两句应理解为“将军壮士百战死，将军壮士十年归”，意思是将士们征战多年，经历很多战斗，许多人战死沙场，木兰等幸存者胜利归来。</a:t>
            </a:r>
          </a:p>
        </p:txBody>
      </p:sp>
      <p:sp>
        <p:nvSpPr>
          <p:cNvPr id="9" name="文本框 8">
            <a:extLst>
              <a:ext uri="{FF2B5EF4-FFF2-40B4-BE49-F238E27FC236}">
                <a16:creationId xmlns:a16="http://schemas.microsoft.com/office/drawing/2014/main" id="{4E3954BB-9065-4293-0BC8-F4CBD9595B53}"/>
              </a:ext>
            </a:extLst>
          </p:cNvPr>
          <p:cNvSpPr txBox="1"/>
          <p:nvPr/>
        </p:nvSpPr>
        <p:spPr>
          <a:xfrm>
            <a:off x="2545583" y="4230550"/>
            <a:ext cx="8842548" cy="1231107"/>
          </a:xfrm>
          <a:prstGeom prst="rect">
            <a:avLst/>
          </a:prstGeom>
          <a:noFill/>
        </p:spPr>
        <p:txBody>
          <a:bodyPr wrap="square">
            <a:spAutoFit/>
          </a:bodyPr>
          <a:lstStyle>
            <a:defPPr>
              <a:defRPr lang="zh-CN"/>
            </a:defPPr>
          </a:lstStyle>
          <a:p>
            <a:pPr eaLnBrk="1" latinLnBrk="1" hangingPunct="1"/>
            <a:r>
              <a:rPr lang="zh-CN" altLang="en-US" sz="2400" b="1">
                <a:solidFill>
                  <a:srgbClr val="0033CC"/>
                </a:solidFill>
                <a:latin typeface="楷体" panose="02010609060101010101" pitchFamily="49" charset="-122"/>
                <a:ea typeface="楷体" panose="02010609060101010101" pitchFamily="49" charset="-122"/>
              </a:rPr>
              <a:t>这两句应理解为“开我东阁西阁门，坐我东阁西阁床”，意思是每个房间都要开了门进去看看。不是开了东阁的门而不进去，然后转到西阁的床上去坐着。</a:t>
            </a:r>
          </a:p>
        </p:txBody>
      </p:sp>
      <p:sp>
        <p:nvSpPr>
          <p:cNvPr id="11" name="文本框 10">
            <a:extLst>
              <a:ext uri="{FF2B5EF4-FFF2-40B4-BE49-F238E27FC236}">
                <a16:creationId xmlns:a16="http://schemas.microsoft.com/office/drawing/2014/main" id="{0469D9B6-127F-3D54-66A9-3D0B4CDA213D}"/>
              </a:ext>
            </a:extLst>
          </p:cNvPr>
          <p:cNvSpPr txBox="1"/>
          <p:nvPr/>
        </p:nvSpPr>
        <p:spPr>
          <a:xfrm>
            <a:off x="2545583" y="5488452"/>
            <a:ext cx="8842548" cy="861775"/>
          </a:xfrm>
          <a:prstGeom prst="rect">
            <a:avLst/>
          </a:prstGeom>
          <a:noFill/>
        </p:spPr>
        <p:txBody>
          <a:bodyPr wrap="square">
            <a:spAutoFit/>
          </a:bodyPr>
          <a:lstStyle>
            <a:defPPr>
              <a:defRPr lang="zh-CN"/>
            </a:defPPr>
          </a:lstStyle>
          <a:p>
            <a:pPr eaLnBrk="1" latinLnBrk="1" hangingPunct="1"/>
            <a:r>
              <a:rPr lang="zh-CN" altLang="en-US" sz="2400" b="1">
                <a:solidFill>
                  <a:srgbClr val="0033CC"/>
                </a:solidFill>
                <a:latin typeface="楷体" panose="02010609060101010101" pitchFamily="49" charset="-122"/>
                <a:ea typeface="楷体" panose="02010609060101010101" pitchFamily="49" charset="-122"/>
              </a:rPr>
              <a:t>这两句应理解为“当窗对镜理云鬓，当窗对镜帖花黄”，意思是当着窗户，对着镜子，先理云鬓，后贴花黄。</a:t>
            </a:r>
          </a:p>
        </p:txBody>
      </p:sp>
    </p:spTree>
    <p:extLst>
      <p:ext uri="{BB962C8B-B14F-4D97-AF65-F5344CB8AC3E}">
        <p14:creationId xmlns:p14="http://schemas.microsoft.com/office/powerpoint/2010/main" val="27462450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3"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9" grpId="2"/>
      <p:bldP spid="11" grpId="3"/>
    </p:bld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2740943A-4EAF-4420-8D8D-BB7791BFE32C}"/>
              </a:ext>
            </a:extLst>
          </p:cNvPr>
          <p:cNvSpPr/>
          <p:nvPr/>
        </p:nvSpPr>
        <p:spPr>
          <a:xfrm>
            <a:off x="503767" y="842433"/>
            <a:ext cx="11148485" cy="5653617"/>
          </a:xfrm>
          <a:prstGeom prst="rect">
            <a:avLst/>
          </a:prstGeom>
          <a:solidFill>
            <a:srgbClr val="C5EC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lgn="ctr">
              <a:defRPr/>
            </a:pPr>
            <a:endParaRPr lang="zh-CN" altLang="en-US" sz="2400"/>
          </a:p>
        </p:txBody>
      </p:sp>
      <p:grpSp>
        <p:nvGrpSpPr>
          <p:cNvPr id="3" name="组合 2">
            <a:extLst>
              <a:ext uri="{FF2B5EF4-FFF2-40B4-BE49-F238E27FC236}">
                <a16:creationId xmlns:a16="http://schemas.microsoft.com/office/drawing/2014/main" id="{0C4B671F-40AA-2733-4417-99DC18556C28}"/>
              </a:ext>
            </a:extLst>
          </p:cNvPr>
          <p:cNvGrpSpPr/>
          <p:nvPr/>
        </p:nvGrpSpPr>
        <p:grpSpPr>
          <a:xfrm>
            <a:off x="27517" y="967317"/>
            <a:ext cx="6885515" cy="920749"/>
            <a:chOff x="26759" y="1224036"/>
            <a:chExt cx="6885705" cy="920105"/>
          </a:xfrm>
        </p:grpSpPr>
        <p:grpSp>
          <p:nvGrpSpPr>
            <p:cNvPr id="38917" name="组合 5">
              <a:extLst>
                <a:ext uri="{FF2B5EF4-FFF2-40B4-BE49-F238E27FC236}">
                  <a16:creationId xmlns:a16="http://schemas.microsoft.com/office/drawing/2014/main" id="{53AC995C-B042-9C69-CC62-88A8369DBABB}"/>
                </a:ext>
              </a:extLst>
            </p:cNvPr>
            <p:cNvGrpSpPr/>
            <p:nvPr/>
          </p:nvGrpSpPr>
          <p:grpSpPr>
            <a:xfrm>
              <a:off x="26759" y="1224036"/>
              <a:ext cx="3055994" cy="920105"/>
              <a:chOff x="1506312" y="1872280"/>
              <a:chExt cx="2607037" cy="920843"/>
            </a:xfrm>
          </p:grpSpPr>
          <p:pic>
            <p:nvPicPr>
              <p:cNvPr id="38919" name="图片 6">
                <a:extLst>
                  <a:ext uri="{FF2B5EF4-FFF2-40B4-BE49-F238E27FC236}">
                    <a16:creationId xmlns:a16="http://schemas.microsoft.com/office/drawing/2014/main" id="{DAA0990C-4146-A3FA-E73D-5E294E295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762642" y="1876353"/>
                <a:ext cx="2094377" cy="91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Text Box 5">
                <a:extLst>
                  <a:ext uri="{FF2B5EF4-FFF2-40B4-BE49-F238E27FC236}">
                    <a16:creationId xmlns:a16="http://schemas.microsoft.com/office/drawing/2014/main" id="{BEFB297D-4EA7-37C9-EB30-2DC38DE5F0F8}"/>
                  </a:ext>
                </a:extLst>
              </p:cNvPr>
              <p:cNvSpPr txBox="1">
                <a:spLocks noChangeArrowheads="1"/>
              </p:cNvSpPr>
              <p:nvPr/>
            </p:nvSpPr>
            <p:spPr bwMode="auto">
              <a:xfrm>
                <a:off x="1506312" y="1872280"/>
                <a:ext cx="2607037" cy="69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33" b="1">
                    <a:solidFill>
                      <a:schemeClr val="bg1"/>
                    </a:solidFill>
                    <a:latin typeface="黑体" panose="02010609060101010101" pitchFamily="49" charset="-122"/>
                    <a:ea typeface="黑体" panose="02010609060101010101" pitchFamily="49" charset="-122"/>
                  </a:rPr>
                  <a:t>状元贴士</a:t>
                </a:r>
              </a:p>
            </p:txBody>
          </p:sp>
        </p:grpSp>
        <p:sp>
          <p:nvSpPr>
            <p:cNvPr id="38918" name="矩形 1">
              <a:extLst>
                <a:ext uri="{FF2B5EF4-FFF2-40B4-BE49-F238E27FC236}">
                  <a16:creationId xmlns:a16="http://schemas.microsoft.com/office/drawing/2014/main" id="{BD0275DB-492E-84DC-6AFA-7CCD95C8F6A5}"/>
                </a:ext>
              </a:extLst>
            </p:cNvPr>
            <p:cNvSpPr>
              <a:spLocks noChangeArrowheads="1"/>
            </p:cNvSpPr>
            <p:nvPr/>
          </p:nvSpPr>
          <p:spPr bwMode="auto">
            <a:xfrm>
              <a:off x="5244056" y="1288687"/>
              <a:ext cx="1668407" cy="66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733" b="1">
                  <a:latin typeface="黑体" panose="02010609060101010101" pitchFamily="49" charset="-122"/>
                  <a:ea typeface="黑体" panose="02010609060101010101" pitchFamily="49" charset="-122"/>
                </a:rPr>
                <a:t>互　文</a:t>
              </a:r>
            </a:p>
          </p:txBody>
        </p:sp>
      </p:grpSp>
      <p:sp>
        <p:nvSpPr>
          <p:cNvPr id="8" name="文本框 7">
            <a:extLst>
              <a:ext uri="{FF2B5EF4-FFF2-40B4-BE49-F238E27FC236}">
                <a16:creationId xmlns:a16="http://schemas.microsoft.com/office/drawing/2014/main" id="{287CCDC0-65ED-E3E7-5ED8-C2CF6E87E028}"/>
              </a:ext>
            </a:extLst>
          </p:cNvPr>
          <p:cNvSpPr txBox="1">
            <a:spLocks noChangeArrowheads="1"/>
          </p:cNvSpPr>
          <p:nvPr/>
        </p:nvSpPr>
        <p:spPr bwMode="auto">
          <a:xfrm>
            <a:off x="871008" y="1806656"/>
            <a:ext cx="10449985" cy="460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733" b="1">
                <a:latin typeface="楷体" panose="02010609060101010101" pitchFamily="49" charset="-122"/>
                <a:ea typeface="楷体" panose="02010609060101010101" pitchFamily="49" charset="-122"/>
              </a:rPr>
              <a:t>    互文，又叫互辞，是古诗文中常用的一种修辞手法。古文中对它的解释是：“参互成文，合而见义。”具体表现形式是：上下句或一句话中的两个部分，看似各表达各的事，实则描述的是一件事。即上下文义互相交错、互相渗透、互相补充地表达一个完整的意思。</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nodeType="afterEffect">
                                  <p:stCondLst>
                                    <p:cond delay="0"/>
                                  </p:stCondLst>
                                  <p:childTnLst>
                                    <p:set>
                                      <p:cBhvr>
                                        <p:cTn id="7" dur="1" fill="hold">
                                          <p:stCondLst>
                                            <p:cond delay="0"/>
                                          </p:stCondLst>
                                        </p:cTn>
                                        <p:tgtEl>
                                          <p:spTgt spid="3"/>
                                        </p:tgtEl>
                                        <p:attrNameLst>
                                          <p:attrName>style.visibility</p:attrName>
                                        </p:attrNameLst>
                                      </p:cBhvr>
                                      <p:to>
                                        <p:strVal val="visible"/>
                                      </p:to>
                                    </p:set>
                                    <p:animEffect transition="in" filter="fade">
                                      <p:cBhvr>
                                        <p:cTn id="8" dur="500"/>
                                        <p:tgtEl>
                                          <p:spTgt spid="3"/>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1"/>
    </p:bld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7">
            <a:extLst>
              <a:ext uri="{FF2B5EF4-FFF2-40B4-BE49-F238E27FC236}">
                <a16:creationId xmlns:a16="http://schemas.microsoft.com/office/drawing/2014/main" id="{546C4857-8F59-A01A-9D9C-A85B2F1FE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643284" y="1919817"/>
            <a:ext cx="931333" cy="93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8D58E2DF-F07E-1989-5734-3FB19695C37A}"/>
              </a:ext>
            </a:extLst>
          </p:cNvPr>
          <p:cNvSpPr txBox="1"/>
          <p:nvPr/>
        </p:nvSpPr>
        <p:spPr>
          <a:xfrm>
            <a:off x="1112017" y="924448"/>
            <a:ext cx="10155535" cy="2257799"/>
          </a:xfrm>
          <a:prstGeom prst="rect">
            <a:avLst/>
          </a:prstGeom>
          <a:noFill/>
        </p:spPr>
        <p:txBody>
          <a:bodyPr wrap="square" rtlCol="0">
            <a:spAutoFit/>
          </a:bodyPr>
          <a:lstStyle>
            <a:defPPr>
              <a:defRPr lang="zh-CN"/>
            </a:defPPr>
          </a:lstStyle>
          <a:p>
            <a:pPr algn="l" eaLnBrk="1" hangingPunct="1">
              <a:lnSpc>
                <a:spcPct val="130000"/>
              </a:lnSpc>
            </a:pPr>
            <a:r>
              <a:rPr lang="zh-CN" altLang="en-US" sz="3733" b="1">
                <a:solidFill>
                  <a:srgbClr val="FF0000"/>
                </a:solidFill>
                <a:latin typeface="宋体" panose="02010600030101010101" pitchFamily="2" charset="-122"/>
              </a:rPr>
              <a:t>（陕西中考）</a:t>
            </a:r>
            <a:r>
              <a:rPr lang="zh-CN" altLang="en-US" sz="3733" b="1">
                <a:latin typeface="宋体" panose="02010600030101010101" pitchFamily="2" charset="-122"/>
              </a:rPr>
              <a:t>有评论说，“不闻爷娘唤女声”一句点出了木兰当时的处境和身份。请对此做简要分析。</a:t>
            </a:r>
          </a:p>
        </p:txBody>
      </p:sp>
      <p:sp>
        <p:nvSpPr>
          <p:cNvPr id="3" name="文本框 2">
            <a:extLst>
              <a:ext uri="{FF2B5EF4-FFF2-40B4-BE49-F238E27FC236}">
                <a16:creationId xmlns:a16="http://schemas.microsoft.com/office/drawing/2014/main" id="{F7125A3D-5804-C2CE-D882-A4CBEFF623D8}"/>
              </a:ext>
            </a:extLst>
          </p:cNvPr>
          <p:cNvSpPr txBox="1"/>
          <p:nvPr/>
        </p:nvSpPr>
        <p:spPr>
          <a:xfrm>
            <a:off x="1112017" y="3429000"/>
            <a:ext cx="10155535" cy="2257799"/>
          </a:xfrm>
          <a:prstGeom prst="rect">
            <a:avLst/>
          </a:prstGeom>
          <a:noFill/>
        </p:spPr>
        <p:txBody>
          <a:bodyPr wrap="square" rtlCol="0">
            <a:spAutoFit/>
          </a:bodyPr>
          <a:lstStyle>
            <a:defPPr>
              <a:defRPr lang="zh-CN"/>
            </a:defPPr>
          </a:lstStyle>
          <a:p>
            <a:pPr algn="l" eaLnBrk="1" hangingPunct="1">
              <a:lnSpc>
                <a:spcPct val="130000"/>
              </a:lnSpc>
            </a:pPr>
            <a:r>
              <a:rPr lang="zh-CN" altLang="en-US" sz="3733" b="1">
                <a:solidFill>
                  <a:srgbClr val="0033CC"/>
                </a:solidFill>
                <a:latin typeface="楷体" panose="02010609060101010101" pitchFamily="49" charset="-122"/>
                <a:ea typeface="楷体" panose="02010609060101010101" pitchFamily="49" charset="-122"/>
              </a:rPr>
              <a:t>    ①借“不闻”点出木兰替父从军、奔赴战场后离家的遥远和她女扮男装孤身一人的处境；②借“唤女声”点出木兰的女子身份。</a:t>
            </a:r>
          </a:p>
        </p:txBody>
      </p:sp>
    </p:spTree>
    <p:extLst>
      <p:ext uri="{BB962C8B-B14F-4D97-AF65-F5344CB8AC3E}">
        <p14:creationId xmlns:p14="http://schemas.microsoft.com/office/powerpoint/2010/main" val="15487481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8D58E2DF-F07E-1989-5734-3FB19695C37A}"/>
              </a:ext>
            </a:extLst>
          </p:cNvPr>
          <p:cNvSpPr txBox="1"/>
          <p:nvPr/>
        </p:nvSpPr>
        <p:spPr>
          <a:xfrm>
            <a:off x="2398206" y="1567541"/>
            <a:ext cx="7208017" cy="976677"/>
          </a:xfrm>
          <a:prstGeom prst="rect">
            <a:avLst/>
          </a:prstGeom>
          <a:noFill/>
        </p:spPr>
        <p:txBody>
          <a:bodyPr wrap="square" rtlCol="0">
            <a:spAutoFit/>
          </a:bodyPr>
          <a:lstStyle>
            <a:defPPr>
              <a:defRPr lang="zh-CN"/>
            </a:defPPr>
          </a:lstStyle>
          <a:p>
            <a:pPr algn="l" eaLnBrk="1" hangingPunct="1">
              <a:lnSpc>
                <a:spcPct val="130000"/>
              </a:lnSpc>
            </a:pPr>
            <a:r>
              <a:rPr lang="zh-CN" altLang="en-US" sz="4267" b="1">
                <a:latin typeface="宋体" panose="02010600030101010101" pitchFamily="2" charset="-122"/>
              </a:rPr>
              <a:t>有万里赴戎机，关山度若</a:t>
            </a:r>
            <a:r>
              <a:rPr lang="zh-CN" altLang="en-US" sz="4267" b="1">
                <a:solidFill>
                  <a:srgbClr val="FF0000"/>
                </a:solidFill>
                <a:latin typeface="宋体" panose="02010600030101010101" pitchFamily="2" charset="-122"/>
              </a:rPr>
              <a:t>飞</a:t>
            </a:r>
            <a:r>
              <a:rPr lang="zh-CN" altLang="en-US" sz="4267" b="1">
                <a:latin typeface="宋体" panose="02010600030101010101" pitchFamily="2" charset="-122"/>
              </a:rPr>
              <a:t>。</a:t>
            </a:r>
          </a:p>
        </p:txBody>
      </p:sp>
      <p:sp>
        <p:nvSpPr>
          <p:cNvPr id="3" name="文本框 2">
            <a:extLst>
              <a:ext uri="{FF2B5EF4-FFF2-40B4-BE49-F238E27FC236}">
                <a16:creationId xmlns:a16="http://schemas.microsoft.com/office/drawing/2014/main" id="{F7125A3D-5804-C2CE-D882-A4CBEFF623D8}"/>
              </a:ext>
            </a:extLst>
          </p:cNvPr>
          <p:cNvSpPr txBox="1"/>
          <p:nvPr/>
        </p:nvSpPr>
        <p:spPr>
          <a:xfrm>
            <a:off x="1112017" y="3094053"/>
            <a:ext cx="10155535" cy="1510927"/>
          </a:xfrm>
          <a:prstGeom prst="rect">
            <a:avLst/>
          </a:prstGeom>
          <a:noFill/>
        </p:spPr>
        <p:txBody>
          <a:bodyPr wrap="square" rtlCol="0">
            <a:spAutoFit/>
          </a:bodyPr>
          <a:lstStyle>
            <a:defPPr>
              <a:defRPr lang="zh-CN"/>
            </a:defPPr>
          </a:lstStyle>
          <a:p>
            <a:pPr eaLnBrk="1" hangingPunct="1">
              <a:lnSpc>
                <a:spcPct val="130000"/>
              </a:lnSpc>
            </a:pPr>
            <a:r>
              <a:rPr lang="zh-CN" altLang="en-US" sz="3733" b="1">
                <a:solidFill>
                  <a:srgbClr val="0033CC"/>
                </a:solidFill>
                <a:latin typeface="楷体" panose="02010609060101010101" pitchFamily="49" charset="-122"/>
                <a:ea typeface="楷体" panose="02010609060101010101" pitchFamily="49" charset="-122"/>
              </a:rPr>
              <a:t>   “飞”字写出了战事紧迫、行军神速，表现出木兰跃马驰骋、勇敢矫健的英雄形象。</a:t>
            </a:r>
          </a:p>
        </p:txBody>
      </p:sp>
    </p:spTree>
    <p:extLst>
      <p:ext uri="{BB962C8B-B14F-4D97-AF65-F5344CB8AC3E}">
        <p14:creationId xmlns:p14="http://schemas.microsoft.com/office/powerpoint/2010/main" val="20956441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1" name="图片 7">
            <a:extLst>
              <a:ext uri="{FF2B5EF4-FFF2-40B4-BE49-F238E27FC236}">
                <a16:creationId xmlns:a16="http://schemas.microsoft.com/office/drawing/2014/main" id="{A4CE03C9-58F3-5FDC-1311-A25CD940A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643284" y="1919817"/>
            <a:ext cx="931333" cy="93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7">
            <a:extLst>
              <a:ext uri="{FF2B5EF4-FFF2-40B4-BE49-F238E27FC236}">
                <a16:creationId xmlns:a16="http://schemas.microsoft.com/office/drawing/2014/main" id="{AF9B207D-D038-CC2F-C217-8237358A8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0193868" y="3780428"/>
            <a:ext cx="931333" cy="93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71" descr="21">
            <a:extLst>
              <a:ext uri="{FF2B5EF4-FFF2-40B4-BE49-F238E27FC236}">
                <a16:creationId xmlns:a16="http://schemas.microsoft.com/office/drawing/2014/main" id="{A93277CD-A858-786F-ED8A-8629D49102D0}"/>
              </a:ext>
            </a:extLst>
          </p:cNvPr>
          <p:cNvPicPr>
            <a:picLocks noChangeAspect="1" noChangeArrowheads="1"/>
          </p:cNvPicPr>
          <p:nvPr/>
        </p:nvPicPr>
        <p:blipFill>
          <a:blip r:embed="rId3">
            <a:lum contrast="-32000"/>
            <a:extLst>
              <a:ext uri="{28A0092B-C50C-407E-A947-70E740481C1C}">
                <a14:useLocalDpi xmlns:a14="http://schemas.microsoft.com/office/drawing/2010/main" val="0"/>
              </a:ext>
            </a:extLst>
          </a:blip>
          <a:stretch>
            <a:fillRect/>
          </a:stretch>
        </p:blipFill>
        <p:spPr bwMode="auto">
          <a:xfrm>
            <a:off x="4070351" y="143933"/>
            <a:ext cx="4337050" cy="106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72" descr="28">
            <a:extLst>
              <a:ext uri="{FF2B5EF4-FFF2-40B4-BE49-F238E27FC236}">
                <a16:creationId xmlns:a16="http://schemas.microsoft.com/office/drawing/2014/main" id="{97527440-92F6-0F49-5683-B1571E5DDD9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29618" y="0"/>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7C24AA0B-6DA5-D22D-5061-62CF1035E7FA}"/>
              </a:ext>
            </a:extLst>
          </p:cNvPr>
          <p:cNvSpPr/>
          <p:nvPr/>
        </p:nvSpPr>
        <p:spPr bwMode="auto">
          <a:xfrm>
            <a:off x="4989921" y="296333"/>
            <a:ext cx="2169826" cy="697627"/>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典型考题</a:t>
            </a:r>
          </a:p>
        </p:txBody>
      </p:sp>
      <p:sp>
        <p:nvSpPr>
          <p:cNvPr id="5" name="文本框 4">
            <a:extLst>
              <a:ext uri="{FF2B5EF4-FFF2-40B4-BE49-F238E27FC236}">
                <a16:creationId xmlns:a16="http://schemas.microsoft.com/office/drawing/2014/main" id="{3156A47D-1862-B833-F7EA-5765890396E8}"/>
              </a:ext>
            </a:extLst>
          </p:cNvPr>
          <p:cNvSpPr txBox="1"/>
          <p:nvPr/>
        </p:nvSpPr>
        <p:spPr>
          <a:xfrm>
            <a:off x="749300" y="1011767"/>
            <a:ext cx="10693400" cy="5351208"/>
          </a:xfrm>
          <a:prstGeom prst="rect">
            <a:avLst/>
          </a:prstGeom>
          <a:noFill/>
        </p:spPr>
        <p:txBody>
          <a:bodyPr wrap="square" rtlCol="0">
            <a:spAutoFit/>
          </a:bodyPr>
          <a:lstStyle>
            <a:defPPr>
              <a:defRPr lang="zh-CN"/>
            </a:defPPr>
          </a:lstStyle>
          <a:p>
            <a:pPr algn="l" eaLnBrk="1" latinLnBrk="1" hangingPunct="1">
              <a:lnSpc>
                <a:spcPct val="130000"/>
              </a:lnSpc>
            </a:pPr>
            <a:r>
              <a:rPr lang="zh-CN" altLang="en-US" sz="3733" b="1">
                <a:latin typeface="楷体" panose="02010609060101010101" pitchFamily="49" charset="-122"/>
                <a:ea typeface="楷体" panose="02010609060101010101" pitchFamily="49" charset="-122"/>
              </a:rPr>
              <a:t>名句</a:t>
            </a:r>
            <a:r>
              <a:rPr lang="zh-CN" altLang="en-US" sz="3733" b="1" smtClean="0">
                <a:latin typeface="楷体" panose="02010609060101010101" pitchFamily="49" charset="-122"/>
                <a:ea typeface="楷体" panose="02010609060101010101" pitchFamily="49" charset="-122"/>
              </a:rPr>
              <a:t>默写。</a:t>
            </a:r>
            <a:endParaRPr lang="en-US" altLang="zh-CN" sz="3733" b="1">
              <a:latin typeface="楷体" panose="02010609060101010101" pitchFamily="49" charset="-122"/>
              <a:ea typeface="楷体" panose="02010609060101010101" pitchFamily="49" charset="-122"/>
            </a:endParaRPr>
          </a:p>
          <a:p>
            <a:pPr algn="l" eaLnBrk="1" latinLnBrk="1" hangingPunct="1">
              <a:lnSpc>
                <a:spcPct val="130000"/>
              </a:lnSpc>
            </a:pPr>
            <a:r>
              <a:rPr lang="zh-CN" altLang="en-US" sz="3733" b="1">
                <a:latin typeface="楷体" panose="02010609060101010101" pitchFamily="49" charset="-122"/>
                <a:ea typeface="楷体" panose="02010609060101010101" pitchFamily="49" charset="-122"/>
              </a:rPr>
              <a:t>（</a:t>
            </a:r>
            <a:r>
              <a:rPr lang="en-US" altLang="zh-CN" sz="3733" b="1">
                <a:latin typeface="楷体" panose="02010609060101010101" pitchFamily="49" charset="-122"/>
                <a:ea typeface="楷体" panose="02010609060101010101" pitchFamily="49" charset="-122"/>
              </a:rPr>
              <a:t>1</a:t>
            </a:r>
            <a:r>
              <a:rPr lang="zh-CN" altLang="en-US" sz="3733" b="1">
                <a:latin typeface="楷体" panose="02010609060101010101" pitchFamily="49" charset="-122"/>
                <a:ea typeface="楷体" panose="02010609060101010101" pitchFamily="49" charset="-122"/>
              </a:rPr>
              <a:t>）（柳州中考）“</a:t>
            </a:r>
            <a:r>
              <a:rPr lang="en-US" altLang="zh-CN" sz="3733" b="1">
                <a:latin typeface="楷体" panose="02010609060101010101" pitchFamily="49" charset="-122"/>
                <a:ea typeface="楷体" panose="02010609060101010101" pitchFamily="49" charset="-122"/>
              </a:rPr>
              <a:t>___________</a:t>
            </a:r>
            <a:r>
              <a:rPr lang="zh-CN" altLang="en-US" sz="3733" b="1">
                <a:latin typeface="楷体" panose="02010609060101010101" pitchFamily="49" charset="-122"/>
                <a:ea typeface="楷体" panose="02010609060101010101" pitchFamily="49" charset="-122"/>
              </a:rPr>
              <a:t>，</a:t>
            </a:r>
            <a:r>
              <a:rPr lang="en-US" altLang="zh-CN" sz="3733" b="1">
                <a:latin typeface="楷体" panose="02010609060101010101" pitchFamily="49" charset="-122"/>
                <a:ea typeface="楷体" panose="02010609060101010101" pitchFamily="49" charset="-122"/>
              </a:rPr>
              <a:t>___________</a:t>
            </a:r>
            <a:r>
              <a:rPr lang="zh-CN" altLang="en-US" sz="3733" b="1">
                <a:latin typeface="楷体" panose="02010609060101010101" pitchFamily="49" charset="-122"/>
                <a:ea typeface="楷体" panose="02010609060101010101" pitchFamily="49" charset="-122"/>
              </a:rPr>
              <a:t>”夸张地表现了木兰奔向战场、跨越关山的飒爽英姿。（</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木兰诗</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a:t>
            </a:r>
          </a:p>
          <a:p>
            <a:pPr algn="l" eaLnBrk="1" latinLnBrk="1" hangingPunct="1">
              <a:lnSpc>
                <a:spcPct val="130000"/>
              </a:lnSpc>
            </a:pPr>
            <a:r>
              <a:rPr lang="zh-CN" altLang="en-US" sz="3733" b="1">
                <a:latin typeface="楷体" panose="02010609060101010101" pitchFamily="49" charset="-122"/>
                <a:ea typeface="楷体" panose="02010609060101010101" pitchFamily="49" charset="-122"/>
              </a:rPr>
              <a:t>（</a:t>
            </a:r>
            <a:r>
              <a:rPr lang="en-US" altLang="zh-CN" sz="3733" b="1">
                <a:latin typeface="楷体" panose="02010609060101010101" pitchFamily="49" charset="-122"/>
                <a:ea typeface="楷体" panose="02010609060101010101" pitchFamily="49" charset="-122"/>
              </a:rPr>
              <a:t>2</a:t>
            </a:r>
            <a:r>
              <a:rPr lang="zh-CN" altLang="en-US" sz="3733" b="1">
                <a:latin typeface="楷体" panose="02010609060101010101" pitchFamily="49" charset="-122"/>
                <a:ea typeface="楷体" panose="02010609060101010101" pitchFamily="49" charset="-122"/>
              </a:rPr>
              <a:t>）（永州中考）</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木兰诗</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中采用互文修辞，表现战争旷日持久、伤亡惨烈的句子是：</a:t>
            </a:r>
            <a:r>
              <a:rPr lang="en-US" altLang="zh-CN" sz="3733" b="1">
                <a:latin typeface="楷体" panose="02010609060101010101" pitchFamily="49" charset="-122"/>
                <a:ea typeface="楷体" panose="02010609060101010101" pitchFamily="49" charset="-122"/>
              </a:rPr>
              <a:t>_____________</a:t>
            </a:r>
            <a:r>
              <a:rPr lang="zh-CN" altLang="en-US" sz="3733" b="1">
                <a:latin typeface="楷体" panose="02010609060101010101" pitchFamily="49" charset="-122"/>
                <a:ea typeface="楷体" panose="02010609060101010101" pitchFamily="49" charset="-122"/>
              </a:rPr>
              <a:t>，</a:t>
            </a:r>
            <a:r>
              <a:rPr lang="en-US" altLang="zh-CN" sz="3733" b="1">
                <a:latin typeface="楷体" panose="02010609060101010101" pitchFamily="49" charset="-122"/>
                <a:ea typeface="楷体" panose="02010609060101010101" pitchFamily="49" charset="-122"/>
              </a:rPr>
              <a:t>_____________</a:t>
            </a:r>
            <a:r>
              <a:rPr lang="zh-CN" altLang="en-US" sz="3733" b="1">
                <a:latin typeface="楷体" panose="02010609060101010101" pitchFamily="49" charset="-122"/>
                <a:ea typeface="楷体" panose="02010609060101010101" pitchFamily="49" charset="-122"/>
              </a:rPr>
              <a:t>。</a:t>
            </a:r>
          </a:p>
        </p:txBody>
      </p:sp>
      <p:sp>
        <p:nvSpPr>
          <p:cNvPr id="6" name="文本框 5">
            <a:extLst>
              <a:ext uri="{FF2B5EF4-FFF2-40B4-BE49-F238E27FC236}">
                <a16:creationId xmlns:a16="http://schemas.microsoft.com/office/drawing/2014/main" id="{C57ABD3E-2468-7DB3-2849-B9C3A5EDB835}"/>
              </a:ext>
            </a:extLst>
          </p:cNvPr>
          <p:cNvSpPr txBox="1"/>
          <p:nvPr/>
        </p:nvSpPr>
        <p:spPr>
          <a:xfrm>
            <a:off x="5454651" y="1698656"/>
            <a:ext cx="2832100" cy="764056"/>
          </a:xfrm>
          <a:prstGeom prst="rect">
            <a:avLst/>
          </a:prstGeom>
          <a:noFill/>
        </p:spPr>
        <p:txBody>
          <a:bodyPr wrap="square" rtlCol="0">
            <a:spAutoFit/>
          </a:bodyPr>
          <a:lstStyle>
            <a:defPPr>
              <a:defRPr lang="zh-CN"/>
            </a:defPPr>
          </a:lstStyle>
          <a:p>
            <a:pPr algn="l" eaLnBrk="1" latinLnBrk="1" hangingPunct="1">
              <a:lnSpc>
                <a:spcPct val="130000"/>
              </a:lnSpc>
            </a:pPr>
            <a:r>
              <a:rPr lang="zh-CN" altLang="en-US" sz="3733" b="1">
                <a:solidFill>
                  <a:srgbClr val="FF0000"/>
                </a:solidFill>
                <a:latin typeface="楷体" panose="02010609060101010101" pitchFamily="49" charset="-122"/>
                <a:ea typeface="楷体" panose="02010609060101010101" pitchFamily="49" charset="-122"/>
              </a:rPr>
              <a:t>万里赴戎机</a:t>
            </a:r>
          </a:p>
        </p:txBody>
      </p:sp>
      <p:sp>
        <p:nvSpPr>
          <p:cNvPr id="7" name="文本框 6">
            <a:extLst>
              <a:ext uri="{FF2B5EF4-FFF2-40B4-BE49-F238E27FC236}">
                <a16:creationId xmlns:a16="http://schemas.microsoft.com/office/drawing/2014/main" id="{ECE4EF4F-1089-97EC-171D-2436081748CF}"/>
              </a:ext>
            </a:extLst>
          </p:cNvPr>
          <p:cNvSpPr txBox="1"/>
          <p:nvPr/>
        </p:nvSpPr>
        <p:spPr>
          <a:xfrm>
            <a:off x="8534400" y="1698656"/>
            <a:ext cx="2832100" cy="764056"/>
          </a:xfrm>
          <a:prstGeom prst="rect">
            <a:avLst/>
          </a:prstGeom>
          <a:noFill/>
        </p:spPr>
        <p:txBody>
          <a:bodyPr wrap="square" rtlCol="0">
            <a:spAutoFit/>
          </a:bodyPr>
          <a:lstStyle>
            <a:defPPr>
              <a:defRPr lang="zh-CN"/>
            </a:defPPr>
          </a:lstStyle>
          <a:p>
            <a:pPr algn="l" eaLnBrk="1" latinLnBrk="1" hangingPunct="1">
              <a:lnSpc>
                <a:spcPct val="130000"/>
              </a:lnSpc>
            </a:pPr>
            <a:r>
              <a:rPr lang="zh-CN" altLang="en-US" sz="3733" b="1">
                <a:solidFill>
                  <a:srgbClr val="FF0000"/>
                </a:solidFill>
                <a:latin typeface="楷体" panose="02010609060101010101" pitchFamily="49" charset="-122"/>
                <a:ea typeface="楷体" panose="02010609060101010101" pitchFamily="49" charset="-122"/>
              </a:rPr>
              <a:t>关山度若飞</a:t>
            </a:r>
          </a:p>
        </p:txBody>
      </p:sp>
      <p:sp>
        <p:nvSpPr>
          <p:cNvPr id="8" name="文本框 7">
            <a:extLst>
              <a:ext uri="{FF2B5EF4-FFF2-40B4-BE49-F238E27FC236}">
                <a16:creationId xmlns:a16="http://schemas.microsoft.com/office/drawing/2014/main" id="{8215EC0E-4CF9-0E4F-C669-1A3ADA38393F}"/>
              </a:ext>
            </a:extLst>
          </p:cNvPr>
          <p:cNvSpPr txBox="1"/>
          <p:nvPr/>
        </p:nvSpPr>
        <p:spPr>
          <a:xfrm>
            <a:off x="9448659" y="4667386"/>
            <a:ext cx="1676543" cy="869981"/>
          </a:xfrm>
          <a:prstGeom prst="rect">
            <a:avLst/>
          </a:prstGeom>
          <a:noFill/>
        </p:spPr>
        <p:txBody>
          <a:bodyPr wrap="square" rtlCol="0">
            <a:spAutoFit/>
          </a:bodyPr>
          <a:lstStyle>
            <a:defPPr>
              <a:defRPr lang="zh-CN"/>
            </a:defPPr>
          </a:lstStyle>
          <a:p>
            <a:pPr algn="l" eaLnBrk="1" latinLnBrk="1" hangingPunct="1">
              <a:lnSpc>
                <a:spcPct val="130000"/>
              </a:lnSpc>
            </a:pPr>
            <a:r>
              <a:rPr lang="zh-CN" altLang="en-US" sz="3733" b="1">
                <a:solidFill>
                  <a:srgbClr val="FF0000"/>
                </a:solidFill>
                <a:latin typeface="楷体" panose="02010609060101010101" pitchFamily="49" charset="-122"/>
                <a:ea typeface="楷体" panose="02010609060101010101" pitchFamily="49" charset="-122"/>
              </a:rPr>
              <a:t>将军百</a:t>
            </a:r>
          </a:p>
        </p:txBody>
      </p:sp>
      <p:sp>
        <p:nvSpPr>
          <p:cNvPr id="9" name="文本框 8">
            <a:extLst>
              <a:ext uri="{FF2B5EF4-FFF2-40B4-BE49-F238E27FC236}">
                <a16:creationId xmlns:a16="http://schemas.microsoft.com/office/drawing/2014/main" id="{81FEE729-E007-1088-D888-3BF1033925DA}"/>
              </a:ext>
            </a:extLst>
          </p:cNvPr>
          <p:cNvSpPr txBox="1"/>
          <p:nvPr/>
        </p:nvSpPr>
        <p:spPr>
          <a:xfrm>
            <a:off x="825500" y="5388006"/>
            <a:ext cx="1407252" cy="869981"/>
          </a:xfrm>
          <a:prstGeom prst="rect">
            <a:avLst/>
          </a:prstGeom>
          <a:noFill/>
        </p:spPr>
        <p:txBody>
          <a:bodyPr wrap="square" rtlCol="0">
            <a:spAutoFit/>
          </a:bodyPr>
          <a:lstStyle>
            <a:defPPr>
              <a:defRPr lang="zh-CN"/>
            </a:defPPr>
          </a:lstStyle>
          <a:p>
            <a:pPr algn="l" eaLnBrk="1" latinLnBrk="1" hangingPunct="1">
              <a:lnSpc>
                <a:spcPct val="130000"/>
              </a:lnSpc>
            </a:pPr>
            <a:r>
              <a:rPr lang="zh-CN" altLang="en-US" sz="3733" b="1">
                <a:solidFill>
                  <a:srgbClr val="FF0000"/>
                </a:solidFill>
                <a:latin typeface="楷体" panose="02010609060101010101" pitchFamily="49" charset="-122"/>
                <a:ea typeface="楷体" panose="02010609060101010101" pitchFamily="49" charset="-122"/>
              </a:rPr>
              <a:t>战死</a:t>
            </a:r>
          </a:p>
        </p:txBody>
      </p:sp>
      <p:sp>
        <p:nvSpPr>
          <p:cNvPr id="10" name="文本框 9">
            <a:extLst>
              <a:ext uri="{FF2B5EF4-FFF2-40B4-BE49-F238E27FC236}">
                <a16:creationId xmlns:a16="http://schemas.microsoft.com/office/drawing/2014/main" id="{D758EEE7-EB58-23C2-D243-899B682A59F2}"/>
              </a:ext>
            </a:extLst>
          </p:cNvPr>
          <p:cNvSpPr txBox="1"/>
          <p:nvPr/>
        </p:nvSpPr>
        <p:spPr>
          <a:xfrm>
            <a:off x="2967078" y="5388006"/>
            <a:ext cx="2918883" cy="764056"/>
          </a:xfrm>
          <a:prstGeom prst="rect">
            <a:avLst/>
          </a:prstGeom>
          <a:noFill/>
        </p:spPr>
        <p:txBody>
          <a:bodyPr wrap="square" rtlCol="0">
            <a:spAutoFit/>
          </a:bodyPr>
          <a:lstStyle>
            <a:defPPr>
              <a:defRPr lang="zh-CN"/>
            </a:defPPr>
          </a:lstStyle>
          <a:p>
            <a:pPr algn="l" eaLnBrk="1" latinLnBrk="1" hangingPunct="1">
              <a:lnSpc>
                <a:spcPct val="130000"/>
              </a:lnSpc>
            </a:pPr>
            <a:r>
              <a:rPr lang="zh-CN" altLang="en-US" sz="3733" b="1">
                <a:solidFill>
                  <a:srgbClr val="FF0000"/>
                </a:solidFill>
                <a:latin typeface="楷体" panose="02010609060101010101" pitchFamily="49" charset="-122"/>
                <a:ea typeface="楷体" panose="02010609060101010101" pitchFamily="49" charset="-122"/>
              </a:rPr>
              <a:t>壮士十年归</a:t>
            </a:r>
          </a:p>
        </p:txBody>
      </p:sp>
    </p:spTree>
    <p:extLst>
      <p:ext uri="{BB962C8B-B14F-4D97-AF65-F5344CB8AC3E}">
        <p14:creationId xmlns:p14="http://schemas.microsoft.com/office/powerpoint/2010/main" val="32330889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0" presetClass="entr" presetSubtype="0" fill="hold" grpId="2"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3"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4"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8" grpId="2"/>
      <p:bldP spid="9" grpId="3"/>
      <p:bldP spid="10" grpId="4"/>
    </p:bldLs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4">
            <a:extLst>
              <a:ext uri="{FF2B5EF4-FFF2-40B4-BE49-F238E27FC236}">
                <a16:creationId xmlns:a16="http://schemas.microsoft.com/office/drawing/2014/main" id="{BE4C3217-7268-7010-D654-958021CAE39A}"/>
              </a:ext>
            </a:extLst>
          </p:cNvPr>
          <p:cNvSpPr txBox="1">
            <a:spLocks noChangeArrowheads="1"/>
          </p:cNvSpPr>
          <p:nvPr/>
        </p:nvSpPr>
        <p:spPr bwMode="auto">
          <a:xfrm>
            <a:off x="1112017" y="866247"/>
            <a:ext cx="10294700" cy="2562753"/>
          </a:xfrm>
          <a:prstGeom prst="rect">
            <a:avLst/>
          </a:prstGeom>
          <a:noFill/>
        </p:spPr>
        <p:txBody>
          <a:bodyPr wrap="square" rtlCol="0">
            <a:spAutoFit/>
          </a:bodyPr>
          <a:lstStyle>
            <a:defPPr>
              <a:defRPr lang="zh-CN"/>
            </a:defPPr>
            <a:lvl1pPr marL="0" indent="0" algn="l" defTabSz="1219200" rtl="0" eaLnBrk="1" fontAlgn="base" latinLnBrk="0" hangingPunct="1">
              <a:lnSpc>
                <a:spcPct val="130000"/>
              </a:lnSpc>
              <a:spcBef>
                <a:spcPct val="0"/>
              </a:spcBef>
              <a:spcAft>
                <a:spcPct val="0"/>
              </a:spcAft>
              <a:buNone/>
              <a:defRPr sz="4267" b="1" i="0" u="none" kern="1200" baseline="0">
                <a:solidFill>
                  <a:schemeClr val="tx1"/>
                </a:solidFill>
                <a:latin typeface="宋体" panose="02010600030101010101" pitchFamily="2" charset="-122"/>
                <a:ea typeface="宋体" panose="02010600030101010101" pitchFamily="2" charset="-122"/>
                <a:cs typeface="+mn-cs"/>
              </a:defRPr>
            </a:lvl1pPr>
          </a:lstStyle>
          <a:p>
            <a:r>
              <a:rPr lang="zh-CN" altLang="en-US" sz="4267"/>
              <a:t>    爷娘闻女来，出郭相扶将；阿姊闻妹来，当户理红妆；小弟闻姊来，磨刀霍霍向猪羊。</a:t>
            </a:r>
          </a:p>
        </p:txBody>
      </p:sp>
      <p:sp>
        <p:nvSpPr>
          <p:cNvPr id="3" name="文本框 2">
            <a:extLst>
              <a:ext uri="{FF2B5EF4-FFF2-40B4-BE49-F238E27FC236}">
                <a16:creationId xmlns:a16="http://schemas.microsoft.com/office/drawing/2014/main" id="{03830F60-B56E-9634-DC08-BDA2E8380E57}"/>
              </a:ext>
            </a:extLst>
          </p:cNvPr>
          <p:cNvSpPr txBox="1"/>
          <p:nvPr/>
        </p:nvSpPr>
        <p:spPr>
          <a:xfrm>
            <a:off x="1112017" y="3616569"/>
            <a:ext cx="10101943" cy="2257799"/>
          </a:xfrm>
          <a:prstGeom prst="rect">
            <a:avLst/>
          </a:prstGeom>
          <a:noFill/>
        </p:spPr>
        <p:txBody>
          <a:bodyPr wrap="square" rtlCol="0">
            <a:spAutoFit/>
          </a:bodyPr>
          <a:lstStyle>
            <a:defPPr>
              <a:defRPr lang="zh-CN"/>
            </a:defPPr>
          </a:lstStyle>
          <a:p>
            <a:pPr eaLnBrk="1" hangingPunct="1">
              <a:lnSpc>
                <a:spcPct val="130000"/>
              </a:lnSpc>
            </a:pPr>
            <a:r>
              <a:rPr lang="zh-CN" altLang="en-US" sz="3733" b="1">
                <a:solidFill>
                  <a:srgbClr val="0033CC"/>
                </a:solidFill>
                <a:latin typeface="楷体" panose="02010609060101010101" pitchFamily="49" charset="-122"/>
                <a:ea typeface="楷体" panose="02010609060101010101" pitchFamily="49" charset="-122"/>
              </a:rPr>
              <a:t>    </a:t>
            </a:r>
            <a:r>
              <a:rPr lang="en-US" altLang="zh-CN" sz="3733" b="1">
                <a:solidFill>
                  <a:srgbClr val="0033CC"/>
                </a:solidFill>
                <a:latin typeface="楷体" panose="02010609060101010101" pitchFamily="49" charset="-122"/>
                <a:ea typeface="楷体" panose="02010609060101010101" pitchFamily="49" charset="-122"/>
              </a:rPr>
              <a:t>【</a:t>
            </a:r>
            <a:r>
              <a:rPr lang="zh-CN" altLang="en-US" sz="3733" b="1">
                <a:solidFill>
                  <a:srgbClr val="0033CC"/>
                </a:solidFill>
                <a:latin typeface="楷体" panose="02010609060101010101" pitchFamily="49" charset="-122"/>
                <a:ea typeface="楷体" panose="02010609060101010101" pitchFamily="49" charset="-122"/>
              </a:rPr>
              <a:t>排比</a:t>
            </a:r>
            <a:r>
              <a:rPr lang="en-US" altLang="zh-CN" sz="3733" b="1">
                <a:solidFill>
                  <a:srgbClr val="0033CC"/>
                </a:solidFill>
                <a:latin typeface="楷体" panose="02010609060101010101" pitchFamily="49" charset="-122"/>
                <a:ea typeface="楷体" panose="02010609060101010101" pitchFamily="49" charset="-122"/>
              </a:rPr>
              <a:t>】</a:t>
            </a:r>
            <a:r>
              <a:rPr lang="zh-CN" altLang="en-US" sz="3733" b="1">
                <a:solidFill>
                  <a:srgbClr val="0033CC"/>
                </a:solidFill>
                <a:latin typeface="楷体" panose="02010609060101010101" pitchFamily="49" charset="-122"/>
                <a:ea typeface="楷体" panose="02010609060101010101" pitchFamily="49" charset="-122"/>
              </a:rPr>
              <a:t>运用排比的修辞手法，以爷娘的疼爱之心、阿姊的喜悦之态、小弟的快乐之情渲染出木兰回家时欢快、喜悦、轻松的气氛。</a:t>
            </a:r>
          </a:p>
        </p:txBody>
      </p:sp>
    </p:spTree>
    <p:extLst>
      <p:ext uri="{BB962C8B-B14F-4D97-AF65-F5344CB8AC3E}">
        <p14:creationId xmlns:p14="http://schemas.microsoft.com/office/powerpoint/2010/main" val="3391599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Box 4">
            <a:extLst>
              <a:ext uri="{FF2B5EF4-FFF2-40B4-BE49-F238E27FC236}">
                <a16:creationId xmlns:a16="http://schemas.microsoft.com/office/drawing/2014/main" id="{BE4C3217-7268-7010-D654-958021CAE39A}"/>
              </a:ext>
            </a:extLst>
          </p:cNvPr>
          <p:cNvSpPr txBox="1">
            <a:spLocks noChangeArrowheads="1"/>
          </p:cNvSpPr>
          <p:nvPr/>
        </p:nvSpPr>
        <p:spPr bwMode="auto">
          <a:xfrm>
            <a:off x="1366576" y="1187455"/>
            <a:ext cx="9807192" cy="1709185"/>
          </a:xfrm>
          <a:prstGeom prst="rect">
            <a:avLst/>
          </a:prstGeom>
          <a:noFill/>
        </p:spPr>
        <p:txBody>
          <a:bodyPr wrap="square" rtlCol="0">
            <a:spAutoFit/>
          </a:bodyPr>
          <a:lstStyle>
            <a:defPPr>
              <a:defRPr lang="zh-CN"/>
            </a:defPPr>
            <a:lvl1pPr marL="0" indent="0" algn="l" defTabSz="1219200" rtl="0" eaLnBrk="1" fontAlgn="base" latinLnBrk="0" hangingPunct="1">
              <a:lnSpc>
                <a:spcPct val="130000"/>
              </a:lnSpc>
              <a:spcBef>
                <a:spcPct val="0"/>
              </a:spcBef>
              <a:spcAft>
                <a:spcPct val="0"/>
              </a:spcAft>
              <a:buNone/>
              <a:defRPr sz="4267" b="1" i="0" u="none" kern="1200" baseline="0">
                <a:solidFill>
                  <a:schemeClr val="tx1"/>
                </a:solidFill>
                <a:latin typeface="宋体" panose="02010600030101010101" pitchFamily="2" charset="-122"/>
                <a:ea typeface="宋体" panose="02010600030101010101" pitchFamily="2" charset="-122"/>
                <a:cs typeface="+mn-cs"/>
              </a:defRPr>
            </a:lvl1pPr>
          </a:lstStyle>
          <a:p>
            <a:r>
              <a:rPr lang="zh-CN" altLang="en-US" sz="4267"/>
              <a:t>开我东阁门，坐我西阁床。脱我战时袍，著我旧时裳。当窗理云鬓，对镜帖花黄。</a:t>
            </a:r>
          </a:p>
        </p:txBody>
      </p:sp>
      <p:sp>
        <p:nvSpPr>
          <p:cNvPr id="3" name="文本框 2">
            <a:extLst>
              <a:ext uri="{FF2B5EF4-FFF2-40B4-BE49-F238E27FC236}">
                <a16:creationId xmlns:a16="http://schemas.microsoft.com/office/drawing/2014/main" id="{03830F60-B56E-9634-DC08-BDA2E8380E57}"/>
              </a:ext>
            </a:extLst>
          </p:cNvPr>
          <p:cNvSpPr txBox="1"/>
          <p:nvPr/>
        </p:nvSpPr>
        <p:spPr>
          <a:xfrm>
            <a:off x="862648" y="3153669"/>
            <a:ext cx="10544070" cy="2257799"/>
          </a:xfrm>
          <a:prstGeom prst="rect">
            <a:avLst/>
          </a:prstGeom>
          <a:noFill/>
        </p:spPr>
        <p:txBody>
          <a:bodyPr wrap="square" rtlCol="0">
            <a:spAutoFit/>
          </a:bodyPr>
          <a:lstStyle>
            <a:defPPr>
              <a:defRPr lang="zh-CN"/>
            </a:defPPr>
          </a:lstStyle>
          <a:p>
            <a:pPr eaLnBrk="1" hangingPunct="1">
              <a:lnSpc>
                <a:spcPct val="130000"/>
              </a:lnSpc>
            </a:pPr>
            <a:r>
              <a:rPr lang="en-US" altLang="zh-CN" sz="3733" b="1">
                <a:solidFill>
                  <a:srgbClr val="0033CC"/>
                </a:solidFill>
                <a:latin typeface="楷体" panose="02010609060101010101" pitchFamily="49" charset="-122"/>
                <a:ea typeface="楷体" panose="02010609060101010101" pitchFamily="49" charset="-122"/>
              </a:rPr>
              <a:t>    【</a:t>
            </a:r>
            <a:r>
              <a:rPr lang="zh-CN" altLang="en-US" sz="3733" b="1">
                <a:solidFill>
                  <a:srgbClr val="0033CC"/>
                </a:solidFill>
                <a:latin typeface="楷体" panose="02010609060101010101" pitchFamily="49" charset="-122"/>
                <a:ea typeface="楷体" panose="02010609060101010101" pitchFamily="49" charset="-122"/>
              </a:rPr>
              <a:t>对偶、互文</a:t>
            </a:r>
            <a:r>
              <a:rPr lang="en-US" altLang="zh-CN" sz="3733" b="1">
                <a:solidFill>
                  <a:srgbClr val="0033CC"/>
                </a:solidFill>
                <a:latin typeface="楷体" panose="02010609060101010101" pitchFamily="49" charset="-122"/>
                <a:ea typeface="楷体" panose="02010609060101010101" pitchFamily="49" charset="-122"/>
              </a:rPr>
              <a:t>】</a:t>
            </a:r>
            <a:r>
              <a:rPr lang="zh-CN" altLang="en-US" sz="3733" b="1">
                <a:solidFill>
                  <a:srgbClr val="0033CC"/>
                </a:solidFill>
                <a:latin typeface="楷体" panose="02010609060101010101" pitchFamily="49" charset="-122"/>
                <a:ea typeface="楷体" panose="02010609060101010101" pitchFamily="49" charset="-122"/>
              </a:rPr>
              <a:t>运用对偶、互文的修辞手法，铺陈木兰一连串的动作，写出了她对女儿装束的喜爱和对美的追求，表现出她柔情的一面。</a:t>
            </a:r>
          </a:p>
        </p:txBody>
      </p:sp>
    </p:spTree>
    <p:extLst>
      <p:ext uri="{BB962C8B-B14F-4D97-AF65-F5344CB8AC3E}">
        <p14:creationId xmlns:p14="http://schemas.microsoft.com/office/powerpoint/2010/main" val="41516404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7">
            <a:extLst>
              <a:ext uri="{FF2B5EF4-FFF2-40B4-BE49-F238E27FC236}">
                <a16:creationId xmlns:a16="http://schemas.microsoft.com/office/drawing/2014/main" id="{4F3D14DD-9A83-C5C0-B22D-B90D84F38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643284" y="1919817"/>
            <a:ext cx="931333" cy="93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71" descr="21">
            <a:extLst>
              <a:ext uri="{FF2B5EF4-FFF2-40B4-BE49-F238E27FC236}">
                <a16:creationId xmlns:a16="http://schemas.microsoft.com/office/drawing/2014/main" id="{D0B135B6-040B-58BE-C5F7-43D3E8A2665B}"/>
              </a:ext>
            </a:extLst>
          </p:cNvPr>
          <p:cNvPicPr>
            <a:picLocks noChangeAspect="1" noChangeArrowheads="1"/>
          </p:cNvPicPr>
          <p:nvPr/>
        </p:nvPicPr>
        <p:blipFill>
          <a:blip r:embed="rId3">
            <a:lum contrast="-32000"/>
            <a:extLst>
              <a:ext uri="{28A0092B-C50C-407E-A947-70E740481C1C}">
                <a14:useLocalDpi xmlns:a14="http://schemas.microsoft.com/office/drawing/2010/main" val="0"/>
              </a:ext>
            </a:extLst>
          </a:blip>
          <a:stretch>
            <a:fillRect/>
          </a:stretch>
        </p:blipFill>
        <p:spPr bwMode="auto">
          <a:xfrm>
            <a:off x="4070351" y="143933"/>
            <a:ext cx="4337050" cy="106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72" descr="28">
            <a:extLst>
              <a:ext uri="{FF2B5EF4-FFF2-40B4-BE49-F238E27FC236}">
                <a16:creationId xmlns:a16="http://schemas.microsoft.com/office/drawing/2014/main" id="{1F86C20B-A521-E063-33C4-88D9F093EE7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29618" y="0"/>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7A5091C1-0DE4-322B-A327-D3C875D1E179}"/>
              </a:ext>
            </a:extLst>
          </p:cNvPr>
          <p:cNvSpPr/>
          <p:nvPr/>
        </p:nvSpPr>
        <p:spPr bwMode="auto">
          <a:xfrm>
            <a:off x="4989921" y="296333"/>
            <a:ext cx="2169826" cy="697627"/>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典型考题</a:t>
            </a:r>
          </a:p>
        </p:txBody>
      </p:sp>
      <p:sp>
        <p:nvSpPr>
          <p:cNvPr id="6" name="文本框 5">
            <a:extLst>
              <a:ext uri="{FF2B5EF4-FFF2-40B4-BE49-F238E27FC236}">
                <a16:creationId xmlns:a16="http://schemas.microsoft.com/office/drawing/2014/main" id="{218BB825-94BC-E4B6-43A3-31237492A12F}"/>
              </a:ext>
            </a:extLst>
          </p:cNvPr>
          <p:cNvSpPr txBox="1"/>
          <p:nvPr/>
        </p:nvSpPr>
        <p:spPr>
          <a:xfrm>
            <a:off x="349599" y="861981"/>
            <a:ext cx="11209310" cy="5991384"/>
          </a:xfrm>
          <a:prstGeom prst="rect">
            <a:avLst/>
          </a:prstGeom>
          <a:noFill/>
        </p:spPr>
        <p:txBody>
          <a:bodyPr wrap="square" rtlCol="0">
            <a:spAutoFit/>
          </a:bodyPr>
          <a:lstStyle>
            <a:defPPr>
              <a:defRPr lang="zh-CN"/>
            </a:defPPr>
          </a:lstStyle>
          <a:p>
            <a:pPr eaLnBrk="1" latinLnBrk="1" hangingPunct="1">
              <a:lnSpc>
                <a:spcPct val="130000"/>
              </a:lnSpc>
            </a:pPr>
            <a:r>
              <a:rPr lang="zh-CN" altLang="en-US" sz="2933" b="1">
                <a:solidFill>
                  <a:srgbClr val="FF0000"/>
                </a:solidFill>
                <a:latin typeface="楷体" panose="02010609060101010101" pitchFamily="49" charset="-122"/>
                <a:ea typeface="楷体" panose="02010609060101010101" pitchFamily="49" charset="-122"/>
              </a:rPr>
              <a:t>（福建中考）</a:t>
            </a:r>
            <a:r>
              <a:rPr lang="zh-CN" altLang="en-US" sz="2933" b="1">
                <a:latin typeface="楷体" panose="02010609060101010101" pitchFamily="49" charset="-122"/>
                <a:ea typeface="楷体" panose="02010609060101010101" pitchFamily="49" charset="-122"/>
              </a:rPr>
              <a:t>对上述节选部分（</a:t>
            </a: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木兰诗</a:t>
            </a: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第</a:t>
            </a:r>
            <a:r>
              <a:rPr lang="en-US" altLang="zh-CN" sz="2933" b="1">
                <a:latin typeface="楷体" panose="02010609060101010101" pitchFamily="49" charset="-122"/>
                <a:ea typeface="楷体" panose="02010609060101010101" pitchFamily="49" charset="-122"/>
              </a:rPr>
              <a:t>4</a:t>
            </a:r>
            <a:r>
              <a:rPr lang="zh-CN" altLang="en-US" sz="2933" b="1">
                <a:latin typeface="楷体" panose="02010609060101010101" pitchFamily="49" charset="-122"/>
                <a:ea typeface="楷体" panose="02010609060101010101" pitchFamily="49" charset="-122"/>
              </a:rPr>
              <a:t>、</a:t>
            </a:r>
            <a:r>
              <a:rPr lang="en-US" altLang="zh-CN" sz="2933" b="1">
                <a:latin typeface="楷体" panose="02010609060101010101" pitchFamily="49" charset="-122"/>
                <a:ea typeface="楷体" panose="02010609060101010101" pitchFamily="49" charset="-122"/>
              </a:rPr>
              <a:t>5</a:t>
            </a:r>
            <a:r>
              <a:rPr lang="zh-CN" altLang="en-US" sz="2933" b="1">
                <a:latin typeface="楷体" panose="02010609060101010101" pitchFamily="49" charset="-122"/>
                <a:ea typeface="楷体" panose="02010609060101010101" pitchFamily="49" charset="-122"/>
              </a:rPr>
              <a:t>段）有关句子的理解和分析不正确的一项是（  ）</a:t>
            </a:r>
          </a:p>
          <a:p>
            <a:pPr marL="384000" indent="-384000" eaLnBrk="1" latinLnBrk="1" hangingPunct="1">
              <a:lnSpc>
                <a:spcPct val="130000"/>
              </a:lnSpc>
              <a:buFont typeface="+mj-lt"/>
              <a:buAutoNum type="alphaUcPeriod"/>
            </a:pP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万里赴戎机，关山度若飞”用夸张手法描写翻山越岭奔赴战场的情景。</a:t>
            </a:r>
          </a:p>
          <a:p>
            <a:pPr marL="384000" indent="-384000" eaLnBrk="1" latinLnBrk="1" hangingPunct="1">
              <a:lnSpc>
                <a:spcPct val="130000"/>
              </a:lnSpc>
              <a:buFont typeface="+mj-lt"/>
              <a:buAutoNum type="alphaUcPeriod"/>
            </a:pP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朔气传金柝，寒光照铁衣”从听觉和视觉的角度描写边塞军营的生活。</a:t>
            </a:r>
          </a:p>
          <a:p>
            <a:pPr marL="384000" indent="-384000" eaLnBrk="1" latinLnBrk="1" hangingPunct="1">
              <a:lnSpc>
                <a:spcPct val="130000"/>
              </a:lnSpc>
              <a:buFont typeface="+mj-lt"/>
              <a:buAutoNum type="alphaUcPeriod"/>
            </a:pP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将军百战死，壮士十年归”实写将军拼死作战，壮士十年后归来的情景。</a:t>
            </a:r>
          </a:p>
          <a:p>
            <a:pPr marL="384000" indent="-384000" eaLnBrk="1" latinLnBrk="1" hangingPunct="1">
              <a:lnSpc>
                <a:spcPct val="130000"/>
              </a:lnSpc>
              <a:buFont typeface="+mj-lt"/>
              <a:buAutoNum type="alphaUcPeriod"/>
            </a:pP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策勋十二转，赏赐百千强”中的数字“十二”与“百千”都是表示多数。</a:t>
            </a:r>
          </a:p>
        </p:txBody>
      </p:sp>
      <p:sp>
        <p:nvSpPr>
          <p:cNvPr id="7" name="文本框 6">
            <a:extLst>
              <a:ext uri="{FF2B5EF4-FFF2-40B4-BE49-F238E27FC236}">
                <a16:creationId xmlns:a16="http://schemas.microsoft.com/office/drawing/2014/main" id="{444ECD5E-1515-54A4-DC18-1F34CD83D7C4}"/>
              </a:ext>
            </a:extLst>
          </p:cNvPr>
          <p:cNvSpPr txBox="1"/>
          <p:nvPr/>
        </p:nvSpPr>
        <p:spPr>
          <a:xfrm>
            <a:off x="5285298" y="1420363"/>
            <a:ext cx="587759" cy="672492"/>
          </a:xfrm>
          <a:prstGeom prst="rect">
            <a:avLst/>
          </a:prstGeom>
          <a:noFill/>
        </p:spPr>
        <p:txBody>
          <a:bodyPr wrap="square" rtlCol="0">
            <a:spAutoFit/>
          </a:bodyPr>
          <a:lstStyle>
            <a:defPPr>
              <a:defRPr lang="zh-CN"/>
            </a:defPPr>
          </a:lstStyle>
          <a:p>
            <a:pPr algn="l" eaLnBrk="1" latinLnBrk="1" hangingPunct="1">
              <a:lnSpc>
                <a:spcPct val="130000"/>
              </a:lnSpc>
            </a:pPr>
            <a:r>
              <a:rPr lang="en-US" altLang="zh-CN" sz="3200" b="1">
                <a:solidFill>
                  <a:srgbClr val="FF0000"/>
                </a:solidFill>
                <a:latin typeface="宋体" panose="02010600030101010101" pitchFamily="2" charset="-122"/>
              </a:rPr>
              <a:t>C</a:t>
            </a:r>
            <a:endParaRPr lang="zh-CN" altLang="en-US" sz="3200" b="1">
              <a:solidFill>
                <a:srgbClr val="FF0000"/>
              </a:solidFill>
              <a:latin typeface="宋体" panose="02010600030101010101" pitchFamily="2" charset="-122"/>
            </a:endParaRPr>
          </a:p>
        </p:txBody>
      </p:sp>
    </p:spTree>
    <p:extLst>
      <p:ext uri="{BB962C8B-B14F-4D97-AF65-F5344CB8AC3E}">
        <p14:creationId xmlns:p14="http://schemas.microsoft.com/office/powerpoint/2010/main" val="14385142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5058" name="图片 7">
            <a:extLst>
              <a:ext uri="{FF2B5EF4-FFF2-40B4-BE49-F238E27FC236}">
                <a16:creationId xmlns:a16="http://schemas.microsoft.com/office/drawing/2014/main" id="{FF21BB78-B977-3B7C-CF8F-5A665879AF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8998586" y="1610148"/>
            <a:ext cx="931333" cy="93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2B190D5A-040D-4D29-A193-19E77A1C390E}"/>
              </a:ext>
            </a:extLst>
          </p:cNvPr>
          <p:cNvSpPr txBox="1"/>
          <p:nvPr/>
        </p:nvSpPr>
        <p:spPr>
          <a:xfrm>
            <a:off x="692785" y="1610148"/>
            <a:ext cx="10420349" cy="1511300"/>
          </a:xfrm>
          <a:prstGeom prst="rect">
            <a:avLst/>
          </a:prstGeom>
          <a:noFill/>
        </p:spPr>
        <p:txBody>
          <a:bodyPr>
            <a:spAutoFit/>
          </a:bodyPr>
          <a:lstStyle>
            <a:defPPr>
              <a:defRPr lang="zh-CN"/>
            </a:defPPr>
          </a:lstStyle>
          <a:p>
            <a:pPr eaLnBrk="1" hangingPunct="1">
              <a:lnSpc>
                <a:spcPct val="130000"/>
              </a:lnSpc>
              <a:defRPr/>
            </a:pPr>
            <a:r>
              <a:rPr lang="zh-CN" altLang="en-US" sz="3733" b="1">
                <a:solidFill>
                  <a:srgbClr val="FF0000"/>
                </a:solidFill>
                <a:latin typeface="+mn-ea"/>
                <a:ea typeface="+mn-ea"/>
              </a:rPr>
              <a:t>（聊城中考）</a:t>
            </a:r>
            <a:r>
              <a:rPr lang="zh-CN" altLang="en-US" sz="3733" b="1">
                <a:latin typeface="+mn-ea"/>
                <a:ea typeface="+mn-ea"/>
              </a:rPr>
              <a:t>从遣词造句角度赏析“小弟闻姊来，磨刀霍霍向猪羊”。</a:t>
            </a:r>
          </a:p>
        </p:txBody>
      </p:sp>
      <p:grpSp>
        <p:nvGrpSpPr>
          <p:cNvPr id="5" name="组合 5">
            <a:extLst>
              <a:ext uri="{FF2B5EF4-FFF2-40B4-BE49-F238E27FC236}">
                <a16:creationId xmlns:a16="http://schemas.microsoft.com/office/drawing/2014/main" id="{2C264AEA-18BE-4CC0-AFAE-0216BC3704F3}"/>
              </a:ext>
            </a:extLst>
          </p:cNvPr>
          <p:cNvGrpSpPr/>
          <p:nvPr/>
        </p:nvGrpSpPr>
        <p:grpSpPr>
          <a:xfrm>
            <a:off x="3151294" y="3977640"/>
            <a:ext cx="5037668" cy="719667"/>
            <a:chOff x="3250949" y="2687761"/>
            <a:chExt cx="5040558" cy="720305"/>
          </a:xfrm>
        </p:grpSpPr>
        <p:grpSp>
          <p:nvGrpSpPr>
            <p:cNvPr id="6" name="组合 8">
              <a:extLst>
                <a:ext uri="{FF2B5EF4-FFF2-40B4-BE49-F238E27FC236}">
                  <a16:creationId xmlns:a16="http://schemas.microsoft.com/office/drawing/2014/main" id="{ABB7F180-21D2-4780-9433-935A14973657}"/>
                </a:ext>
              </a:extLst>
            </p:cNvPr>
            <p:cNvGrpSpPr/>
            <p:nvPr/>
          </p:nvGrpSpPr>
          <p:grpSpPr>
            <a:xfrm>
              <a:off x="3250949" y="2766146"/>
              <a:ext cx="1471928" cy="567771"/>
              <a:chOff x="3097727" y="2907013"/>
              <a:chExt cx="1471928" cy="567771"/>
            </a:xfrm>
          </p:grpSpPr>
          <p:sp>
            <p:nvSpPr>
              <p:cNvPr id="8" name="圆角矩形 9">
                <a:extLst>
                  <a:ext uri="{FF2B5EF4-FFF2-40B4-BE49-F238E27FC236}">
                    <a16:creationId xmlns:a16="http://schemas.microsoft.com/office/drawing/2014/main" id="{DEFA77C8-EB05-4EC1-A263-A70231EA5665}"/>
                  </a:ext>
                </a:extLst>
              </p:cNvPr>
              <p:cNvSpPr/>
              <p:nvPr/>
            </p:nvSpPr>
            <p:spPr>
              <a:xfrm>
                <a:off x="3097727" y="2907013"/>
                <a:ext cx="1327912" cy="567771"/>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r>
                  <a:rPr lang="zh-CN" altLang="en-US" sz="3733" b="1">
                    <a:latin typeface="宋体" panose="02010600030101010101" pitchFamily="2" charset="-122"/>
                  </a:rPr>
                  <a:t>考点</a:t>
                </a:r>
              </a:p>
            </p:txBody>
          </p:sp>
          <p:sp>
            <p:nvSpPr>
              <p:cNvPr id="9" name="等腰三角形 8">
                <a:extLst>
                  <a:ext uri="{FF2B5EF4-FFF2-40B4-BE49-F238E27FC236}">
                    <a16:creationId xmlns:a16="http://schemas.microsoft.com/office/drawing/2014/main" id="{61C28645-159A-4014-980A-D6301D5F526B}"/>
                  </a:ext>
                </a:extLst>
              </p:cNvPr>
              <p:cNvSpPr/>
              <p:nvPr/>
            </p:nvSpPr>
            <p:spPr>
              <a:xfrm rot="5400000">
                <a:off x="4416083" y="3119949"/>
                <a:ext cx="165247" cy="141899"/>
              </a:xfrm>
              <a:prstGeom prst="triangle">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2667"/>
              </a:p>
            </p:txBody>
          </p:sp>
        </p:grpSp>
        <p:sp>
          <p:nvSpPr>
            <p:cNvPr id="7" name="矩形 9">
              <a:extLst>
                <a:ext uri="{FF2B5EF4-FFF2-40B4-BE49-F238E27FC236}">
                  <a16:creationId xmlns:a16="http://schemas.microsoft.com/office/drawing/2014/main" id="{3FC875DC-62AE-4FD9-8F48-208C9BBDC410}"/>
                </a:ext>
              </a:extLst>
            </p:cNvPr>
            <p:cNvSpPr>
              <a:spLocks noChangeArrowheads="1"/>
            </p:cNvSpPr>
            <p:nvPr/>
          </p:nvSpPr>
          <p:spPr bwMode="auto">
            <a:xfrm>
              <a:off x="4789569" y="2687761"/>
              <a:ext cx="3501939" cy="720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733" b="1">
                  <a:solidFill>
                    <a:srgbClr val="366FC4"/>
                  </a:solidFill>
                  <a:latin typeface="宋体" panose="02010600030101010101" pitchFamily="2" charset="-122"/>
                </a:rPr>
                <a:t>品析诗词炼字</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文本框 6">
            <a:extLst>
              <a:ext uri="{FF2B5EF4-FFF2-40B4-BE49-F238E27FC236}">
                <a16:creationId xmlns:a16="http://schemas.microsoft.com/office/drawing/2014/main" id="{704AEFEF-552B-4C94-A217-5C5DA8F8D886}"/>
              </a:ext>
            </a:extLst>
          </p:cNvPr>
          <p:cNvSpPr txBox="1">
            <a:spLocks noChangeArrowheads="1"/>
          </p:cNvSpPr>
          <p:nvPr/>
        </p:nvSpPr>
        <p:spPr bwMode="auto">
          <a:xfrm>
            <a:off x="241147" y="413420"/>
            <a:ext cx="2224040" cy="580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en-US" altLang="zh-CN" sz="2667" b="1">
                <a:solidFill>
                  <a:srgbClr val="FF0000"/>
                </a:solidFill>
                <a:latin typeface="楷体" panose="02010609060101010101" pitchFamily="49" charset="-122"/>
                <a:ea typeface="楷体" panose="02010609060101010101" pitchFamily="49" charset="-122"/>
              </a:rPr>
              <a:t>[</a:t>
            </a:r>
            <a:r>
              <a:rPr lang="zh-CN" altLang="en-US" sz="2667" b="1">
                <a:solidFill>
                  <a:srgbClr val="FF0000"/>
                </a:solidFill>
                <a:latin typeface="楷体" panose="02010609060101010101" pitchFamily="49" charset="-122"/>
                <a:ea typeface="楷体" panose="02010609060101010101" pitchFamily="49" charset="-122"/>
              </a:rPr>
              <a:t>解题支架</a:t>
            </a:r>
            <a:r>
              <a:rPr lang="en-US" altLang="zh-CN" sz="2667" b="1">
                <a:solidFill>
                  <a:srgbClr val="FF0000"/>
                </a:solidFill>
                <a:latin typeface="楷体" panose="02010609060101010101" pitchFamily="49" charset="-122"/>
                <a:ea typeface="楷体" panose="02010609060101010101" pitchFamily="49" charset="-122"/>
              </a:rPr>
              <a:t>]</a:t>
            </a:r>
            <a:endParaRPr lang="zh-CN" altLang="en-US" sz="2667" b="1">
              <a:solidFill>
                <a:srgbClr val="FF0000"/>
              </a:solidFill>
              <a:latin typeface="楷体" panose="02010609060101010101" pitchFamily="49" charset="-122"/>
              <a:ea typeface="楷体" panose="02010609060101010101" pitchFamily="49" charset="-122"/>
            </a:endParaRPr>
          </a:p>
        </p:txBody>
      </p:sp>
      <p:sp>
        <p:nvSpPr>
          <p:cNvPr id="8" name="文本框 7">
            <a:extLst>
              <a:ext uri="{FF2B5EF4-FFF2-40B4-BE49-F238E27FC236}">
                <a16:creationId xmlns:a16="http://schemas.microsoft.com/office/drawing/2014/main" id="{FF542D06-3FD6-4C39-A38A-86064CDC654D}"/>
              </a:ext>
            </a:extLst>
          </p:cNvPr>
          <p:cNvSpPr txBox="1"/>
          <p:nvPr/>
        </p:nvSpPr>
        <p:spPr>
          <a:xfrm>
            <a:off x="241147" y="1017835"/>
            <a:ext cx="1449187" cy="492443"/>
          </a:xfrm>
          <a:prstGeom prst="rect">
            <a:avLst/>
          </a:prstGeom>
          <a:noFill/>
        </p:spPr>
        <p:txBody>
          <a:bodyPr wrap="square" rtlCol="0">
            <a:spAutoFit/>
          </a:bodyPr>
          <a:lstStyle>
            <a:defPPr>
              <a:defRPr lang="zh-CN"/>
            </a:defPPr>
          </a:lstStyle>
          <a:p>
            <a:pPr algn="l" eaLnBrk="1" latinLnBrk="1" hangingPunct="1"/>
            <a:r>
              <a:rPr lang="zh-CN" altLang="en-US" sz="1800" b="1">
                <a:latin typeface="楷体" panose="02010609060101010101" pitchFamily="49" charset="-122"/>
                <a:ea typeface="楷体" panose="02010609060101010101" pitchFamily="49" charset="-122"/>
              </a:rPr>
              <a:t>释含义</a:t>
            </a:r>
          </a:p>
        </p:txBody>
      </p:sp>
      <p:sp>
        <p:nvSpPr>
          <p:cNvPr id="9" name="文本框 8">
            <a:extLst>
              <a:ext uri="{FF2B5EF4-FFF2-40B4-BE49-F238E27FC236}">
                <a16:creationId xmlns:a16="http://schemas.microsoft.com/office/drawing/2014/main" id="{EBB6A556-6B7B-4FB9-975A-E05FCA30BA17}"/>
              </a:ext>
            </a:extLst>
          </p:cNvPr>
          <p:cNvSpPr txBox="1"/>
          <p:nvPr/>
        </p:nvSpPr>
        <p:spPr>
          <a:xfrm>
            <a:off x="1485147" y="1017835"/>
            <a:ext cx="4110319" cy="492443"/>
          </a:xfrm>
          <a:prstGeom prst="rect">
            <a:avLst/>
          </a:prstGeom>
          <a:noFill/>
        </p:spPr>
        <p:txBody>
          <a:bodyPr wrap="square" rtlCol="0">
            <a:spAutoFit/>
          </a:bodyPr>
          <a:lstStyle>
            <a:defPPr>
              <a:defRPr lang="zh-CN"/>
            </a:defPPr>
          </a:lstStyle>
          <a:p>
            <a:pPr eaLnBrk="1" latinLnBrk="1" hangingPunct="1"/>
            <a:r>
              <a:rPr lang="zh-CN" altLang="en-US" sz="1800" b="1">
                <a:latin typeface="楷体" panose="02010609060101010101" pitchFamily="49" charset="-122"/>
                <a:ea typeface="楷体" panose="02010609060101010101" pitchFamily="49" charset="-122"/>
              </a:rPr>
              <a:t>理解字词本义及语境义</a:t>
            </a:r>
          </a:p>
        </p:txBody>
      </p:sp>
      <p:sp>
        <p:nvSpPr>
          <p:cNvPr id="10" name="文本框 9">
            <a:extLst>
              <a:ext uri="{FF2B5EF4-FFF2-40B4-BE49-F238E27FC236}">
                <a16:creationId xmlns:a16="http://schemas.microsoft.com/office/drawing/2014/main" id="{2A830878-0319-41E6-86C4-7F94001116D8}"/>
              </a:ext>
            </a:extLst>
          </p:cNvPr>
          <p:cNvSpPr txBox="1"/>
          <p:nvPr/>
        </p:nvSpPr>
        <p:spPr>
          <a:xfrm>
            <a:off x="241147" y="2964507"/>
            <a:ext cx="1449187" cy="492443"/>
          </a:xfrm>
          <a:prstGeom prst="rect">
            <a:avLst/>
          </a:prstGeom>
          <a:noFill/>
        </p:spPr>
        <p:txBody>
          <a:bodyPr wrap="square" rtlCol="0">
            <a:spAutoFit/>
          </a:bodyPr>
          <a:lstStyle>
            <a:defPPr>
              <a:defRPr lang="zh-CN"/>
            </a:defPPr>
          </a:lstStyle>
          <a:p>
            <a:pPr algn="l" eaLnBrk="1" latinLnBrk="1" hangingPunct="1"/>
            <a:r>
              <a:rPr lang="zh-CN" altLang="en-US" sz="1800" b="1">
                <a:latin typeface="楷体" panose="02010609060101010101" pitchFamily="49" charset="-122"/>
                <a:ea typeface="楷体" panose="02010609060101010101" pitchFamily="49" charset="-122"/>
              </a:rPr>
              <a:t>明手法</a:t>
            </a:r>
          </a:p>
        </p:txBody>
      </p:sp>
      <p:sp>
        <p:nvSpPr>
          <p:cNvPr id="11" name="文本框 10">
            <a:extLst>
              <a:ext uri="{FF2B5EF4-FFF2-40B4-BE49-F238E27FC236}">
                <a16:creationId xmlns:a16="http://schemas.microsoft.com/office/drawing/2014/main" id="{7CC5B6EF-40DD-4CCB-A8B0-5D34DB9F7741}"/>
              </a:ext>
            </a:extLst>
          </p:cNvPr>
          <p:cNvSpPr txBox="1"/>
          <p:nvPr/>
        </p:nvSpPr>
        <p:spPr>
          <a:xfrm>
            <a:off x="1485148" y="1510277"/>
            <a:ext cx="2545680" cy="492443"/>
          </a:xfrm>
          <a:prstGeom prst="rect">
            <a:avLst/>
          </a:prstGeom>
          <a:noFill/>
        </p:spPr>
        <p:txBody>
          <a:bodyPr wrap="square" rtlCol="0">
            <a:spAutoFit/>
          </a:bodyPr>
          <a:lstStyle>
            <a:defPPr>
              <a:defRPr lang="zh-CN"/>
            </a:defPPr>
          </a:lstStyle>
          <a:p>
            <a:pPr eaLnBrk="1" latinLnBrk="1" hangingPunct="1"/>
            <a:r>
              <a:rPr lang="zh-CN" altLang="en-US" sz="1800" b="1">
                <a:latin typeface="楷体" panose="02010609060101010101" pitchFamily="49" charset="-122"/>
                <a:ea typeface="楷体" panose="02010609060101010101" pitchFamily="49" charset="-122"/>
              </a:rPr>
              <a:t>修辞手法角度</a:t>
            </a:r>
          </a:p>
        </p:txBody>
      </p:sp>
      <p:sp>
        <p:nvSpPr>
          <p:cNvPr id="12" name="文本框 11">
            <a:extLst>
              <a:ext uri="{FF2B5EF4-FFF2-40B4-BE49-F238E27FC236}">
                <a16:creationId xmlns:a16="http://schemas.microsoft.com/office/drawing/2014/main" id="{7B88FFA0-423D-4879-B7EE-ECC4E4E05CB5}"/>
              </a:ext>
            </a:extLst>
          </p:cNvPr>
          <p:cNvSpPr txBox="1"/>
          <p:nvPr/>
        </p:nvSpPr>
        <p:spPr>
          <a:xfrm>
            <a:off x="3647440" y="1510277"/>
            <a:ext cx="7193280" cy="861775"/>
          </a:xfrm>
          <a:prstGeom prst="rect">
            <a:avLst/>
          </a:prstGeom>
          <a:noFill/>
        </p:spPr>
        <p:txBody>
          <a:bodyPr wrap="square" rtlCol="0">
            <a:spAutoFit/>
          </a:bodyPr>
          <a:lstStyle>
            <a:defPPr>
              <a:defRPr lang="zh-CN"/>
            </a:defPPr>
          </a:lstStyle>
          <a:p>
            <a:pPr eaLnBrk="1" latinLnBrk="1" hangingPunct="1"/>
            <a:r>
              <a:rPr lang="zh-CN" altLang="en-US" sz="1800" b="1">
                <a:latin typeface="楷体" panose="02010609060101010101" pitchFamily="49" charset="-122"/>
                <a:ea typeface="楷体" panose="02010609060101010101" pitchFamily="49" charset="-122"/>
              </a:rPr>
              <a:t>分析修辞手法（比喻</a:t>
            </a:r>
            <a:r>
              <a:rPr lang="zh-CN" altLang="en-US" sz="1800" b="1" smtClean="0">
                <a:latin typeface="楷体" panose="02010609060101010101" pitchFamily="49" charset="-122"/>
                <a:ea typeface="楷体" panose="02010609060101010101" pitchFamily="49" charset="-122"/>
              </a:rPr>
              <a:t>、夸张</a:t>
            </a:r>
            <a:r>
              <a:rPr lang="zh-CN" altLang="en-US" sz="1800" b="1">
                <a:latin typeface="楷体" panose="02010609060101010101" pitchFamily="49" charset="-122"/>
                <a:ea typeface="楷体" panose="02010609060101010101" pitchFamily="49" charset="-122"/>
              </a:rPr>
              <a:t>、用典、对偶</a:t>
            </a:r>
            <a:r>
              <a:rPr lang="en-US" altLang="zh-CN" sz="1800" b="1">
                <a:latin typeface="楷体" panose="02010609060101010101" pitchFamily="49" charset="-122"/>
                <a:ea typeface="楷体" panose="02010609060101010101" pitchFamily="49" charset="-122"/>
              </a:rPr>
              <a:t>……</a:t>
            </a:r>
            <a:r>
              <a:rPr lang="zh-CN" altLang="en-US" sz="1800" b="1">
                <a:latin typeface="楷体" panose="02010609060101010101" pitchFamily="49" charset="-122"/>
                <a:ea typeface="楷体" panose="02010609060101010101" pitchFamily="49" charset="-122"/>
              </a:rPr>
              <a:t>）及其作用</a:t>
            </a:r>
          </a:p>
        </p:txBody>
      </p:sp>
      <p:sp>
        <p:nvSpPr>
          <p:cNvPr id="14" name="文本框 13">
            <a:extLst>
              <a:ext uri="{FF2B5EF4-FFF2-40B4-BE49-F238E27FC236}">
                <a16:creationId xmlns:a16="http://schemas.microsoft.com/office/drawing/2014/main" id="{307025E1-76B3-441E-89CB-9EBAE402935E}"/>
              </a:ext>
            </a:extLst>
          </p:cNvPr>
          <p:cNvSpPr txBox="1"/>
          <p:nvPr/>
        </p:nvSpPr>
        <p:spPr>
          <a:xfrm>
            <a:off x="1485148" y="2577236"/>
            <a:ext cx="2545680" cy="492443"/>
          </a:xfrm>
          <a:prstGeom prst="rect">
            <a:avLst/>
          </a:prstGeom>
          <a:noFill/>
        </p:spPr>
        <p:txBody>
          <a:bodyPr wrap="square" rtlCol="0">
            <a:spAutoFit/>
          </a:bodyPr>
          <a:lstStyle>
            <a:defPPr>
              <a:defRPr lang="zh-CN"/>
            </a:defPPr>
          </a:lstStyle>
          <a:p>
            <a:pPr eaLnBrk="1" latinLnBrk="1" hangingPunct="1"/>
            <a:r>
              <a:rPr lang="zh-CN" altLang="en-US" sz="1800" b="1">
                <a:latin typeface="楷体" panose="02010609060101010101" pitchFamily="49" charset="-122"/>
                <a:ea typeface="楷体" panose="02010609060101010101" pitchFamily="49" charset="-122"/>
              </a:rPr>
              <a:t>表现手法角度</a:t>
            </a:r>
          </a:p>
        </p:txBody>
      </p:sp>
      <p:sp>
        <p:nvSpPr>
          <p:cNvPr id="15" name="文本框 14">
            <a:extLst>
              <a:ext uri="{FF2B5EF4-FFF2-40B4-BE49-F238E27FC236}">
                <a16:creationId xmlns:a16="http://schemas.microsoft.com/office/drawing/2014/main" id="{3CA1A9F3-D465-4A8A-9D6A-D5CB83A0D301}"/>
              </a:ext>
            </a:extLst>
          </p:cNvPr>
          <p:cNvSpPr txBox="1"/>
          <p:nvPr/>
        </p:nvSpPr>
        <p:spPr>
          <a:xfrm>
            <a:off x="3630280" y="2577236"/>
            <a:ext cx="7515241" cy="492443"/>
          </a:xfrm>
          <a:prstGeom prst="rect">
            <a:avLst/>
          </a:prstGeom>
          <a:noFill/>
        </p:spPr>
        <p:txBody>
          <a:bodyPr wrap="square" rtlCol="0">
            <a:spAutoFit/>
          </a:bodyPr>
          <a:lstStyle>
            <a:defPPr>
              <a:defRPr lang="zh-CN"/>
            </a:defPPr>
          </a:lstStyle>
          <a:p>
            <a:pPr eaLnBrk="1" latinLnBrk="1" hangingPunct="1"/>
            <a:r>
              <a:rPr lang="zh-CN" altLang="en-US" sz="1800" b="1">
                <a:latin typeface="楷体" panose="02010609060101010101" pitchFamily="49" charset="-122"/>
                <a:ea typeface="楷体" panose="02010609060101010101" pitchFamily="49" charset="-122"/>
              </a:rPr>
              <a:t>分析表现手法（对比、烘托、象征</a:t>
            </a:r>
            <a:r>
              <a:rPr lang="en-US" altLang="zh-CN" sz="1800" b="1">
                <a:latin typeface="楷体" panose="02010609060101010101" pitchFamily="49" charset="-122"/>
                <a:ea typeface="楷体" panose="02010609060101010101" pitchFamily="49" charset="-122"/>
              </a:rPr>
              <a:t>……</a:t>
            </a:r>
            <a:r>
              <a:rPr lang="zh-CN" altLang="en-US" sz="1800" b="1">
                <a:latin typeface="楷体" panose="02010609060101010101" pitchFamily="49" charset="-122"/>
                <a:ea typeface="楷体" panose="02010609060101010101" pitchFamily="49" charset="-122"/>
              </a:rPr>
              <a:t>）及其作用</a:t>
            </a:r>
          </a:p>
        </p:txBody>
      </p:sp>
      <p:sp>
        <p:nvSpPr>
          <p:cNvPr id="16" name="文本框 15">
            <a:extLst>
              <a:ext uri="{FF2B5EF4-FFF2-40B4-BE49-F238E27FC236}">
                <a16:creationId xmlns:a16="http://schemas.microsoft.com/office/drawing/2014/main" id="{018F5A43-BB95-493C-B988-C942FF3E7A8A}"/>
              </a:ext>
            </a:extLst>
          </p:cNvPr>
          <p:cNvSpPr txBox="1"/>
          <p:nvPr/>
        </p:nvSpPr>
        <p:spPr>
          <a:xfrm>
            <a:off x="1485148" y="4197439"/>
            <a:ext cx="1837172" cy="492443"/>
          </a:xfrm>
          <a:prstGeom prst="rect">
            <a:avLst/>
          </a:prstGeom>
          <a:noFill/>
        </p:spPr>
        <p:txBody>
          <a:bodyPr wrap="square" rtlCol="0">
            <a:spAutoFit/>
          </a:bodyPr>
          <a:lstStyle>
            <a:defPPr>
              <a:defRPr lang="zh-CN"/>
            </a:defPPr>
          </a:lstStyle>
          <a:p>
            <a:pPr eaLnBrk="1" latinLnBrk="1" hangingPunct="1"/>
            <a:r>
              <a:rPr lang="zh-CN" altLang="en-US" sz="1800" b="1">
                <a:latin typeface="楷体" panose="02010609060101010101" pitchFamily="49" charset="-122"/>
                <a:ea typeface="楷体" panose="02010609060101010101" pitchFamily="49" charset="-122"/>
              </a:rPr>
              <a:t>词性角度</a:t>
            </a:r>
          </a:p>
        </p:txBody>
      </p:sp>
      <p:sp>
        <p:nvSpPr>
          <p:cNvPr id="17" name="文本框 16">
            <a:extLst>
              <a:ext uri="{FF2B5EF4-FFF2-40B4-BE49-F238E27FC236}">
                <a16:creationId xmlns:a16="http://schemas.microsoft.com/office/drawing/2014/main" id="{B28EEF71-09C9-48A6-82E6-C93ED70A92CD}"/>
              </a:ext>
            </a:extLst>
          </p:cNvPr>
          <p:cNvSpPr txBox="1"/>
          <p:nvPr/>
        </p:nvSpPr>
        <p:spPr>
          <a:xfrm>
            <a:off x="3257373" y="3201812"/>
            <a:ext cx="8321040" cy="2708434"/>
          </a:xfrm>
          <a:prstGeom prst="rect">
            <a:avLst/>
          </a:prstGeom>
          <a:noFill/>
        </p:spPr>
        <p:txBody>
          <a:bodyPr wrap="square" rtlCol="0">
            <a:spAutoFit/>
          </a:bodyPr>
          <a:lstStyle>
            <a:defPPr>
              <a:defRPr lang="zh-CN"/>
            </a:defPPr>
          </a:lstStyle>
          <a:p>
            <a:pPr eaLnBrk="1" latinLnBrk="1" hangingPunct="1"/>
            <a:r>
              <a:rPr lang="zh-CN" altLang="en-US" sz="1800" b="1">
                <a:latin typeface="楷体" panose="02010609060101010101" pitchFamily="49" charset="-122"/>
                <a:ea typeface="楷体" panose="02010609060101010101" pitchFamily="49" charset="-122"/>
              </a:rPr>
              <a:t>叠词：增强语言的音韵美；起强调作用，可以使描写更加生动形象</a:t>
            </a:r>
            <a:endParaRPr lang="en-US" altLang="zh-CN" sz="1800" b="1">
              <a:latin typeface="楷体" panose="02010609060101010101" pitchFamily="49" charset="-122"/>
              <a:ea typeface="楷体" panose="02010609060101010101" pitchFamily="49" charset="-122"/>
            </a:endParaRPr>
          </a:p>
          <a:p>
            <a:pPr eaLnBrk="1" latinLnBrk="1" hangingPunct="1"/>
            <a:r>
              <a:rPr lang="zh-CN" altLang="en-US" sz="1800" b="1">
                <a:latin typeface="楷体" panose="02010609060101010101" pitchFamily="49" charset="-122"/>
                <a:ea typeface="楷体" panose="02010609060101010101" pitchFamily="49" charset="-122"/>
              </a:rPr>
              <a:t>动词：强调过程及变化，使语言生动形象，赋予画面动态感</a:t>
            </a:r>
            <a:endParaRPr lang="en-US" altLang="zh-CN" sz="1800" b="1">
              <a:latin typeface="楷体" panose="02010609060101010101" pitchFamily="49" charset="-122"/>
              <a:ea typeface="楷体" panose="02010609060101010101" pitchFamily="49" charset="-122"/>
            </a:endParaRPr>
          </a:p>
          <a:p>
            <a:pPr eaLnBrk="1" latinLnBrk="1" hangingPunct="1"/>
            <a:r>
              <a:rPr lang="zh-CN" altLang="en-US" sz="1800" b="1">
                <a:latin typeface="楷体" panose="02010609060101010101" pitchFamily="49" charset="-122"/>
                <a:ea typeface="楷体" panose="02010609060101010101" pitchFamily="49" charset="-122"/>
              </a:rPr>
              <a:t>形容词：从形、声、色、光等方面描绘意象的性质、状态</a:t>
            </a:r>
            <a:endParaRPr lang="en-US" altLang="zh-CN" sz="1800" b="1">
              <a:latin typeface="楷体" panose="02010609060101010101" pitchFamily="49" charset="-122"/>
              <a:ea typeface="楷体" panose="02010609060101010101" pitchFamily="49" charset="-122"/>
            </a:endParaRPr>
          </a:p>
          <a:p>
            <a:pPr eaLnBrk="1" latinLnBrk="1" hangingPunct="1"/>
            <a:r>
              <a:rPr lang="zh-CN" altLang="en-US" sz="1800" b="1">
                <a:latin typeface="楷体" panose="02010609060101010101" pitchFamily="49" charset="-122"/>
                <a:ea typeface="楷体" panose="02010609060101010101" pitchFamily="49" charset="-122"/>
              </a:rPr>
              <a:t>数词：表现数量，巧用夸张，凸显表达效果</a:t>
            </a:r>
            <a:endParaRPr lang="en-US" altLang="zh-CN" sz="1800" b="1">
              <a:latin typeface="楷体" panose="02010609060101010101" pitchFamily="49" charset="-122"/>
              <a:ea typeface="楷体" panose="02010609060101010101" pitchFamily="49" charset="-122"/>
            </a:endParaRPr>
          </a:p>
          <a:p>
            <a:pPr eaLnBrk="1" latinLnBrk="1" hangingPunct="1"/>
            <a:r>
              <a:rPr lang="zh-CN" altLang="en-US" sz="1800" b="1">
                <a:latin typeface="楷体" panose="02010609060101010101" pitchFamily="49" charset="-122"/>
                <a:ea typeface="楷体" panose="02010609060101010101" pitchFamily="49" charset="-122"/>
              </a:rPr>
              <a:t>拟声词：惟妙惟肖地表现事物的特点、人物的心情、动作的状态等</a:t>
            </a:r>
          </a:p>
        </p:txBody>
      </p:sp>
      <p:sp>
        <p:nvSpPr>
          <p:cNvPr id="18" name="文本框 17">
            <a:extLst>
              <a:ext uri="{FF2B5EF4-FFF2-40B4-BE49-F238E27FC236}">
                <a16:creationId xmlns:a16="http://schemas.microsoft.com/office/drawing/2014/main" id="{E881ECD4-1274-4A81-829B-F7D9EFC3333C}"/>
              </a:ext>
            </a:extLst>
          </p:cNvPr>
          <p:cNvSpPr txBox="1"/>
          <p:nvPr/>
        </p:nvSpPr>
        <p:spPr>
          <a:xfrm>
            <a:off x="241148" y="5887615"/>
            <a:ext cx="1244000" cy="492443"/>
          </a:xfrm>
          <a:prstGeom prst="rect">
            <a:avLst/>
          </a:prstGeom>
          <a:noFill/>
        </p:spPr>
        <p:txBody>
          <a:bodyPr wrap="square" rtlCol="0">
            <a:spAutoFit/>
          </a:bodyPr>
          <a:lstStyle>
            <a:defPPr>
              <a:defRPr lang="zh-CN"/>
            </a:defPPr>
          </a:lstStyle>
          <a:p>
            <a:pPr eaLnBrk="1" latinLnBrk="1" hangingPunct="1"/>
            <a:r>
              <a:rPr lang="zh-CN" altLang="en-US" sz="1800" b="1">
                <a:latin typeface="楷体" panose="02010609060101010101" pitchFamily="49" charset="-122"/>
                <a:ea typeface="楷体" panose="02010609060101010101" pitchFamily="49" charset="-122"/>
              </a:rPr>
              <a:t>析感情</a:t>
            </a:r>
          </a:p>
        </p:txBody>
      </p:sp>
      <p:sp>
        <p:nvSpPr>
          <p:cNvPr id="19" name="文本框 18">
            <a:extLst>
              <a:ext uri="{FF2B5EF4-FFF2-40B4-BE49-F238E27FC236}">
                <a16:creationId xmlns:a16="http://schemas.microsoft.com/office/drawing/2014/main" id="{ED93AD72-6B05-416C-A0FD-F8B72CDC48EA}"/>
              </a:ext>
            </a:extLst>
          </p:cNvPr>
          <p:cNvSpPr txBox="1"/>
          <p:nvPr/>
        </p:nvSpPr>
        <p:spPr>
          <a:xfrm>
            <a:off x="1690334" y="5887615"/>
            <a:ext cx="3178292" cy="492443"/>
          </a:xfrm>
          <a:prstGeom prst="rect">
            <a:avLst/>
          </a:prstGeom>
          <a:noFill/>
        </p:spPr>
        <p:txBody>
          <a:bodyPr wrap="square" rtlCol="0">
            <a:spAutoFit/>
          </a:bodyPr>
          <a:lstStyle>
            <a:defPPr>
              <a:defRPr lang="zh-CN"/>
            </a:defPPr>
          </a:lstStyle>
          <a:p>
            <a:pPr eaLnBrk="1" latinLnBrk="1" hangingPunct="1"/>
            <a:r>
              <a:rPr lang="zh-CN" altLang="en-US" sz="1800" b="1">
                <a:latin typeface="楷体" panose="02010609060101010101" pitchFamily="49" charset="-122"/>
                <a:ea typeface="楷体" panose="02010609060101010101" pitchFamily="49" charset="-122"/>
              </a:rPr>
              <a:t>分析字词表达的情感</a:t>
            </a:r>
          </a:p>
        </p:txBody>
      </p:sp>
      <p:cxnSp>
        <p:nvCxnSpPr>
          <p:cNvPr id="21" name="直接箭头连接符 20">
            <a:extLst>
              <a:ext uri="{FF2B5EF4-FFF2-40B4-BE49-F238E27FC236}">
                <a16:creationId xmlns:a16="http://schemas.microsoft.com/office/drawing/2014/main" id="{7DA600C8-C9BC-4B77-BBAB-3E8CD4924A62}"/>
              </a:ext>
            </a:extLst>
          </p:cNvPr>
          <p:cNvCxnSpPr/>
          <p:nvPr/>
        </p:nvCxnSpPr>
        <p:spPr>
          <a:xfrm flipH="1">
            <a:off x="741680" y="1645920"/>
            <a:ext cx="0" cy="11775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5697C8C4-A72E-4F0E-BB3D-B2A43112C756}"/>
              </a:ext>
            </a:extLst>
          </p:cNvPr>
          <p:cNvCxnSpPr/>
          <p:nvPr/>
        </p:nvCxnSpPr>
        <p:spPr>
          <a:xfrm flipH="1">
            <a:off x="741680" y="3608669"/>
            <a:ext cx="0" cy="214189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6BE809CD-EBAC-4FCA-9348-BCDF4C640914}"/>
              </a:ext>
            </a:extLst>
          </p:cNvPr>
          <p:cNvCxnSpPr/>
          <p:nvPr/>
        </p:nvCxnSpPr>
        <p:spPr>
          <a:xfrm>
            <a:off x="1271887" y="1288592"/>
            <a:ext cx="2844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左大括号 27">
            <a:extLst>
              <a:ext uri="{FF2B5EF4-FFF2-40B4-BE49-F238E27FC236}">
                <a16:creationId xmlns:a16="http://schemas.microsoft.com/office/drawing/2014/main" id="{7C0765A2-D8A1-432D-8C59-F9E7B625CB31}"/>
              </a:ext>
            </a:extLst>
          </p:cNvPr>
          <p:cNvSpPr/>
          <p:nvPr/>
        </p:nvSpPr>
        <p:spPr>
          <a:xfrm>
            <a:off x="1353168" y="1756499"/>
            <a:ext cx="203200" cy="2825661"/>
          </a:xfrm>
          <a:prstGeom prst="leftBrace">
            <a:avLst>
              <a:gd name="adj1" fmla="val 27194"/>
              <a:gd name="adj2" fmla="val 50000"/>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endParaRPr lang="zh-CN" altLang="en-US" sz="2400"/>
          </a:p>
        </p:txBody>
      </p:sp>
      <p:sp>
        <p:nvSpPr>
          <p:cNvPr id="29" name="左大括号 28">
            <a:extLst>
              <a:ext uri="{FF2B5EF4-FFF2-40B4-BE49-F238E27FC236}">
                <a16:creationId xmlns:a16="http://schemas.microsoft.com/office/drawing/2014/main" id="{3A66983C-A7EF-415C-9360-EBB70B49AB4E}"/>
              </a:ext>
            </a:extLst>
          </p:cNvPr>
          <p:cNvSpPr/>
          <p:nvPr/>
        </p:nvSpPr>
        <p:spPr>
          <a:xfrm>
            <a:off x="2952572" y="3429000"/>
            <a:ext cx="304801" cy="2321560"/>
          </a:xfrm>
          <a:prstGeom prst="leftBrace">
            <a:avLst>
              <a:gd name="adj1" fmla="val 38985"/>
              <a:gd name="adj2" fmla="val 50000"/>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endParaRPr lang="zh-CN" altLang="en-US" sz="2400"/>
          </a:p>
        </p:txBody>
      </p:sp>
      <p:cxnSp>
        <p:nvCxnSpPr>
          <p:cNvPr id="30" name="直接连接符 29">
            <a:extLst>
              <a:ext uri="{FF2B5EF4-FFF2-40B4-BE49-F238E27FC236}">
                <a16:creationId xmlns:a16="http://schemas.microsoft.com/office/drawing/2014/main" id="{3354952D-30D7-4912-A305-F43B62CF34D4}"/>
              </a:ext>
            </a:extLst>
          </p:cNvPr>
          <p:cNvCxnSpPr/>
          <p:nvPr/>
        </p:nvCxnSpPr>
        <p:spPr>
          <a:xfrm>
            <a:off x="3467720" y="1775091"/>
            <a:ext cx="2844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A6AA9BF4-3CDA-4F1B-B9F4-C487B6B6B7F0}"/>
              </a:ext>
            </a:extLst>
          </p:cNvPr>
          <p:cNvCxnSpPr/>
          <p:nvPr/>
        </p:nvCxnSpPr>
        <p:spPr>
          <a:xfrm>
            <a:off x="1414127" y="6123570"/>
            <a:ext cx="2844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4FFEB6BA-C5E0-42C7-BF01-8D5621905198}"/>
              </a:ext>
            </a:extLst>
          </p:cNvPr>
          <p:cNvCxnSpPr/>
          <p:nvPr/>
        </p:nvCxnSpPr>
        <p:spPr>
          <a:xfrm>
            <a:off x="3467720" y="2823458"/>
            <a:ext cx="2844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7109584"/>
      </p:ext>
    </p:extLst>
  </p:cSld>
  <p:clrMapOvr>
    <a:masterClrMapping/>
  </p:clrMapOvr>
  <p:transition/>
  <p:timing/>
</p:sld>
</file>

<file path=ppt/slides/slide4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文本框 6">
            <a:extLst>
              <a:ext uri="{FF2B5EF4-FFF2-40B4-BE49-F238E27FC236}">
                <a16:creationId xmlns:a16="http://schemas.microsoft.com/office/drawing/2014/main" id="{B6C75BEF-85B1-452F-BAAD-9D2BE6366177}"/>
              </a:ext>
            </a:extLst>
          </p:cNvPr>
          <p:cNvSpPr txBox="1">
            <a:spLocks noChangeArrowheads="1"/>
          </p:cNvSpPr>
          <p:nvPr/>
        </p:nvSpPr>
        <p:spPr bwMode="auto">
          <a:xfrm>
            <a:off x="937684" y="2128097"/>
            <a:ext cx="10420349" cy="236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733" b="1">
                <a:solidFill>
                  <a:srgbClr val="0033CC"/>
                </a:solidFill>
                <a:latin typeface="楷体" panose="02010609060101010101" pitchFamily="49" charset="-122"/>
                <a:ea typeface="楷体" panose="02010609060101010101" pitchFamily="49" charset="-122"/>
              </a:rPr>
              <a:t>    “霍霍”是拟声词，惟妙惟肖地描绘出小弟磨刀</a:t>
            </a:r>
            <a:r>
              <a:rPr lang="zh-CN" altLang="en-US" sz="3733" b="1" smtClean="0">
                <a:solidFill>
                  <a:srgbClr val="0033CC"/>
                </a:solidFill>
                <a:latin typeface="楷体" panose="02010609060101010101" pitchFamily="49" charset="-122"/>
                <a:ea typeface="楷体" panose="02010609060101010101" pitchFamily="49" charset="-122"/>
              </a:rPr>
              <a:t>时急切、兴奋的</a:t>
            </a:r>
            <a:r>
              <a:rPr lang="zh-CN" altLang="en-US" sz="3733" b="1">
                <a:solidFill>
                  <a:srgbClr val="0033CC"/>
                </a:solidFill>
                <a:latin typeface="楷体" panose="02010609060101010101" pitchFamily="49" charset="-122"/>
                <a:ea typeface="楷体" panose="02010609060101010101" pitchFamily="49" charset="-122"/>
              </a:rPr>
              <a:t>情态，淋漓尽致地表现出他抑制不住的欣喜之情。</a:t>
            </a:r>
          </a:p>
        </p:txBody>
      </p:sp>
      <p:sp>
        <p:nvSpPr>
          <p:cNvPr id="8" name="图文框 7">
            <a:hlinkClick action="ppaction://noaction"/>
            <a:extLst>
              <a:ext uri="{FF2B5EF4-FFF2-40B4-BE49-F238E27FC236}">
                <a16:creationId xmlns:a16="http://schemas.microsoft.com/office/drawing/2014/main" id="{87378542-0B1F-4305-9D04-C265DF1B2533}"/>
              </a:ext>
            </a:extLst>
          </p:cNvPr>
          <p:cNvSpPr/>
          <p:nvPr/>
        </p:nvSpPr>
        <p:spPr>
          <a:xfrm>
            <a:off x="10797118" y="6326717"/>
            <a:ext cx="1119716" cy="438149"/>
          </a:xfrm>
          <a:prstGeom prst="frame">
            <a:avLst/>
          </a:prstGeom>
          <a:solidFill>
            <a:srgbClr val="CCECCC"/>
          </a:solidFill>
          <a:ln>
            <a:solidFill>
              <a:srgbClr val="57AF4A"/>
            </a:solidFill>
          </a:ln>
          <a:effectLst/>
        </p:spPr>
        <p:style>
          <a:lnRef idx="1">
            <a:schemeClr val="accent6"/>
          </a:lnRef>
          <a:fillRef idx="2">
            <a:schemeClr val="accent6"/>
          </a:fillRef>
          <a:effectRef idx="1">
            <a:schemeClr val="accent6"/>
          </a:effectRef>
          <a:fontRef idx="minor">
            <a:schemeClr val="dk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Arial"/>
                <a:ea typeface="宋体"/>
                <a:cs typeface="Arial"/>
                <a:sym typeface="Wingdings"/>
              </a:defRPr>
            </a:lvl9pPr>
          </a:lstStyle>
          <a:p>
            <a:pPr algn="ctr">
              <a:lnSpc>
                <a:spcPct val="120000"/>
              </a:lnSpc>
              <a:defRPr/>
            </a:pPr>
            <a:r>
              <a:rPr lang="zh-CN" altLang="en-US" sz="2400" b="1" spc="400">
                <a:solidFill>
                  <a:schemeClr val="tx1"/>
                </a:solidFill>
                <a:latin typeface="黑体" panose="02010609060101010101" pitchFamily="49" charset="-122"/>
                <a:ea typeface="黑体" panose="02010609060101010101" pitchFamily="49" charset="-122"/>
              </a:rPr>
              <a:t>返回</a:t>
            </a:r>
          </a:p>
        </p:txBody>
      </p:sp>
    </p:spTree>
    <p:extLst>
      <p:ext uri="{BB962C8B-B14F-4D97-AF65-F5344CB8AC3E}">
        <p14:creationId xmlns:p14="http://schemas.microsoft.com/office/powerpoint/2010/main" val="19679668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grpId="0" nodeType="afterEffect">
                                  <p:stCondLst>
                                    <p:cond delay="0"/>
                                  </p:stCondLst>
                                  <p:childTnLst>
                                    <p:set>
                                      <p:cBhvr>
                                        <p:cTn id="7" dur="1" fill="hold">
                                          <p:stCondLst>
                                            <p:cond delay="0"/>
                                          </p:stCondLst>
                                        </p:cTn>
                                        <p:tgtEl>
                                          <p:spTgt spid="7"/>
                                        </p:tgtEl>
                                        <p:attrNameLst>
                                          <p:attrName>style.visibility</p:attrName>
                                        </p:attrNameLst>
                                      </p:cBhvr>
                                      <p:to>
                                        <p:strVal val="visible"/>
                                      </p:to>
                                    </p:set>
                                    <p:animEffect transition="in" filter="fade">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2B190D5A-040D-4D29-A193-19E77A1C390E}"/>
              </a:ext>
            </a:extLst>
          </p:cNvPr>
          <p:cNvSpPr txBox="1"/>
          <p:nvPr/>
        </p:nvSpPr>
        <p:spPr>
          <a:xfrm>
            <a:off x="122767" y="251884"/>
            <a:ext cx="10697634" cy="1513416"/>
          </a:xfrm>
          <a:prstGeom prst="rect">
            <a:avLst/>
          </a:prstGeom>
          <a:noFill/>
        </p:spPr>
        <p:txBody>
          <a:bodyPr>
            <a:spAutoFit/>
          </a:bodyPr>
          <a:lstStyle>
            <a:defPPr>
              <a:defRPr lang="zh-CN"/>
            </a:defPPr>
          </a:lstStyle>
          <a:p>
            <a:pPr eaLnBrk="1" hangingPunct="1">
              <a:lnSpc>
                <a:spcPct val="130000"/>
              </a:lnSpc>
              <a:defRPr/>
            </a:pPr>
            <a:r>
              <a:rPr lang="zh-CN" altLang="en-US" sz="3733" b="1">
                <a:latin typeface="+mn-ea"/>
                <a:ea typeface="+mn-ea"/>
              </a:rPr>
              <a:t>    详略得当是本诗的重要特点之一。说说哪些情节叙述得详细，哪些简略。这样安排好在哪里？</a:t>
            </a:r>
          </a:p>
        </p:txBody>
      </p:sp>
      <p:graphicFrame>
        <p:nvGraphicFramePr>
          <p:cNvPr id="3" name="表格 2">
            <a:extLst>
              <a:ext uri="{FF2B5EF4-FFF2-40B4-BE49-F238E27FC236}">
                <a16:creationId xmlns:a16="http://schemas.microsoft.com/office/drawing/2014/main" id="{0EA93CB5-349E-4AE9-89A2-F08BF5129711}"/>
              </a:ext>
            </a:extLst>
          </p:cNvPr>
          <p:cNvGraphicFramePr>
            <a:graphicFrameLocks noGrp="1"/>
          </p:cNvGraphicFramePr>
          <p:nvPr/>
        </p:nvGraphicFramePr>
        <p:xfrm>
          <a:off x="448733" y="2053167"/>
          <a:ext cx="5327650" cy="4476744"/>
        </p:xfrm>
        <a:graphic>
          <a:graphicData uri="http://schemas.openxmlformats.org/drawingml/2006/table">
            <a:tbl>
              <a:tblPr firstRow="1" bandRow="1">
                <a:tableStyleId>{5940675A-B579-460E-94D1-54222C63F5DA}</a:tableStyleId>
              </a:tblPr>
              <a:tblGrid>
                <a:gridCol w="596261">
                  <a:extLst>
                    <a:ext uri="{9D8B030D-6E8A-4147-A177-3AD203B41FA5}">
                      <a16:colId xmlns:a16="http://schemas.microsoft.com/office/drawing/2014/main" val="3733041612"/>
                    </a:ext>
                  </a:extLst>
                </a:gridCol>
                <a:gridCol w="4731389">
                  <a:extLst>
                    <a:ext uri="{9D8B030D-6E8A-4147-A177-3AD203B41FA5}">
                      <a16:colId xmlns:a16="http://schemas.microsoft.com/office/drawing/2014/main" val="340709633"/>
                    </a:ext>
                  </a:extLst>
                </a:gridCol>
              </a:tblGrid>
              <a:tr h="559593">
                <a:tc rowSpan="5">
                  <a:txBody>
                    <a:bodyPr/>
                    <a:lstStyle/>
                    <a:p>
                      <a:pPr algn="ctr"/>
                      <a:r>
                        <a:rPr lang="zh-CN" altLang="en-US" sz="2667" b="1">
                          <a:latin typeface="+mn-ea"/>
                          <a:ea typeface="+mn-ea"/>
                        </a:rPr>
                        <a:t>详 写</a:t>
                      </a:r>
                    </a:p>
                  </a:txBody>
                  <a:tcPr marL="121940" marR="121940" marT="60963" marB="60963" vert="eaVert" anchor="ctr"/>
                </a:tc>
                <a:tc>
                  <a:txBody>
                    <a:bodyPr/>
                    <a:lstStyle/>
                    <a:p>
                      <a:pPr algn="ctr"/>
                      <a:endParaRPr lang="zh-CN" altLang="en-US" sz="2667" b="1">
                        <a:latin typeface="+mn-ea"/>
                        <a:ea typeface="+mn-ea"/>
                      </a:endParaRPr>
                    </a:p>
                  </a:txBody>
                  <a:tcPr marL="121940" marR="121940" marT="60963" marB="60963" anchor="ctr"/>
                </a:tc>
                <a:extLst>
                  <a:ext uri="{0D108BD9-81ED-4DB2-BD59-A6C34878D82A}">
                    <a16:rowId xmlns:a16="http://schemas.microsoft.com/office/drawing/2014/main" val="3145486633"/>
                  </a:ext>
                </a:extLst>
              </a:tr>
              <a:tr h="559593">
                <a:tc vMerge="1">
                  <a:txBody>
                    <a:bodyPr/>
                    <a:lstStyle/>
                    <a:p>
                      <a:endParaRPr lang="zh-CN" altLang="en-US" sz="1800"/>
                    </a:p>
                  </a:txBody>
                  <a:tcPr marL="121920" marR="121920" marT="60960" marB="60960"/>
                </a:tc>
                <a:tc>
                  <a:txBody>
                    <a:bodyPr/>
                    <a:lstStyle/>
                    <a:p>
                      <a:pPr algn="ctr"/>
                      <a:endParaRPr lang="zh-CN" altLang="en-US" sz="2667" b="1">
                        <a:latin typeface="+mn-ea"/>
                        <a:ea typeface="+mn-ea"/>
                      </a:endParaRPr>
                    </a:p>
                  </a:txBody>
                  <a:tcPr marL="121940" marR="121940" marT="60963" marB="60963" anchor="ctr"/>
                </a:tc>
                <a:extLst>
                  <a:ext uri="{0D108BD9-81ED-4DB2-BD59-A6C34878D82A}">
                    <a16:rowId xmlns:a16="http://schemas.microsoft.com/office/drawing/2014/main" val="680426058"/>
                  </a:ext>
                </a:extLst>
              </a:tr>
              <a:tr h="559593">
                <a:tc vMerge="1">
                  <a:txBody>
                    <a:bodyPr/>
                    <a:lstStyle/>
                    <a:p>
                      <a:endParaRPr lang="zh-CN" altLang="en-US" sz="1800"/>
                    </a:p>
                  </a:txBody>
                  <a:tcPr marL="121920" marR="121920" marT="60960" marB="60960"/>
                </a:tc>
                <a:tc>
                  <a:txBody>
                    <a:bodyPr/>
                    <a:lstStyle/>
                    <a:p>
                      <a:pPr algn="ctr"/>
                      <a:endParaRPr lang="zh-CN" altLang="en-US" sz="2667" b="1">
                        <a:latin typeface="+mn-ea"/>
                        <a:ea typeface="+mn-ea"/>
                      </a:endParaRPr>
                    </a:p>
                  </a:txBody>
                  <a:tcPr marL="121940" marR="121940" marT="60963" marB="60963" anchor="ctr"/>
                </a:tc>
                <a:extLst>
                  <a:ext uri="{0D108BD9-81ED-4DB2-BD59-A6C34878D82A}">
                    <a16:rowId xmlns:a16="http://schemas.microsoft.com/office/drawing/2014/main" val="2070638007"/>
                  </a:ext>
                </a:extLst>
              </a:tr>
              <a:tr h="559593">
                <a:tc vMerge="1">
                  <a:txBody>
                    <a:bodyPr/>
                    <a:lstStyle/>
                    <a:p>
                      <a:endParaRPr lang="zh-CN" altLang="en-US" sz="1800"/>
                    </a:p>
                  </a:txBody>
                  <a:tcPr marL="121920" marR="121920" marT="60960" marB="60960"/>
                </a:tc>
                <a:tc>
                  <a:txBody>
                    <a:bodyPr/>
                    <a:lstStyle/>
                    <a:p>
                      <a:pPr algn="ctr"/>
                      <a:endParaRPr lang="zh-CN" altLang="en-US" sz="2667" b="1">
                        <a:latin typeface="+mn-ea"/>
                        <a:ea typeface="+mn-ea"/>
                      </a:endParaRPr>
                    </a:p>
                  </a:txBody>
                  <a:tcPr marL="121940" marR="121940" marT="60963" marB="60963" anchor="ctr"/>
                </a:tc>
                <a:extLst>
                  <a:ext uri="{0D108BD9-81ED-4DB2-BD59-A6C34878D82A}">
                    <a16:rowId xmlns:a16="http://schemas.microsoft.com/office/drawing/2014/main" val="2152207546"/>
                  </a:ext>
                </a:extLst>
              </a:tr>
              <a:tr h="559593">
                <a:tc vMerge="1">
                  <a:txBody>
                    <a:bodyPr/>
                    <a:lstStyle/>
                    <a:p>
                      <a:endParaRPr lang="zh-CN" altLang="en-US" sz="1800"/>
                    </a:p>
                  </a:txBody>
                  <a:tcPr marL="121920" marR="121920" marT="60960" marB="60960"/>
                </a:tc>
                <a:tc>
                  <a:txBody>
                    <a:bodyPr/>
                    <a:lstStyle/>
                    <a:p>
                      <a:pPr algn="ctr"/>
                      <a:endParaRPr lang="zh-CN" altLang="en-US" sz="2667" b="1">
                        <a:latin typeface="+mn-ea"/>
                        <a:ea typeface="+mn-ea"/>
                      </a:endParaRPr>
                    </a:p>
                  </a:txBody>
                  <a:tcPr marL="121940" marR="121940" marT="60963" marB="60963" anchor="ctr"/>
                </a:tc>
                <a:extLst>
                  <a:ext uri="{0D108BD9-81ED-4DB2-BD59-A6C34878D82A}">
                    <a16:rowId xmlns:a16="http://schemas.microsoft.com/office/drawing/2014/main" val="1593821195"/>
                  </a:ext>
                </a:extLst>
              </a:tr>
              <a:tr h="559593">
                <a:tc rowSpan="3">
                  <a:txBody>
                    <a:bodyPr/>
                    <a:lstStyle/>
                    <a:p>
                      <a:pPr algn="ctr"/>
                      <a:r>
                        <a:rPr lang="zh-CN" altLang="en-US" sz="2667" b="1">
                          <a:latin typeface="+mn-ea"/>
                          <a:ea typeface="+mn-ea"/>
                        </a:rPr>
                        <a:t>略 写</a:t>
                      </a:r>
                    </a:p>
                  </a:txBody>
                  <a:tcPr marL="121940" marR="121940" marT="60963" marB="60963" vert="eaVert" anchor="ctr"/>
                </a:tc>
                <a:tc>
                  <a:txBody>
                    <a:bodyPr/>
                    <a:lstStyle/>
                    <a:p>
                      <a:pPr algn="ctr"/>
                      <a:endParaRPr lang="zh-CN" altLang="en-US" sz="2667" b="1">
                        <a:latin typeface="+mn-ea"/>
                        <a:ea typeface="+mn-ea"/>
                      </a:endParaRPr>
                    </a:p>
                  </a:txBody>
                  <a:tcPr marL="121940" marR="121940" marT="60963" marB="60963" anchor="ctr"/>
                </a:tc>
                <a:extLst>
                  <a:ext uri="{0D108BD9-81ED-4DB2-BD59-A6C34878D82A}">
                    <a16:rowId xmlns:a16="http://schemas.microsoft.com/office/drawing/2014/main" val="314116764"/>
                  </a:ext>
                </a:extLst>
              </a:tr>
              <a:tr h="559593">
                <a:tc vMerge="1">
                  <a:txBody>
                    <a:bodyPr/>
                    <a:lstStyle/>
                    <a:p>
                      <a:endParaRPr lang="zh-CN" altLang="en-US" sz="1800"/>
                    </a:p>
                  </a:txBody>
                  <a:tcPr marL="121920" marR="121920" marT="60960" marB="60960"/>
                </a:tc>
                <a:tc>
                  <a:txBody>
                    <a:bodyPr/>
                    <a:lstStyle/>
                    <a:p>
                      <a:pPr algn="ctr"/>
                      <a:endParaRPr lang="zh-CN" altLang="en-US" sz="2667" b="1">
                        <a:latin typeface="+mn-ea"/>
                        <a:ea typeface="+mn-ea"/>
                      </a:endParaRPr>
                    </a:p>
                  </a:txBody>
                  <a:tcPr marL="121940" marR="121940" marT="60963" marB="60963" anchor="ctr"/>
                </a:tc>
                <a:extLst>
                  <a:ext uri="{0D108BD9-81ED-4DB2-BD59-A6C34878D82A}">
                    <a16:rowId xmlns:a16="http://schemas.microsoft.com/office/drawing/2014/main" val="2674480294"/>
                  </a:ext>
                </a:extLst>
              </a:tr>
              <a:tr h="559593">
                <a:tc vMerge="1">
                  <a:txBody>
                    <a:bodyPr/>
                    <a:lstStyle/>
                    <a:p>
                      <a:endParaRPr lang="zh-CN" altLang="en-US" sz="1800"/>
                    </a:p>
                  </a:txBody>
                  <a:tcPr marL="121920" marR="121920" marT="60960" marB="60960"/>
                </a:tc>
                <a:tc>
                  <a:txBody>
                    <a:bodyPr/>
                    <a:lstStyle/>
                    <a:p>
                      <a:pPr algn="ctr"/>
                      <a:endParaRPr lang="zh-CN" altLang="en-US" sz="2667" b="1">
                        <a:latin typeface="+mn-ea"/>
                        <a:ea typeface="+mn-ea"/>
                      </a:endParaRPr>
                    </a:p>
                  </a:txBody>
                  <a:tcPr marL="121940" marR="121940" marT="60963" marB="60963" anchor="ctr"/>
                </a:tc>
                <a:extLst>
                  <a:ext uri="{0D108BD9-81ED-4DB2-BD59-A6C34878D82A}">
                    <a16:rowId xmlns:a16="http://schemas.microsoft.com/office/drawing/2014/main" val="1343957725"/>
                  </a:ext>
                </a:extLst>
              </a:tr>
            </a:tbl>
          </a:graphicData>
        </a:graphic>
      </p:graphicFrame>
      <p:sp>
        <p:nvSpPr>
          <p:cNvPr id="12" name="矩形 11">
            <a:extLst>
              <a:ext uri="{FF2B5EF4-FFF2-40B4-BE49-F238E27FC236}">
                <a16:creationId xmlns:a16="http://schemas.microsoft.com/office/drawing/2014/main" id="{9D44610F-3A62-19D9-8CC4-9B6DAE83D54A}"/>
              </a:ext>
            </a:extLst>
          </p:cNvPr>
          <p:cNvSpPr>
            <a:spLocks noChangeArrowheads="1"/>
          </p:cNvSpPr>
          <p:nvPr/>
        </p:nvSpPr>
        <p:spPr bwMode="auto">
          <a:xfrm>
            <a:off x="1468967" y="2053167"/>
            <a:ext cx="4241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7" b="1">
                <a:solidFill>
                  <a:srgbClr val="0033CC"/>
                </a:solidFill>
                <a:latin typeface="楷体" panose="02010609060101010101" pitchFamily="49" charset="-122"/>
                <a:ea typeface="楷体" panose="02010609060101010101" pitchFamily="49" charset="-122"/>
              </a:rPr>
              <a:t>木兰当户织时的心事重重</a:t>
            </a:r>
          </a:p>
        </p:txBody>
      </p:sp>
      <p:sp>
        <p:nvSpPr>
          <p:cNvPr id="15" name="矩形 14">
            <a:extLst>
              <a:ext uri="{FF2B5EF4-FFF2-40B4-BE49-F238E27FC236}">
                <a16:creationId xmlns:a16="http://schemas.microsoft.com/office/drawing/2014/main" id="{9DD1D48D-BF80-3AA8-5886-3EE7749BF016}"/>
              </a:ext>
            </a:extLst>
          </p:cNvPr>
          <p:cNvSpPr>
            <a:spLocks noChangeArrowheads="1"/>
          </p:cNvSpPr>
          <p:nvPr/>
        </p:nvSpPr>
        <p:spPr bwMode="auto">
          <a:xfrm>
            <a:off x="1468967" y="2611967"/>
            <a:ext cx="4241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7" b="1">
                <a:solidFill>
                  <a:srgbClr val="0033CC"/>
                </a:solidFill>
                <a:latin typeface="楷体" panose="02010609060101010101" pitchFamily="49" charset="-122"/>
                <a:ea typeface="楷体" panose="02010609060101010101" pitchFamily="49" charset="-122"/>
              </a:rPr>
              <a:t>木兰准备行装时的活动</a:t>
            </a:r>
          </a:p>
        </p:txBody>
      </p:sp>
      <p:sp>
        <p:nvSpPr>
          <p:cNvPr id="16" name="矩形 15">
            <a:extLst>
              <a:ext uri="{FF2B5EF4-FFF2-40B4-BE49-F238E27FC236}">
                <a16:creationId xmlns:a16="http://schemas.microsoft.com/office/drawing/2014/main" id="{12673ADC-1C5F-6A75-8727-5D5BEE0037A0}"/>
              </a:ext>
            </a:extLst>
          </p:cNvPr>
          <p:cNvSpPr>
            <a:spLocks noChangeArrowheads="1"/>
          </p:cNvSpPr>
          <p:nvPr/>
        </p:nvSpPr>
        <p:spPr bwMode="auto">
          <a:xfrm>
            <a:off x="1468967" y="3198284"/>
            <a:ext cx="4241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7" b="1">
                <a:solidFill>
                  <a:srgbClr val="0033CC"/>
                </a:solidFill>
                <a:latin typeface="楷体" panose="02010609060101010101" pitchFamily="49" charset="-122"/>
                <a:ea typeface="楷体" panose="02010609060101010101" pitchFamily="49" charset="-122"/>
              </a:rPr>
              <a:t>木兰奔赴战场时的心态</a:t>
            </a:r>
          </a:p>
        </p:txBody>
      </p:sp>
      <p:sp>
        <p:nvSpPr>
          <p:cNvPr id="17" name="矩形 16">
            <a:extLst>
              <a:ext uri="{FF2B5EF4-FFF2-40B4-BE49-F238E27FC236}">
                <a16:creationId xmlns:a16="http://schemas.microsoft.com/office/drawing/2014/main" id="{CAA8B008-4C6B-5DDE-F3C5-962526671AA3}"/>
              </a:ext>
            </a:extLst>
          </p:cNvPr>
          <p:cNvSpPr>
            <a:spLocks noChangeArrowheads="1"/>
          </p:cNvSpPr>
          <p:nvPr/>
        </p:nvSpPr>
        <p:spPr bwMode="auto">
          <a:xfrm>
            <a:off x="1468967" y="3757084"/>
            <a:ext cx="4241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7" b="1">
                <a:solidFill>
                  <a:srgbClr val="0033CC"/>
                </a:solidFill>
                <a:latin typeface="楷体" panose="02010609060101010101" pitchFamily="49" charset="-122"/>
                <a:ea typeface="楷体" panose="02010609060101010101" pitchFamily="49" charset="-122"/>
              </a:rPr>
              <a:t>木兰回家后家人的欢乐</a:t>
            </a:r>
          </a:p>
        </p:txBody>
      </p:sp>
      <p:sp>
        <p:nvSpPr>
          <p:cNvPr id="18" name="矩形 17">
            <a:extLst>
              <a:ext uri="{FF2B5EF4-FFF2-40B4-BE49-F238E27FC236}">
                <a16:creationId xmlns:a16="http://schemas.microsoft.com/office/drawing/2014/main" id="{15B35446-63A2-6CD5-4F7A-DE0B2DAB2914}"/>
              </a:ext>
            </a:extLst>
          </p:cNvPr>
          <p:cNvSpPr>
            <a:spLocks noChangeArrowheads="1"/>
          </p:cNvSpPr>
          <p:nvPr/>
        </p:nvSpPr>
        <p:spPr bwMode="auto">
          <a:xfrm>
            <a:off x="1468967" y="4282018"/>
            <a:ext cx="44534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7" b="1">
                <a:solidFill>
                  <a:srgbClr val="0033CC"/>
                </a:solidFill>
                <a:latin typeface="楷体" panose="02010609060101010101" pitchFamily="49" charset="-122"/>
                <a:ea typeface="楷体" panose="02010609060101010101" pitchFamily="49" charset="-122"/>
              </a:rPr>
              <a:t>木兰恢复女儿装束时的欣喜</a:t>
            </a:r>
          </a:p>
        </p:txBody>
      </p:sp>
      <p:sp>
        <p:nvSpPr>
          <p:cNvPr id="19" name="矩形 18">
            <a:extLst>
              <a:ext uri="{FF2B5EF4-FFF2-40B4-BE49-F238E27FC236}">
                <a16:creationId xmlns:a16="http://schemas.microsoft.com/office/drawing/2014/main" id="{EF09E48D-3D6E-CA97-1E14-FCE4EB8F33D4}"/>
              </a:ext>
            </a:extLst>
          </p:cNvPr>
          <p:cNvSpPr>
            <a:spLocks noChangeArrowheads="1"/>
          </p:cNvSpPr>
          <p:nvPr/>
        </p:nvSpPr>
        <p:spPr bwMode="auto">
          <a:xfrm>
            <a:off x="1468967" y="4840817"/>
            <a:ext cx="4241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7" b="1">
                <a:solidFill>
                  <a:srgbClr val="0033CC"/>
                </a:solidFill>
                <a:latin typeface="楷体" panose="02010609060101010101" pitchFamily="49" charset="-122"/>
                <a:ea typeface="楷体" panose="02010609060101010101" pitchFamily="49" charset="-122"/>
              </a:rPr>
              <a:t>木兰的军旅生涯</a:t>
            </a:r>
          </a:p>
        </p:txBody>
      </p:sp>
      <p:sp>
        <p:nvSpPr>
          <p:cNvPr id="20" name="矩形 19">
            <a:extLst>
              <a:ext uri="{FF2B5EF4-FFF2-40B4-BE49-F238E27FC236}">
                <a16:creationId xmlns:a16="http://schemas.microsoft.com/office/drawing/2014/main" id="{DE6B471C-B7F6-AF1C-5742-DB3E527185D1}"/>
              </a:ext>
            </a:extLst>
          </p:cNvPr>
          <p:cNvSpPr>
            <a:spLocks noChangeArrowheads="1"/>
          </p:cNvSpPr>
          <p:nvPr/>
        </p:nvSpPr>
        <p:spPr bwMode="auto">
          <a:xfrm>
            <a:off x="1468967" y="5401733"/>
            <a:ext cx="4241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7" b="1">
                <a:solidFill>
                  <a:srgbClr val="0033CC"/>
                </a:solidFill>
                <a:latin typeface="楷体" panose="02010609060101010101" pitchFamily="49" charset="-122"/>
                <a:ea typeface="楷体" panose="02010609060101010101" pitchFamily="49" charset="-122"/>
              </a:rPr>
              <a:t>木兰战斗及立功的过程</a:t>
            </a:r>
          </a:p>
        </p:txBody>
      </p:sp>
      <p:sp>
        <p:nvSpPr>
          <p:cNvPr id="21" name="矩形 20">
            <a:extLst>
              <a:ext uri="{FF2B5EF4-FFF2-40B4-BE49-F238E27FC236}">
                <a16:creationId xmlns:a16="http://schemas.microsoft.com/office/drawing/2014/main" id="{66B2E066-41D9-FB10-A325-508F16205F72}"/>
              </a:ext>
            </a:extLst>
          </p:cNvPr>
          <p:cNvSpPr>
            <a:spLocks noChangeArrowheads="1"/>
          </p:cNvSpPr>
          <p:nvPr/>
        </p:nvSpPr>
        <p:spPr bwMode="auto">
          <a:xfrm>
            <a:off x="1468967" y="5960533"/>
            <a:ext cx="28045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67" b="1">
                <a:solidFill>
                  <a:srgbClr val="0033CC"/>
                </a:solidFill>
                <a:latin typeface="楷体" panose="02010609060101010101" pitchFamily="49" charset="-122"/>
                <a:ea typeface="楷体" panose="02010609060101010101" pitchFamily="49" charset="-122"/>
              </a:rPr>
              <a:t>残酷的战争场面</a:t>
            </a:r>
          </a:p>
        </p:txBody>
      </p:sp>
      <p:sp>
        <p:nvSpPr>
          <p:cNvPr id="22" name="文本框 21">
            <a:extLst>
              <a:ext uri="{FF2B5EF4-FFF2-40B4-BE49-F238E27FC236}">
                <a16:creationId xmlns:a16="http://schemas.microsoft.com/office/drawing/2014/main" id="{805E7B93-6AFA-8614-959D-32C6B926BEC0}"/>
              </a:ext>
            </a:extLst>
          </p:cNvPr>
          <p:cNvSpPr txBox="1">
            <a:spLocks noChangeArrowheads="1"/>
          </p:cNvSpPr>
          <p:nvPr/>
        </p:nvSpPr>
        <p:spPr bwMode="auto">
          <a:xfrm>
            <a:off x="5971117" y="1816100"/>
            <a:ext cx="5579533" cy="451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200" b="1">
                <a:solidFill>
                  <a:srgbClr val="0033CC"/>
                </a:solidFill>
                <a:latin typeface="楷体" panose="02010609060101010101" pitchFamily="49" charset="-122"/>
                <a:ea typeface="楷体" panose="02010609060101010101" pitchFamily="49" charset="-122"/>
              </a:rPr>
              <a:t>    这样安排有两个好处：</a:t>
            </a:r>
            <a:endParaRPr lang="en-US" altLang="zh-CN" sz="3200" b="1">
              <a:solidFill>
                <a:srgbClr val="0033CC"/>
              </a:solidFill>
              <a:latin typeface="楷体" panose="02010609060101010101" pitchFamily="49" charset="-122"/>
              <a:ea typeface="楷体" panose="02010609060101010101" pitchFamily="49" charset="-122"/>
            </a:endParaRPr>
          </a:p>
          <a:p>
            <a:pPr eaLnBrk="1" hangingPunct="1">
              <a:lnSpc>
                <a:spcPct val="130000"/>
              </a:lnSpc>
            </a:pPr>
            <a:r>
              <a:rPr lang="en-US" altLang="zh-CN" sz="3200" b="1">
                <a:solidFill>
                  <a:srgbClr val="0033CC"/>
                </a:solidFill>
                <a:latin typeface="楷体" panose="02010609060101010101" pitchFamily="49" charset="-122"/>
                <a:ea typeface="楷体" panose="02010609060101010101" pitchFamily="49" charset="-122"/>
              </a:rPr>
              <a:t>    </a:t>
            </a:r>
            <a:r>
              <a:rPr lang="zh-CN" altLang="en-US" sz="3200" b="1">
                <a:solidFill>
                  <a:srgbClr val="0033CC"/>
                </a:solidFill>
                <a:latin typeface="楷体" panose="02010609060101010101" pitchFamily="49" charset="-122"/>
                <a:ea typeface="楷体" panose="02010609060101010101" pitchFamily="49" charset="-122"/>
              </a:rPr>
              <a:t>一是有利于集中笔墨刻画木兰孝顺父母、勇于担当重任的人物形象；</a:t>
            </a:r>
            <a:endParaRPr lang="en-US" altLang="zh-CN" sz="3200" b="1">
              <a:solidFill>
                <a:srgbClr val="0033CC"/>
              </a:solidFill>
              <a:latin typeface="楷体" panose="02010609060101010101" pitchFamily="49" charset="-122"/>
              <a:ea typeface="楷体" panose="02010609060101010101" pitchFamily="49" charset="-122"/>
            </a:endParaRPr>
          </a:p>
          <a:p>
            <a:pPr eaLnBrk="1" hangingPunct="1">
              <a:lnSpc>
                <a:spcPct val="130000"/>
              </a:lnSpc>
            </a:pPr>
            <a:r>
              <a:rPr lang="en-US" altLang="zh-CN" sz="3200" b="1">
                <a:solidFill>
                  <a:srgbClr val="0033CC"/>
                </a:solidFill>
                <a:latin typeface="楷体" panose="02010609060101010101" pitchFamily="49" charset="-122"/>
                <a:ea typeface="楷体" panose="02010609060101010101" pitchFamily="49" charset="-122"/>
              </a:rPr>
              <a:t>    </a:t>
            </a:r>
            <a:r>
              <a:rPr lang="zh-CN" altLang="en-US" sz="3200" b="1">
                <a:solidFill>
                  <a:srgbClr val="0033CC"/>
                </a:solidFill>
                <a:latin typeface="楷体" panose="02010609060101010101" pitchFamily="49" charset="-122"/>
                <a:ea typeface="楷体" panose="02010609060101010101" pitchFamily="49" charset="-122"/>
              </a:rPr>
              <a:t>二是有利于突出作者对美好生活的向往祝福，对战争的冷淡和疏远的主题。</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2"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3"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4"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grpId="5"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6"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7"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10" presetClass="entr" presetSubtype="0" fill="hold" grpId="8"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1"/>
      <p:bldP spid="16" grpId="2"/>
      <p:bldP spid="17" grpId="3"/>
      <p:bldP spid="18" grpId="4"/>
      <p:bldP spid="19" grpId="5"/>
      <p:bldP spid="20" grpId="6"/>
      <p:bldP spid="21" grpId="7"/>
      <p:bldP spid="22" grpId="8"/>
    </p:bldLst>
  </p:timing>
</p:sld>
</file>

<file path=ppt/slides/slide4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图片 7">
            <a:extLst>
              <a:ext uri="{FF2B5EF4-FFF2-40B4-BE49-F238E27FC236}">
                <a16:creationId xmlns:a16="http://schemas.microsoft.com/office/drawing/2014/main" id="{61BA2C6E-0066-F1D1-070A-1BF57D0786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643284" y="1919817"/>
            <a:ext cx="931333" cy="93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71" descr="21">
            <a:extLst>
              <a:ext uri="{FF2B5EF4-FFF2-40B4-BE49-F238E27FC236}">
                <a16:creationId xmlns:a16="http://schemas.microsoft.com/office/drawing/2014/main" id="{A56DF8DB-9ECA-61C7-8BC8-B381D906DB48}"/>
              </a:ext>
            </a:extLst>
          </p:cNvPr>
          <p:cNvPicPr>
            <a:picLocks noChangeAspect="1" noChangeArrowheads="1"/>
          </p:cNvPicPr>
          <p:nvPr/>
        </p:nvPicPr>
        <p:blipFill>
          <a:blip r:embed="rId3">
            <a:lum contrast="-32000"/>
            <a:extLst>
              <a:ext uri="{28A0092B-C50C-407E-A947-70E740481C1C}">
                <a14:useLocalDpi xmlns:a14="http://schemas.microsoft.com/office/drawing/2010/main" val="0"/>
              </a:ext>
            </a:extLst>
          </a:blip>
          <a:stretch>
            <a:fillRect/>
          </a:stretch>
        </p:blipFill>
        <p:spPr bwMode="auto">
          <a:xfrm>
            <a:off x="4070351" y="143933"/>
            <a:ext cx="4337050" cy="106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72" descr="28">
            <a:extLst>
              <a:ext uri="{FF2B5EF4-FFF2-40B4-BE49-F238E27FC236}">
                <a16:creationId xmlns:a16="http://schemas.microsoft.com/office/drawing/2014/main" id="{CDA82862-3806-EC45-79C5-C0B02DD9F78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29618" y="0"/>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D9103ADC-B311-CCED-80F8-EE36C4F00A84}"/>
              </a:ext>
            </a:extLst>
          </p:cNvPr>
          <p:cNvSpPr/>
          <p:nvPr/>
        </p:nvSpPr>
        <p:spPr bwMode="auto">
          <a:xfrm>
            <a:off x="4989921" y="296333"/>
            <a:ext cx="2169826" cy="697627"/>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典型考题</a:t>
            </a:r>
          </a:p>
        </p:txBody>
      </p:sp>
      <p:sp>
        <p:nvSpPr>
          <p:cNvPr id="6" name="文本框 5">
            <a:extLst>
              <a:ext uri="{FF2B5EF4-FFF2-40B4-BE49-F238E27FC236}">
                <a16:creationId xmlns:a16="http://schemas.microsoft.com/office/drawing/2014/main" id="{D79794AE-F8BD-7D41-AA88-EFC230937D84}"/>
              </a:ext>
            </a:extLst>
          </p:cNvPr>
          <p:cNvSpPr txBox="1"/>
          <p:nvPr/>
        </p:nvSpPr>
        <p:spPr>
          <a:xfrm>
            <a:off x="749300" y="1011767"/>
            <a:ext cx="10693400" cy="5245283"/>
          </a:xfrm>
          <a:prstGeom prst="rect">
            <a:avLst/>
          </a:prstGeom>
          <a:noFill/>
        </p:spPr>
        <p:txBody>
          <a:bodyPr wrap="square" rtlCol="0">
            <a:spAutoFit/>
          </a:bodyPr>
          <a:lstStyle>
            <a:defPPr>
              <a:defRPr lang="zh-CN"/>
            </a:defPPr>
          </a:lstStyle>
          <a:p>
            <a:pPr eaLnBrk="1" latinLnBrk="1" hangingPunct="1">
              <a:lnSpc>
                <a:spcPct val="130000"/>
              </a:lnSpc>
            </a:pPr>
            <a:r>
              <a:rPr lang="zh-CN" altLang="en-US" sz="3733" b="1">
                <a:solidFill>
                  <a:srgbClr val="FF0000"/>
                </a:solidFill>
                <a:latin typeface="楷体" panose="02010609060101010101" pitchFamily="49" charset="-122"/>
                <a:ea typeface="楷体" panose="02010609060101010101" pitchFamily="49" charset="-122"/>
              </a:rPr>
              <a:t>（百色中考）</a:t>
            </a:r>
            <a:r>
              <a:rPr lang="zh-CN" altLang="en-US" sz="3733" b="1">
                <a:latin typeface="楷体" panose="02010609060101010101" pitchFamily="49" charset="-122"/>
                <a:ea typeface="楷体" panose="02010609060101010101" pitchFamily="49" charset="-122"/>
              </a:rPr>
              <a:t>全诗写人叙事，有时“泼墨如水”，有时“惜墨如金”，请结合节选部分（</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木兰诗</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第</a:t>
            </a:r>
            <a:r>
              <a:rPr lang="en-US" altLang="zh-CN" sz="3733" b="1">
                <a:latin typeface="楷体" panose="02010609060101010101" pitchFamily="49" charset="-122"/>
                <a:ea typeface="楷体" panose="02010609060101010101" pitchFamily="49" charset="-122"/>
              </a:rPr>
              <a:t>3</a:t>
            </a:r>
            <a:r>
              <a:rPr lang="zh-CN" altLang="en-US" sz="3733" b="1">
                <a:latin typeface="楷体" panose="02010609060101010101" pitchFamily="49" charset="-122"/>
                <a:ea typeface="楷体" panose="02010609060101010101" pitchFamily="49" charset="-122"/>
              </a:rPr>
              <a:t>、</a:t>
            </a:r>
            <a:r>
              <a:rPr lang="en-US" altLang="zh-CN" sz="3733" b="1">
                <a:latin typeface="楷体" panose="02010609060101010101" pitchFamily="49" charset="-122"/>
                <a:ea typeface="楷体" panose="02010609060101010101" pitchFamily="49" charset="-122"/>
              </a:rPr>
              <a:t>4</a:t>
            </a:r>
            <a:r>
              <a:rPr lang="zh-CN" altLang="en-US" sz="3733" b="1">
                <a:latin typeface="楷体" panose="02010609060101010101" pitchFamily="49" charset="-122"/>
                <a:ea typeface="楷体" panose="02010609060101010101" pitchFamily="49" charset="-122"/>
              </a:rPr>
              <a:t>段）的诗句分析这一手法。</a:t>
            </a:r>
          </a:p>
          <a:p>
            <a:pPr eaLnBrk="1" latinLnBrk="1" hangingPunct="1">
              <a:lnSpc>
                <a:spcPct val="130000"/>
              </a:lnSpc>
            </a:pPr>
            <a:r>
              <a:rPr lang="zh-CN" altLang="en-US" sz="3733" b="1">
                <a:latin typeface="楷体" panose="02010609060101010101" pitchFamily="49" charset="-122"/>
                <a:ea typeface="楷体" panose="02010609060101010101" pitchFamily="49" charset="-122"/>
              </a:rPr>
              <a:t>泼墨如水：</a:t>
            </a:r>
            <a:r>
              <a:rPr lang="en-US" altLang="zh-CN" sz="3733" b="1">
                <a:latin typeface="楷体" panose="02010609060101010101" pitchFamily="49" charset="-122"/>
                <a:ea typeface="楷体" panose="02010609060101010101" pitchFamily="49" charset="-122"/>
              </a:rPr>
              <a:t>____________________________________________________________________________</a:t>
            </a:r>
            <a:endParaRPr lang="zh-CN" altLang="en-US" sz="3733" b="1">
              <a:latin typeface="楷体" panose="02010609060101010101" pitchFamily="49" charset="-122"/>
              <a:ea typeface="楷体" panose="02010609060101010101" pitchFamily="49" charset="-122"/>
            </a:endParaRPr>
          </a:p>
          <a:p>
            <a:pPr eaLnBrk="1" latinLnBrk="1" hangingPunct="1">
              <a:lnSpc>
                <a:spcPct val="130000"/>
              </a:lnSpc>
            </a:pPr>
            <a:r>
              <a:rPr lang="zh-CN" altLang="en-US" sz="3733" b="1">
                <a:latin typeface="楷体" panose="02010609060101010101" pitchFamily="49" charset="-122"/>
                <a:ea typeface="楷体" panose="02010609060101010101" pitchFamily="49" charset="-122"/>
              </a:rPr>
              <a:t>惜墨如金：</a:t>
            </a:r>
            <a:r>
              <a:rPr lang="en-US" altLang="zh-CN" sz="3733" b="1">
                <a:latin typeface="楷体" panose="02010609060101010101" pitchFamily="49" charset="-122"/>
                <a:ea typeface="楷体" panose="02010609060101010101" pitchFamily="49" charset="-122"/>
              </a:rPr>
              <a:t>____________________________________________________________________________</a:t>
            </a:r>
            <a:endParaRPr lang="zh-CN" altLang="en-US" sz="3733" b="1">
              <a:latin typeface="楷体" panose="02010609060101010101" pitchFamily="49" charset="-122"/>
              <a:ea typeface="楷体" panose="02010609060101010101" pitchFamily="49" charset="-122"/>
            </a:endParaRPr>
          </a:p>
        </p:txBody>
      </p:sp>
      <p:sp>
        <p:nvSpPr>
          <p:cNvPr id="9" name="文本框 8">
            <a:extLst>
              <a:ext uri="{FF2B5EF4-FFF2-40B4-BE49-F238E27FC236}">
                <a16:creationId xmlns:a16="http://schemas.microsoft.com/office/drawing/2014/main" id="{BE77BE23-E5DB-D662-3AEF-07336753B23C}"/>
              </a:ext>
            </a:extLst>
          </p:cNvPr>
          <p:cNvSpPr txBox="1"/>
          <p:nvPr/>
        </p:nvSpPr>
        <p:spPr>
          <a:xfrm>
            <a:off x="710596" y="3173978"/>
            <a:ext cx="10693400" cy="1510927"/>
          </a:xfrm>
          <a:prstGeom prst="rect">
            <a:avLst/>
          </a:prstGeom>
          <a:noFill/>
        </p:spPr>
        <p:txBody>
          <a:bodyPr wrap="square" rtlCol="0">
            <a:spAutoFit/>
          </a:bodyPr>
          <a:lstStyle>
            <a:defPPr>
              <a:defRPr lang="zh-CN"/>
            </a:defPPr>
            <a:lvl1pPr marL="0" indent="0" algn="l" defTabSz="1219200" rtl="0" eaLnBrk="1" fontAlgn="base" latinLnBrk="1" hangingPunct="1">
              <a:lnSpc>
                <a:spcPct val="130000"/>
              </a:lnSpc>
              <a:spcBef>
                <a:spcPct val="0"/>
              </a:spcBef>
              <a:spcAft>
                <a:spcPct val="0"/>
              </a:spcAft>
              <a:buNone/>
              <a:defRPr sz="3733" b="1" i="0" u="none" kern="1200" baseline="0">
                <a:solidFill>
                  <a:srgbClr val="FF0000"/>
                </a:solidFill>
                <a:latin typeface="楷体" panose="02010609060101010101" pitchFamily="49" charset="-122"/>
                <a:ea typeface="楷体" panose="02010609060101010101" pitchFamily="49" charset="-122"/>
                <a:cs typeface="+mn-cs"/>
              </a:defRPr>
            </a:lvl1pPr>
          </a:lstStyle>
          <a:p>
            <a:r>
              <a:rPr lang="zh-CN" altLang="en-US" sz="3733"/>
              <a:t>         “东市买骏马，</a:t>
            </a:r>
            <a:r>
              <a:rPr lang="en-US" altLang="zh-CN" sz="3733"/>
              <a:t>……</a:t>
            </a:r>
            <a:r>
              <a:rPr lang="zh-CN" altLang="en-US" sz="3733"/>
              <a:t>北市买长鞭”，具体描写战前准备战马和马具的紧张和忙碌。</a:t>
            </a:r>
          </a:p>
        </p:txBody>
      </p:sp>
      <p:sp>
        <p:nvSpPr>
          <p:cNvPr id="11" name="文本框 10">
            <a:extLst>
              <a:ext uri="{FF2B5EF4-FFF2-40B4-BE49-F238E27FC236}">
                <a16:creationId xmlns:a16="http://schemas.microsoft.com/office/drawing/2014/main" id="{B50381C6-1CF0-C7C6-A401-BB016EA8B0AC}"/>
              </a:ext>
            </a:extLst>
          </p:cNvPr>
          <p:cNvSpPr txBox="1"/>
          <p:nvPr/>
        </p:nvSpPr>
        <p:spPr>
          <a:xfrm>
            <a:off x="749300" y="4607498"/>
            <a:ext cx="10654697" cy="1510927"/>
          </a:xfrm>
          <a:prstGeom prst="rect">
            <a:avLst/>
          </a:prstGeom>
          <a:noFill/>
        </p:spPr>
        <p:txBody>
          <a:bodyPr wrap="square" rtlCol="0">
            <a:spAutoFit/>
          </a:bodyPr>
          <a:lstStyle>
            <a:defPPr>
              <a:defRPr lang="zh-CN"/>
            </a:defPPr>
            <a:lvl1pPr marL="0" indent="0" algn="l" defTabSz="1219200" rtl="0" eaLnBrk="1" fontAlgn="base" latinLnBrk="1" hangingPunct="1">
              <a:lnSpc>
                <a:spcPct val="130000"/>
              </a:lnSpc>
              <a:spcBef>
                <a:spcPct val="0"/>
              </a:spcBef>
              <a:spcAft>
                <a:spcPct val="0"/>
              </a:spcAft>
              <a:buNone/>
              <a:defRPr sz="3733" b="1" i="0" u="none" kern="1200" baseline="0">
                <a:solidFill>
                  <a:srgbClr val="FF0000"/>
                </a:solidFill>
                <a:latin typeface="楷体" panose="02010609060101010101" pitchFamily="49" charset="-122"/>
                <a:ea typeface="楷体" panose="02010609060101010101" pitchFamily="49" charset="-122"/>
                <a:cs typeface="+mn-cs"/>
              </a:defRPr>
            </a:lvl1pPr>
          </a:lstStyle>
          <a:p>
            <a:r>
              <a:rPr lang="zh-CN" altLang="en-US" sz="3733"/>
              <a:t>         “万里赴戎机，</a:t>
            </a:r>
            <a:r>
              <a:rPr lang="en-US" altLang="zh-CN" sz="3733"/>
              <a:t>……</a:t>
            </a:r>
            <a:r>
              <a:rPr lang="zh-CN" altLang="en-US" sz="3733"/>
              <a:t>壮士十年归”，概括木兰十几年出生入死、保家卫国的战斗生涯。</a:t>
            </a:r>
          </a:p>
        </p:txBody>
      </p:sp>
    </p:spTree>
    <p:extLst>
      <p:ext uri="{BB962C8B-B14F-4D97-AF65-F5344CB8AC3E}">
        <p14:creationId xmlns:p14="http://schemas.microsoft.com/office/powerpoint/2010/main" val="1545517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1"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1"/>
    </p:bldLst>
  </p:timing>
</p:sld>
</file>

<file path=ppt/slides/slide4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C9FD5D52-95B2-4BE2-9248-C0C7C8B0D054}"/>
              </a:ext>
            </a:extLst>
          </p:cNvPr>
          <p:cNvSpPr txBox="1"/>
          <p:nvPr/>
        </p:nvSpPr>
        <p:spPr>
          <a:xfrm>
            <a:off x="281517" y="351367"/>
            <a:ext cx="10505016" cy="1511300"/>
          </a:xfrm>
          <a:prstGeom prst="rect">
            <a:avLst/>
          </a:prstGeom>
          <a:noFill/>
        </p:spPr>
        <p:txBody>
          <a:bodyPr>
            <a:spAutoFit/>
          </a:bodyPr>
          <a:lstStyle>
            <a:defPPr>
              <a:defRPr lang="zh-CN"/>
            </a:defPPr>
          </a:lstStyle>
          <a:p>
            <a:pPr eaLnBrk="1" hangingPunct="1">
              <a:lnSpc>
                <a:spcPct val="130000"/>
              </a:lnSpc>
              <a:defRPr/>
            </a:pPr>
            <a:r>
              <a:rPr lang="zh-CN" altLang="en-US" sz="3733" b="1">
                <a:latin typeface="+mn-ea"/>
                <a:ea typeface="+mn-ea"/>
              </a:rPr>
              <a:t>    一千多年来，花木兰奇勤孝忠勇的形象一直深受人们喜爱，原因是什么？</a:t>
            </a:r>
          </a:p>
        </p:txBody>
      </p:sp>
      <p:sp>
        <p:nvSpPr>
          <p:cNvPr id="3" name="文本框 2">
            <a:extLst>
              <a:ext uri="{FF2B5EF4-FFF2-40B4-BE49-F238E27FC236}">
                <a16:creationId xmlns:a16="http://schemas.microsoft.com/office/drawing/2014/main" id="{ACE2AF4C-4C1D-7E4E-1C5C-6E950514AA4D}"/>
              </a:ext>
            </a:extLst>
          </p:cNvPr>
          <p:cNvSpPr txBox="1">
            <a:spLocks noChangeArrowheads="1"/>
          </p:cNvSpPr>
          <p:nvPr/>
        </p:nvSpPr>
        <p:spPr bwMode="auto">
          <a:xfrm>
            <a:off x="499533" y="2254251"/>
            <a:ext cx="11192934" cy="387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200" b="1">
                <a:solidFill>
                  <a:srgbClr val="0033CC"/>
                </a:solidFill>
                <a:latin typeface="楷体" panose="02010609060101010101" pitchFamily="49" charset="-122"/>
                <a:ea typeface="楷体" panose="02010609060101010101" pitchFamily="49" charset="-122"/>
              </a:rPr>
              <a:t>    这首诗塑造了木兰这一不朽的人物形象，既富有传奇色彩，又真切动人。木兰既是奇女子又是普通人，既是巾帼英雄又是平民少女，既是矫健的勇士又是娇美的女儿。她勤劳善良又坚毅勇敢，淳厚质朴又机敏活泼，热爱亲人又报效国家，不慕高官厚禄而热爱寻常生活。所以，千百年来，木兰的形象一直深受人们喜爱。</a:t>
            </a:r>
            <a:endParaRPr lang="zh-CN" altLang="en-US" sz="3200" b="1">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47F14A28-F004-4115-8231-8ED02BB02A48}"/>
              </a:ext>
            </a:extLst>
          </p:cNvPr>
          <p:cNvSpPr txBox="1"/>
          <p:nvPr/>
        </p:nvSpPr>
        <p:spPr>
          <a:xfrm>
            <a:off x="1335617" y="110067"/>
            <a:ext cx="8339667" cy="764117"/>
          </a:xfrm>
          <a:prstGeom prst="rect">
            <a:avLst/>
          </a:prstGeom>
          <a:noFill/>
        </p:spPr>
        <p:txBody>
          <a:bodyPr>
            <a:spAutoFit/>
          </a:bodyPr>
          <a:lstStyle>
            <a:defPPr>
              <a:defRPr lang="zh-CN"/>
            </a:defPPr>
          </a:lstStyle>
          <a:p>
            <a:pPr eaLnBrk="1" hangingPunct="1">
              <a:lnSpc>
                <a:spcPct val="130000"/>
              </a:lnSpc>
              <a:defRPr/>
            </a:pPr>
            <a:r>
              <a:rPr lang="zh-CN" altLang="en-US" sz="3733" b="1">
                <a:latin typeface="+mn-ea"/>
                <a:ea typeface="+mn-ea"/>
              </a:rPr>
              <a:t>你还知道历史上哪些女中豪杰的故事？</a:t>
            </a:r>
          </a:p>
        </p:txBody>
      </p:sp>
      <p:sp>
        <p:nvSpPr>
          <p:cNvPr id="3" name="文本框 2">
            <a:extLst>
              <a:ext uri="{FF2B5EF4-FFF2-40B4-BE49-F238E27FC236}">
                <a16:creationId xmlns:a16="http://schemas.microsoft.com/office/drawing/2014/main" id="{42F41D24-D7E8-7A6A-D1CE-E8596E6F1EA6}"/>
              </a:ext>
            </a:extLst>
          </p:cNvPr>
          <p:cNvSpPr txBox="1">
            <a:spLocks noChangeArrowheads="1"/>
          </p:cNvSpPr>
          <p:nvPr/>
        </p:nvSpPr>
        <p:spPr bwMode="auto">
          <a:xfrm>
            <a:off x="1016000" y="5253567"/>
            <a:ext cx="4489451" cy="131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en-US" altLang="zh-CN" sz="3200" b="1">
                <a:solidFill>
                  <a:srgbClr val="0033CC"/>
                </a:solidFill>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示例一</a:t>
            </a:r>
            <a:r>
              <a:rPr lang="en-US" altLang="zh-CN" sz="3200" b="1">
                <a:solidFill>
                  <a:srgbClr val="0033CC"/>
                </a:solidFill>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穆桂英挂帅征辽，名扬天下。</a:t>
            </a:r>
          </a:p>
        </p:txBody>
      </p:sp>
      <p:sp>
        <p:nvSpPr>
          <p:cNvPr id="4" name="矩形 3">
            <a:extLst>
              <a:ext uri="{FF2B5EF4-FFF2-40B4-BE49-F238E27FC236}">
                <a16:creationId xmlns:a16="http://schemas.microsoft.com/office/drawing/2014/main" id="{643579BB-857E-7E26-E978-BEB8544DA739}"/>
              </a:ext>
            </a:extLst>
          </p:cNvPr>
          <p:cNvSpPr>
            <a:spLocks noChangeArrowheads="1"/>
          </p:cNvSpPr>
          <p:nvPr/>
        </p:nvSpPr>
        <p:spPr bwMode="auto">
          <a:xfrm>
            <a:off x="6551084" y="5236633"/>
            <a:ext cx="4229100" cy="131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en-US" altLang="zh-CN" sz="3200" b="1">
                <a:solidFill>
                  <a:srgbClr val="0033CC"/>
                </a:solidFill>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示例二</a:t>
            </a:r>
            <a:r>
              <a:rPr lang="en-US" altLang="zh-CN" sz="3200" b="1">
                <a:solidFill>
                  <a:srgbClr val="0033CC"/>
                </a:solidFill>
                <a:latin typeface="楷体" panose="02010609060101010101" pitchFamily="49" charset="-122"/>
                <a:ea typeface="楷体" panose="02010609060101010101" pitchFamily="49" charset="-122"/>
              </a:rPr>
              <a:t>】</a:t>
            </a:r>
            <a:r>
              <a:rPr lang="zh-CN" altLang="en-US" sz="3200" b="1">
                <a:solidFill>
                  <a:srgbClr val="0033CC"/>
                </a:solidFill>
                <a:latin typeface="楷体" panose="02010609060101010101" pitchFamily="49" charset="-122"/>
                <a:ea typeface="楷体" panose="02010609060101010101" pitchFamily="49" charset="-122"/>
              </a:rPr>
              <a:t>王昭君远赴西域，和亲通好。</a:t>
            </a:r>
          </a:p>
        </p:txBody>
      </p:sp>
      <p:pic>
        <p:nvPicPr>
          <p:cNvPr id="86018" name="Picture 2" descr="http://pic16.photophoto.cn/20100926/0006019082141452_b.jpg">
            <a:extLst>
              <a:ext uri="{FF2B5EF4-FFF2-40B4-BE49-F238E27FC236}">
                <a16:creationId xmlns:a16="http://schemas.microsoft.com/office/drawing/2014/main" id="{356D6EE6-3581-4687-A27C-C8B2A684CF63}"/>
              </a:ext>
            </a:extLst>
          </p:cNvPr>
          <p:cNvPicPr>
            <a:picLocks noChangeAspect="1" noChangeArrowheads="1"/>
          </p:cNvPicPr>
          <p:nvPr/>
        </p:nvPicPr>
        <p:blipFill>
          <a:blip r:embed="rId2"/>
          <a:srcRect b="2542"/>
          <a:stretch>
            <a:fillRect/>
          </a:stretch>
        </p:blipFill>
        <p:spPr bwMode="auto">
          <a:xfrm>
            <a:off x="1900767" y="1071033"/>
            <a:ext cx="2880784" cy="41656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6020" name="Picture 4" descr="https://ss1.baidu.com/6ONXsjip0QIZ8tyhnq/it/u=2029733452,4168527542&amp;fm=173&amp;app=25&amp;f=JPEG?w=640&amp;h=1059&amp;s=018A905DCBE3E45D08A6F4BD03004009">
            <a:extLst>
              <a:ext uri="{FF2B5EF4-FFF2-40B4-BE49-F238E27FC236}">
                <a16:creationId xmlns:a16="http://schemas.microsoft.com/office/drawing/2014/main" id="{3C2BACA8-0B2D-40E7-BBA3-291A8B7913B0}"/>
              </a:ext>
            </a:extLst>
          </p:cNvPr>
          <p:cNvPicPr>
            <a:picLocks noChangeAspect="1" noChangeArrowheads="1"/>
          </p:cNvPicPr>
          <p:nvPr/>
        </p:nvPicPr>
        <p:blipFill>
          <a:blip r:embed="rId3"/>
          <a:stretch>
            <a:fillRect/>
          </a:stretch>
        </p:blipFill>
        <p:spPr bwMode="auto">
          <a:xfrm>
            <a:off x="7207251" y="1071033"/>
            <a:ext cx="2527300" cy="418253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86018"/>
                                        </p:tgtEl>
                                        <p:attrNameLst>
                                          <p:attrName>style.visibility</p:attrName>
                                        </p:attrNameLst>
                                      </p:cBhvr>
                                      <p:to>
                                        <p:strVal val="visible"/>
                                      </p:to>
                                    </p:set>
                                    <p:animEffect transition="in" filter="fade">
                                      <p:cBhvr>
                                        <p:cTn id="7" dur="500"/>
                                        <p:tgtEl>
                                          <p:spTgt spid="860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86020"/>
                                        </p:tgtEl>
                                        <p:attrNameLst>
                                          <p:attrName>style.visibility</p:attrName>
                                        </p:attrNameLst>
                                      </p:cBhvr>
                                      <p:to>
                                        <p:strVal val="visible"/>
                                      </p:to>
                                    </p:set>
                                    <p:animEffect transition="in" filter="fade">
                                      <p:cBhvr>
                                        <p:cTn id="16" dur="500"/>
                                        <p:tgtEl>
                                          <p:spTgt spid="86020"/>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5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1202" name="Picture 271" descr="21">
            <a:extLst>
              <a:ext uri="{FF2B5EF4-FFF2-40B4-BE49-F238E27FC236}">
                <a16:creationId xmlns:a16="http://schemas.microsoft.com/office/drawing/2014/main" id="{26A6035C-A458-FB55-6F34-070D3ADC1F84}"/>
              </a:ext>
            </a:extLst>
          </p:cNvPr>
          <p:cNvPicPr>
            <a:picLocks noChangeAspect="1" noChangeArrowheads="1"/>
          </p:cNvPicPr>
          <p:nvPr/>
        </p:nvPicPr>
        <p:blipFill>
          <a:blip r:embed="rId2">
            <a:lum contrast="-32000"/>
            <a:extLst>
              <a:ext uri="{28A0092B-C50C-407E-A947-70E740481C1C}">
                <a14:useLocalDpi xmlns:a14="http://schemas.microsoft.com/office/drawing/2010/main" val="0"/>
              </a:ext>
            </a:extLst>
          </a:blip>
          <a:stretch>
            <a:fillRect/>
          </a:stretch>
        </p:blipFill>
        <p:spPr bwMode="auto">
          <a:xfrm>
            <a:off x="4108451" y="143933"/>
            <a:ext cx="4337050" cy="106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272" descr="28">
            <a:extLst>
              <a:ext uri="{FF2B5EF4-FFF2-40B4-BE49-F238E27FC236}">
                <a16:creationId xmlns:a16="http://schemas.microsoft.com/office/drawing/2014/main" id="{FD108CBE-D3CF-5AFF-6E80-39E5415329E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67718" y="0"/>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D60DD72E-96BF-4BA2-B12D-E9B1BA5D97A9}"/>
              </a:ext>
            </a:extLst>
          </p:cNvPr>
          <p:cNvSpPr/>
          <p:nvPr/>
        </p:nvSpPr>
        <p:spPr bwMode="auto">
          <a:xfrm>
            <a:off x="5027084" y="296333"/>
            <a:ext cx="2171700" cy="698500"/>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问题探究</a:t>
            </a:r>
          </a:p>
        </p:txBody>
      </p:sp>
      <p:sp>
        <p:nvSpPr>
          <p:cNvPr id="2" name="文本框 1">
            <a:extLst>
              <a:ext uri="{FF2B5EF4-FFF2-40B4-BE49-F238E27FC236}">
                <a16:creationId xmlns:a16="http://schemas.microsoft.com/office/drawing/2014/main" id="{A3B6E782-9A21-46CF-9173-AB6F5A84C115}"/>
              </a:ext>
            </a:extLst>
          </p:cNvPr>
          <p:cNvSpPr txBox="1"/>
          <p:nvPr/>
        </p:nvSpPr>
        <p:spPr>
          <a:xfrm>
            <a:off x="217736" y="884767"/>
            <a:ext cx="8360834" cy="673100"/>
          </a:xfrm>
          <a:prstGeom prst="rect">
            <a:avLst/>
          </a:prstGeom>
          <a:noFill/>
        </p:spPr>
        <p:txBody>
          <a:bodyPr>
            <a:spAutoFit/>
          </a:bodyPr>
          <a:lstStyle>
            <a:defPPr>
              <a:defRPr lang="zh-CN"/>
            </a:defPPr>
          </a:lstStyle>
          <a:p>
            <a:pPr eaLnBrk="1" hangingPunct="1">
              <a:lnSpc>
                <a:spcPct val="130000"/>
              </a:lnSpc>
              <a:defRPr/>
            </a:pPr>
            <a:r>
              <a:rPr lang="en-US" altLang="zh-CN" sz="3200" b="1">
                <a:latin typeface="+mn-ea"/>
                <a:ea typeface="+mn-ea"/>
              </a:rPr>
              <a:t>1.“</a:t>
            </a:r>
            <a:r>
              <a:rPr lang="zh-CN" altLang="en-US" sz="3200" b="1">
                <a:latin typeface="+mn-ea"/>
                <a:ea typeface="+mn-ea"/>
              </a:rPr>
              <a:t>雄兔脚扑朔”等四句该如何理解？</a:t>
            </a:r>
          </a:p>
        </p:txBody>
      </p:sp>
      <p:sp>
        <p:nvSpPr>
          <p:cNvPr id="8" name="文本框 7">
            <a:extLst>
              <a:ext uri="{FF2B5EF4-FFF2-40B4-BE49-F238E27FC236}">
                <a16:creationId xmlns:a16="http://schemas.microsoft.com/office/drawing/2014/main" id="{07580211-4DB7-06DE-85BC-EE5BA2421F9B}"/>
              </a:ext>
            </a:extLst>
          </p:cNvPr>
          <p:cNvSpPr txBox="1">
            <a:spLocks noChangeArrowheads="1"/>
          </p:cNvSpPr>
          <p:nvPr/>
        </p:nvSpPr>
        <p:spPr bwMode="auto">
          <a:xfrm>
            <a:off x="495568" y="1557867"/>
            <a:ext cx="11234731" cy="51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533" b="1">
                <a:solidFill>
                  <a:srgbClr val="0033CC"/>
                </a:solidFill>
                <a:latin typeface="楷体" panose="02010609060101010101" pitchFamily="49" charset="-122"/>
                <a:ea typeface="楷体" panose="02010609060101010101" pitchFamily="49" charset="-122"/>
              </a:rPr>
              <a:t>    </a:t>
            </a:r>
            <a:r>
              <a:rPr lang="zh-CN" altLang="en-US" sz="2533" b="1" smtClean="0">
                <a:solidFill>
                  <a:srgbClr val="0033CC"/>
                </a:solidFill>
                <a:latin typeface="楷体" panose="02010609060101010101" pitchFamily="49" charset="-122"/>
                <a:ea typeface="楷体" panose="02010609060101010101" pitchFamily="49" charset="-122"/>
              </a:rPr>
              <a:t>①这</a:t>
            </a:r>
            <a:r>
              <a:rPr lang="zh-CN" altLang="en-US" sz="2533" b="1">
                <a:solidFill>
                  <a:srgbClr val="0033CC"/>
                </a:solidFill>
                <a:latin typeface="楷体" panose="02010609060101010101" pitchFamily="49" charset="-122"/>
                <a:ea typeface="楷体" panose="02010609060101010101" pitchFamily="49" charset="-122"/>
              </a:rPr>
              <a:t>是一个生动的比喻。前两句写将兔子提耳悬空时，雄兔和雌兔一眼就可以区分开来；而当兔子一起奔跑时，就难以分辨出性别了。以此比喻在日常生活中男女性别特征明显，而在战场厮杀时，要分出男女就十分困难了。</a:t>
            </a:r>
            <a:endParaRPr lang="en-US" altLang="zh-CN" sz="2533" b="1">
              <a:solidFill>
                <a:srgbClr val="0033CC"/>
              </a:solidFill>
              <a:latin typeface="楷体" panose="02010609060101010101" pitchFamily="49" charset="-122"/>
              <a:ea typeface="楷体" panose="02010609060101010101" pitchFamily="49" charset="-122"/>
            </a:endParaRPr>
          </a:p>
          <a:p>
            <a:pPr eaLnBrk="1" hangingPunct="1">
              <a:lnSpc>
                <a:spcPct val="130000"/>
              </a:lnSpc>
            </a:pPr>
            <a:r>
              <a:rPr lang="en-US" altLang="zh-CN" sz="2533" b="1">
                <a:solidFill>
                  <a:srgbClr val="0033CC"/>
                </a:solidFill>
                <a:latin typeface="楷体" panose="02010609060101010101" pitchFamily="49" charset="-122"/>
                <a:ea typeface="楷体" panose="02010609060101010101" pitchFamily="49" charset="-122"/>
              </a:rPr>
              <a:t>    </a:t>
            </a:r>
            <a:r>
              <a:rPr lang="zh-CN" altLang="en-US" sz="2533" b="1" smtClean="0">
                <a:solidFill>
                  <a:srgbClr val="0033CC"/>
                </a:solidFill>
                <a:latin typeface="楷体" panose="02010609060101010101" pitchFamily="49" charset="-122"/>
                <a:ea typeface="楷体" panose="02010609060101010101" pitchFamily="49" charset="-122"/>
              </a:rPr>
              <a:t>②作者</a:t>
            </a:r>
            <a:r>
              <a:rPr lang="zh-CN" altLang="en-US" sz="2533" b="1">
                <a:solidFill>
                  <a:srgbClr val="0033CC"/>
                </a:solidFill>
                <a:latin typeface="楷体" panose="02010609060101010101" pitchFamily="49" charset="-122"/>
                <a:ea typeface="楷体" panose="02010609060101010101" pitchFamily="49" charset="-122"/>
              </a:rPr>
              <a:t>以这样一个比喻结束全诗，首先</a:t>
            </a:r>
            <a:r>
              <a:rPr lang="zh-CN" altLang="en-US" sz="2533" b="1" smtClean="0">
                <a:solidFill>
                  <a:srgbClr val="0033CC"/>
                </a:solidFill>
                <a:latin typeface="楷体" panose="02010609060101010101" pitchFamily="49" charset="-122"/>
                <a:ea typeface="楷体" panose="02010609060101010101" pitchFamily="49" charset="-122"/>
              </a:rPr>
              <a:t>是因为这个</a:t>
            </a:r>
            <a:r>
              <a:rPr lang="zh-CN" altLang="en-US" sz="2533" b="1">
                <a:solidFill>
                  <a:srgbClr val="0033CC"/>
                </a:solidFill>
                <a:latin typeface="楷体" panose="02010609060101010101" pitchFamily="49" charset="-122"/>
                <a:ea typeface="楷体" panose="02010609060101010101" pitchFamily="49" charset="-122"/>
              </a:rPr>
              <a:t>比喻十分形象地解释了“火伴”们的惊讶，同时也是对读者必然产生的疑问做出的一个合情合理的</a:t>
            </a:r>
            <a:r>
              <a:rPr lang="zh-CN" altLang="en-US" sz="2533" b="1" smtClean="0">
                <a:solidFill>
                  <a:srgbClr val="0033CC"/>
                </a:solidFill>
                <a:latin typeface="楷体" panose="02010609060101010101" pitchFamily="49" charset="-122"/>
                <a:ea typeface="楷体" panose="02010609060101010101" pitchFamily="49" charset="-122"/>
              </a:rPr>
              <a:t>解答；其次</a:t>
            </a:r>
            <a:r>
              <a:rPr lang="zh-CN" altLang="en-US" sz="2533" b="1">
                <a:solidFill>
                  <a:srgbClr val="0033CC"/>
                </a:solidFill>
                <a:latin typeface="楷体" panose="02010609060101010101" pitchFamily="49" charset="-122"/>
                <a:ea typeface="楷体" panose="02010609060101010101" pitchFamily="49" charset="-122"/>
              </a:rPr>
              <a:t>，可以将这四句话看作是木兰对“火伴”的俏皮风趣的回答，可见木兰富有智慧而又充满</a:t>
            </a:r>
            <a:r>
              <a:rPr lang="zh-CN" altLang="en-US" sz="2533" b="1" smtClean="0">
                <a:solidFill>
                  <a:srgbClr val="0033CC"/>
                </a:solidFill>
                <a:latin typeface="楷体" panose="02010609060101010101" pitchFamily="49" charset="-122"/>
                <a:ea typeface="楷体" panose="02010609060101010101" pitchFamily="49" charset="-122"/>
              </a:rPr>
              <a:t>自豪；再次</a:t>
            </a:r>
            <a:r>
              <a:rPr lang="zh-CN" altLang="en-US" sz="2533" b="1">
                <a:solidFill>
                  <a:srgbClr val="0033CC"/>
                </a:solidFill>
                <a:latin typeface="楷体" panose="02010609060101010101" pitchFamily="49" charset="-122"/>
                <a:ea typeface="楷体" panose="02010609060101010101" pitchFamily="49" charset="-122"/>
              </a:rPr>
              <a:t>，用雄兔雌兔来比喻人之男女，恰是民歌语言运用的特点。这一机巧的比喻，使全诗为之增色，锦上添花</a:t>
            </a:r>
            <a:r>
              <a:rPr lang="zh-CN" altLang="en-US" sz="2533" b="1" smtClean="0">
                <a:solidFill>
                  <a:srgbClr val="0033CC"/>
                </a:solidFill>
                <a:latin typeface="楷体" panose="02010609060101010101" pitchFamily="49" charset="-122"/>
                <a:ea typeface="楷体" panose="02010609060101010101" pitchFamily="49" charset="-122"/>
              </a:rPr>
              <a:t>。</a:t>
            </a:r>
            <a:endParaRPr lang="en-US" altLang="zh-CN" sz="2533" b="1" smtClean="0">
              <a:solidFill>
                <a:srgbClr val="0033CC"/>
              </a:solidFill>
              <a:latin typeface="楷体" panose="02010609060101010101" pitchFamily="49" charset="-122"/>
              <a:ea typeface="楷体" panose="02010609060101010101" pitchFamily="49" charset="-122"/>
            </a:endParaRPr>
          </a:p>
          <a:p>
            <a:pPr eaLnBrk="1" hangingPunct="1">
              <a:lnSpc>
                <a:spcPct val="130000"/>
              </a:lnSpc>
            </a:pPr>
            <a:r>
              <a:rPr lang="zh-CN" altLang="en-US" sz="2533" b="1" smtClean="0">
                <a:solidFill>
                  <a:srgbClr val="0033CC"/>
                </a:solidFill>
                <a:latin typeface="楷体" panose="02010609060101010101" pitchFamily="49" charset="-122"/>
                <a:ea typeface="楷体" panose="02010609060101010101" pitchFamily="49" charset="-122"/>
              </a:rPr>
              <a:t>    ③</a:t>
            </a:r>
            <a:r>
              <a:rPr lang="zh-CN" altLang="en-US" sz="2533" b="1">
                <a:solidFill>
                  <a:srgbClr val="0033CC"/>
                </a:solidFill>
                <a:latin typeface="楷体" panose="02010609060101010101" pitchFamily="49" charset="-122"/>
                <a:ea typeface="楷体" panose="02010609060101010101" pitchFamily="49" charset="-122"/>
              </a:rPr>
              <a:t>这四句诗是吟唱者即叙事人对木兰的赞词，表现了木兰从军时的谨慎和机智。</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文本框 1">
            <a:extLst>
              <a:ext uri="{FF2B5EF4-FFF2-40B4-BE49-F238E27FC236}">
                <a16:creationId xmlns:a16="http://schemas.microsoft.com/office/drawing/2014/main" id="{A05B7CAF-DFBA-46A4-B6A7-FF5DBA2A8285}"/>
              </a:ext>
            </a:extLst>
          </p:cNvPr>
          <p:cNvSpPr txBox="1"/>
          <p:nvPr/>
        </p:nvSpPr>
        <p:spPr>
          <a:xfrm>
            <a:off x="673098" y="335701"/>
            <a:ext cx="9961850" cy="1403461"/>
          </a:xfrm>
          <a:prstGeom prst="rect">
            <a:avLst/>
          </a:prstGeom>
          <a:noFill/>
        </p:spPr>
        <p:txBody>
          <a:bodyPr wrap="square">
            <a:spAutoFit/>
          </a:bodyPr>
          <a:lstStyle>
            <a:defPPr>
              <a:defRPr lang="zh-CN"/>
            </a:defPPr>
          </a:lstStyle>
          <a:p>
            <a:pPr eaLnBrk="1" hangingPunct="1">
              <a:lnSpc>
                <a:spcPct val="130000"/>
              </a:lnSpc>
              <a:defRPr/>
            </a:pPr>
            <a:r>
              <a:rPr lang="en-US" altLang="zh-CN" sz="3200" b="1" smtClean="0">
                <a:latin typeface="+mn-ea"/>
                <a:ea typeface="+mn-ea"/>
              </a:rPr>
              <a:t>    2.</a:t>
            </a:r>
            <a:r>
              <a:rPr lang="zh-CN" altLang="en-US" sz="3200" b="1">
                <a:latin typeface="+mn-ea"/>
                <a:ea typeface="+mn-ea"/>
              </a:rPr>
              <a:t>这首诗具有浓郁的民歌情味。你能结合全篇内容，说说你的感受吗？</a:t>
            </a:r>
          </a:p>
        </p:txBody>
      </p:sp>
      <p:sp>
        <p:nvSpPr>
          <p:cNvPr id="5" name="文本框 4">
            <a:extLst>
              <a:ext uri="{FF2B5EF4-FFF2-40B4-BE49-F238E27FC236}">
                <a16:creationId xmlns:a16="http://schemas.microsoft.com/office/drawing/2014/main" id="{A397D415-AA8D-F5DF-E786-6D5B9CA97142}"/>
              </a:ext>
            </a:extLst>
          </p:cNvPr>
          <p:cNvSpPr txBox="1">
            <a:spLocks noChangeArrowheads="1"/>
          </p:cNvSpPr>
          <p:nvPr/>
        </p:nvSpPr>
        <p:spPr bwMode="auto">
          <a:xfrm>
            <a:off x="673098" y="1946792"/>
            <a:ext cx="11046885" cy="396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200" b="1" smtClean="0">
                <a:solidFill>
                  <a:srgbClr val="0033CC"/>
                </a:solidFill>
                <a:latin typeface="楷体" panose="02010609060101010101" pitchFamily="49" charset="-122"/>
                <a:ea typeface="楷体" panose="02010609060101010101" pitchFamily="49" charset="-122"/>
              </a:rPr>
              <a:t>    全</a:t>
            </a:r>
            <a:r>
              <a:rPr lang="zh-CN" altLang="en-US" sz="3200" b="1">
                <a:solidFill>
                  <a:srgbClr val="0033CC"/>
                </a:solidFill>
                <a:latin typeface="楷体" panose="02010609060101010101" pitchFamily="49" charset="-122"/>
                <a:ea typeface="楷体" panose="02010609060101010101" pitchFamily="49" charset="-122"/>
              </a:rPr>
              <a:t>诗以“木兰是女郎”来构思木兰的传奇故事，富有浪漫色彩。详略安排极具匠心，</a:t>
            </a:r>
            <a:r>
              <a:rPr lang="zh-CN" altLang="en-US" sz="3200" b="1" smtClean="0">
                <a:solidFill>
                  <a:srgbClr val="0033CC"/>
                </a:solidFill>
                <a:latin typeface="楷体" panose="02010609060101010101" pitchFamily="49" charset="-122"/>
                <a:ea typeface="楷体" panose="02010609060101010101" pitchFamily="49" charset="-122"/>
              </a:rPr>
              <a:t>虽然</a:t>
            </a:r>
            <a:r>
              <a:rPr lang="zh-CN" altLang="en-US" sz="3200" b="1">
                <a:solidFill>
                  <a:srgbClr val="0033CC"/>
                </a:solidFill>
                <a:latin typeface="楷体" panose="02010609060101010101" pitchFamily="49" charset="-122"/>
                <a:ea typeface="楷体" panose="02010609060101010101" pitchFamily="49" charset="-122"/>
              </a:rPr>
              <a:t>写的是战争题材，但着墨较多的却是生活场景和女儿情态，富有生活气息。诗中以</a:t>
            </a:r>
            <a:r>
              <a:rPr lang="zh-CN" altLang="en-US" sz="3200" b="1" smtClean="0">
                <a:solidFill>
                  <a:srgbClr val="0033CC"/>
                </a:solidFill>
                <a:latin typeface="楷体" panose="02010609060101010101" pitchFamily="49" charset="-122"/>
                <a:ea typeface="楷体" panose="02010609060101010101" pitchFamily="49" charset="-122"/>
              </a:rPr>
              <a:t>人物问答</a:t>
            </a:r>
            <a:r>
              <a:rPr lang="zh-CN" altLang="en-US" sz="3200" b="1">
                <a:solidFill>
                  <a:srgbClr val="0033CC"/>
                </a:solidFill>
                <a:latin typeface="楷体" panose="02010609060101010101" pitchFamily="49" charset="-122"/>
                <a:ea typeface="楷体" panose="02010609060101010101" pitchFamily="49" charset="-122"/>
              </a:rPr>
              <a:t>来刻画人物心理，生动细致；以众多的铺陈排比来描述行为情态，神气跃然；以风趣</a:t>
            </a:r>
            <a:r>
              <a:rPr lang="zh-CN" altLang="en-US" sz="3200" b="1" smtClean="0">
                <a:solidFill>
                  <a:srgbClr val="0033CC"/>
                </a:solidFill>
                <a:latin typeface="楷体" panose="02010609060101010101" pitchFamily="49" charset="-122"/>
                <a:ea typeface="楷体" panose="02010609060101010101" pitchFamily="49" charset="-122"/>
              </a:rPr>
              <a:t>的比喻</a:t>
            </a:r>
            <a:r>
              <a:rPr lang="zh-CN" altLang="en-US" sz="3200" b="1">
                <a:solidFill>
                  <a:srgbClr val="0033CC"/>
                </a:solidFill>
                <a:latin typeface="楷体" panose="02010609060101010101" pitchFamily="49" charset="-122"/>
                <a:ea typeface="楷体" panose="02010609060101010101" pitchFamily="49" charset="-122"/>
              </a:rPr>
              <a:t>来收束全诗，令人回味。这就使作品具有强烈的艺术感染力。</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3250" name="Picture 271" descr="21">
            <a:extLst>
              <a:ext uri="{FF2B5EF4-FFF2-40B4-BE49-F238E27FC236}">
                <a16:creationId xmlns:a16="http://schemas.microsoft.com/office/drawing/2014/main" id="{A803D3EA-18B8-3B2F-EF08-135950E02A77}"/>
              </a:ext>
            </a:extLst>
          </p:cNvPr>
          <p:cNvPicPr>
            <a:picLocks noChangeAspect="1" noChangeArrowheads="1"/>
          </p:cNvPicPr>
          <p:nvPr/>
        </p:nvPicPr>
        <p:blipFill>
          <a:blip r:embed="rId2">
            <a:lum contrast="-32000"/>
            <a:extLst>
              <a:ext uri="{28A0092B-C50C-407E-A947-70E740481C1C}">
                <a14:useLocalDpi xmlns:a14="http://schemas.microsoft.com/office/drawing/2010/main" val="0"/>
              </a:ext>
            </a:extLst>
          </a:blip>
          <a:stretch>
            <a:fillRect/>
          </a:stretch>
        </p:blipFill>
        <p:spPr bwMode="auto">
          <a:xfrm>
            <a:off x="4364567" y="143933"/>
            <a:ext cx="4337051" cy="106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272" descr="28">
            <a:extLst>
              <a:ext uri="{FF2B5EF4-FFF2-40B4-BE49-F238E27FC236}">
                <a16:creationId xmlns:a16="http://schemas.microsoft.com/office/drawing/2014/main" id="{A7C3BA67-03EC-2D01-189F-FC23080C465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61984" y="0"/>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B09B0E5D-939E-4C23-866E-29C119DFC888}"/>
              </a:ext>
            </a:extLst>
          </p:cNvPr>
          <p:cNvSpPr/>
          <p:nvPr/>
        </p:nvSpPr>
        <p:spPr bwMode="auto">
          <a:xfrm>
            <a:off x="5267389" y="238852"/>
            <a:ext cx="2171700" cy="698500"/>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结构梳理</a:t>
            </a:r>
          </a:p>
        </p:txBody>
      </p:sp>
      <p:sp>
        <p:nvSpPr>
          <p:cNvPr id="5" name="文本框 4">
            <a:extLst>
              <a:ext uri="{FF2B5EF4-FFF2-40B4-BE49-F238E27FC236}">
                <a16:creationId xmlns:a16="http://schemas.microsoft.com/office/drawing/2014/main" id="{82912D04-7D23-4F4C-A2C9-1EA8D1D22A15}"/>
              </a:ext>
            </a:extLst>
          </p:cNvPr>
          <p:cNvSpPr txBox="1"/>
          <p:nvPr/>
        </p:nvSpPr>
        <p:spPr>
          <a:xfrm>
            <a:off x="300695" y="3454320"/>
            <a:ext cx="1507067" cy="672492"/>
          </a:xfrm>
          <a:prstGeom prst="rect">
            <a:avLst/>
          </a:prstGeom>
          <a:noFill/>
        </p:spPr>
        <p:txBody>
          <a:bodyPr vert="horz" wrap="square">
            <a:spAutoFit/>
          </a:bodyPr>
          <a:lstStyle>
            <a:defPPr>
              <a:defRPr lang="zh-CN"/>
            </a:defPPr>
          </a:lstStyle>
          <a:p>
            <a:pPr eaLnBrk="1" hangingPunct="1">
              <a:lnSpc>
                <a:spcPct val="130000"/>
              </a:lnSpc>
              <a:defRPr/>
            </a:pPr>
            <a:r>
              <a:rPr lang="zh-CN" altLang="en-US" sz="3200" b="1">
                <a:latin typeface="+mj-ea"/>
                <a:ea typeface="+mj-ea"/>
              </a:rPr>
              <a:t>木兰诗</a:t>
            </a:r>
          </a:p>
        </p:txBody>
      </p:sp>
      <p:sp>
        <p:nvSpPr>
          <p:cNvPr id="46" name="左中括号 45">
            <a:extLst>
              <a:ext uri="{FF2B5EF4-FFF2-40B4-BE49-F238E27FC236}">
                <a16:creationId xmlns:a16="http://schemas.microsoft.com/office/drawing/2014/main" id="{5C4C8DA9-0F71-4A13-838D-E2B7C8947D86}"/>
              </a:ext>
            </a:extLst>
          </p:cNvPr>
          <p:cNvSpPr/>
          <p:nvPr/>
        </p:nvSpPr>
        <p:spPr>
          <a:xfrm flipH="1">
            <a:off x="8915529" y="1464351"/>
            <a:ext cx="622299" cy="4652433"/>
          </a:xfrm>
          <a:prstGeom prst="leftBracket">
            <a:avLst>
              <a:gd name="adj" fmla="val 103476"/>
            </a:avLst>
          </a:prstGeom>
          <a:ln w="28575">
            <a:solidFill>
              <a:srgbClr val="5E6A63"/>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defRPr/>
            </a:pPr>
            <a:endParaRPr lang="zh-CN" altLang="en-US" sz="2400"/>
          </a:p>
        </p:txBody>
      </p:sp>
      <p:sp>
        <p:nvSpPr>
          <p:cNvPr id="54" name="文本框 53">
            <a:extLst>
              <a:ext uri="{FF2B5EF4-FFF2-40B4-BE49-F238E27FC236}">
                <a16:creationId xmlns:a16="http://schemas.microsoft.com/office/drawing/2014/main" id="{6947DE42-CEBA-346B-392A-1484AF6B9B29}"/>
              </a:ext>
            </a:extLst>
          </p:cNvPr>
          <p:cNvSpPr txBox="1">
            <a:spLocks noChangeArrowheads="1"/>
          </p:cNvSpPr>
          <p:nvPr/>
        </p:nvSpPr>
        <p:spPr bwMode="auto">
          <a:xfrm>
            <a:off x="9811934" y="3166242"/>
            <a:ext cx="2000249" cy="140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200" b="1">
                <a:latin typeface="楷体" panose="02010609060101010101" pitchFamily="49" charset="-122"/>
                <a:ea typeface="楷体" panose="02010609060101010101" pitchFamily="49" charset="-122"/>
              </a:rPr>
              <a:t>英雄气概</a:t>
            </a:r>
            <a:endParaRPr lang="en-US" altLang="zh-CN" sz="3200" b="1">
              <a:latin typeface="楷体" panose="02010609060101010101" pitchFamily="49" charset="-122"/>
              <a:ea typeface="楷体" panose="02010609060101010101" pitchFamily="49" charset="-122"/>
            </a:endParaRPr>
          </a:p>
          <a:p>
            <a:pPr eaLnBrk="1" hangingPunct="1">
              <a:lnSpc>
                <a:spcPct val="130000"/>
              </a:lnSpc>
            </a:pPr>
            <a:r>
              <a:rPr lang="zh-CN" altLang="en-US" sz="3200" b="1">
                <a:latin typeface="楷体" panose="02010609060101010101" pitchFamily="49" charset="-122"/>
                <a:ea typeface="楷体" panose="02010609060101010101" pitchFamily="49" charset="-122"/>
              </a:rPr>
              <a:t>女儿情态</a:t>
            </a:r>
            <a:endParaRPr lang="en-US" altLang="zh-CN" sz="3200" b="1">
              <a:latin typeface="楷体" panose="02010609060101010101" pitchFamily="49" charset="-122"/>
              <a:ea typeface="楷体" panose="02010609060101010101" pitchFamily="49" charset="-122"/>
            </a:endParaRPr>
          </a:p>
        </p:txBody>
      </p:sp>
      <p:sp>
        <p:nvSpPr>
          <p:cNvPr id="2" name="左中括号 1">
            <a:extLst>
              <a:ext uri="{FF2B5EF4-FFF2-40B4-BE49-F238E27FC236}">
                <a16:creationId xmlns:a16="http://schemas.microsoft.com/office/drawing/2014/main" id="{1B4792FB-8F41-BA5B-1AE8-C4D8E4FA2027}"/>
              </a:ext>
            </a:extLst>
          </p:cNvPr>
          <p:cNvSpPr/>
          <p:nvPr/>
        </p:nvSpPr>
        <p:spPr>
          <a:xfrm>
            <a:off x="1807761" y="1464351"/>
            <a:ext cx="622299" cy="4652433"/>
          </a:xfrm>
          <a:prstGeom prst="leftBracket">
            <a:avLst>
              <a:gd name="adj" fmla="val 103476"/>
            </a:avLst>
          </a:prstGeom>
          <a:ln w="28575">
            <a:solidFill>
              <a:srgbClr val="5E6A63"/>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Arial"/>
                <a:ea typeface="宋体"/>
                <a:cs typeface="Arial"/>
                <a:sym typeface="Wingdings"/>
              </a:defRPr>
            </a:lvl9pPr>
          </a:lstStyle>
          <a:p>
            <a:pPr algn="ctr">
              <a:defRPr/>
            </a:pPr>
            <a:endParaRPr lang="zh-CN" altLang="en-US" sz="2400"/>
          </a:p>
        </p:txBody>
      </p:sp>
      <p:sp>
        <p:nvSpPr>
          <p:cNvPr id="7" name="文本框 6">
            <a:extLst>
              <a:ext uri="{FF2B5EF4-FFF2-40B4-BE49-F238E27FC236}">
                <a16:creationId xmlns:a16="http://schemas.microsoft.com/office/drawing/2014/main" id="{E7BD11D2-D389-4047-FFDA-1C3C887EAB48}"/>
              </a:ext>
            </a:extLst>
          </p:cNvPr>
          <p:cNvSpPr txBox="1">
            <a:spLocks noChangeArrowheads="1"/>
          </p:cNvSpPr>
          <p:nvPr/>
        </p:nvSpPr>
        <p:spPr bwMode="auto">
          <a:xfrm>
            <a:off x="2430059" y="1126321"/>
            <a:ext cx="6604002" cy="5245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3733" b="1">
                <a:latin typeface="楷体" panose="02010609060101010101" pitchFamily="49" charset="-122"/>
                <a:ea typeface="楷体" panose="02010609060101010101" pitchFamily="49" charset="-122"/>
              </a:rPr>
              <a:t>停织叹息（详）</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勤劳善良</a:t>
            </a:r>
            <a:endParaRPr lang="en-US" altLang="zh-CN" sz="3733" b="1">
              <a:latin typeface="楷体" panose="02010609060101010101" pitchFamily="49" charset="-122"/>
              <a:ea typeface="楷体" panose="02010609060101010101" pitchFamily="49" charset="-122"/>
            </a:endParaRPr>
          </a:p>
          <a:p>
            <a:pPr eaLnBrk="1" hangingPunct="1">
              <a:lnSpc>
                <a:spcPct val="130000"/>
              </a:lnSpc>
            </a:pPr>
            <a:r>
              <a:rPr lang="zh-CN" altLang="en-US" sz="3733" b="1">
                <a:latin typeface="楷体" panose="02010609060101010101" pitchFamily="49" charset="-122"/>
                <a:ea typeface="楷体" panose="02010609060101010101" pitchFamily="49" charset="-122"/>
              </a:rPr>
              <a:t>决定从军（详）</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忠孝两全</a:t>
            </a:r>
            <a:endParaRPr lang="en-US" altLang="zh-CN" sz="3733" b="1">
              <a:latin typeface="楷体" panose="02010609060101010101" pitchFamily="49" charset="-122"/>
              <a:ea typeface="楷体" panose="02010609060101010101" pitchFamily="49" charset="-122"/>
            </a:endParaRPr>
          </a:p>
          <a:p>
            <a:pPr eaLnBrk="1" hangingPunct="1">
              <a:lnSpc>
                <a:spcPct val="130000"/>
              </a:lnSpc>
            </a:pPr>
            <a:r>
              <a:rPr lang="zh-CN" altLang="en-US" sz="3733" b="1">
                <a:latin typeface="楷体" panose="02010609060101010101" pitchFamily="49" charset="-122"/>
                <a:ea typeface="楷体" panose="02010609060101010101" pitchFamily="49" charset="-122"/>
              </a:rPr>
              <a:t>奔赴战场（详）</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坚强勇敢</a:t>
            </a:r>
            <a:endParaRPr lang="en-US" altLang="zh-CN" sz="3733" b="1">
              <a:latin typeface="楷体" panose="02010609060101010101" pitchFamily="49" charset="-122"/>
              <a:ea typeface="楷体" panose="02010609060101010101" pitchFamily="49" charset="-122"/>
            </a:endParaRPr>
          </a:p>
          <a:p>
            <a:pPr eaLnBrk="1" hangingPunct="1">
              <a:lnSpc>
                <a:spcPct val="130000"/>
              </a:lnSpc>
            </a:pPr>
            <a:r>
              <a:rPr lang="zh-CN" altLang="en-US" sz="3733" b="1">
                <a:latin typeface="楷体" panose="02010609060101010101" pitchFamily="49" charset="-122"/>
                <a:ea typeface="楷体" panose="02010609060101010101" pitchFamily="49" charset="-122"/>
              </a:rPr>
              <a:t>征战沙场（略）</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英勇善战</a:t>
            </a:r>
            <a:endParaRPr lang="en-US" altLang="zh-CN" sz="3733" b="1">
              <a:latin typeface="楷体" panose="02010609060101010101" pitchFamily="49" charset="-122"/>
              <a:ea typeface="楷体" panose="02010609060101010101" pitchFamily="49" charset="-122"/>
            </a:endParaRPr>
          </a:p>
          <a:p>
            <a:pPr eaLnBrk="1" hangingPunct="1">
              <a:lnSpc>
                <a:spcPct val="130000"/>
              </a:lnSpc>
            </a:pPr>
            <a:r>
              <a:rPr lang="zh-CN" altLang="en-US" sz="3733" b="1">
                <a:latin typeface="楷体" panose="02010609060101010101" pitchFamily="49" charset="-122"/>
                <a:ea typeface="楷体" panose="02010609060101010101" pitchFamily="49" charset="-122"/>
              </a:rPr>
              <a:t>凯旋辞官（详）</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淡泊名利</a:t>
            </a:r>
            <a:endParaRPr lang="en-US" altLang="zh-CN" sz="3733" b="1">
              <a:latin typeface="楷体" panose="02010609060101010101" pitchFamily="49" charset="-122"/>
              <a:ea typeface="楷体" panose="02010609060101010101" pitchFamily="49" charset="-122"/>
            </a:endParaRPr>
          </a:p>
          <a:p>
            <a:pPr eaLnBrk="1" hangingPunct="1">
              <a:lnSpc>
                <a:spcPct val="130000"/>
              </a:lnSpc>
            </a:pPr>
            <a:r>
              <a:rPr lang="zh-CN" altLang="en-US" sz="3733" b="1">
                <a:latin typeface="楷体" panose="02010609060101010101" pitchFamily="49" charset="-122"/>
                <a:ea typeface="楷体" panose="02010609060101010101" pitchFamily="49" charset="-122"/>
              </a:rPr>
              <a:t>归乡团聚（详）</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满怀柔情</a:t>
            </a:r>
            <a:endParaRPr lang="en-US" altLang="zh-CN" sz="3733" b="1">
              <a:latin typeface="楷体" panose="02010609060101010101" pitchFamily="49" charset="-122"/>
              <a:ea typeface="楷体" panose="02010609060101010101" pitchFamily="49" charset="-122"/>
            </a:endParaRPr>
          </a:p>
          <a:p>
            <a:pPr eaLnBrk="1" hangingPunct="1">
              <a:lnSpc>
                <a:spcPct val="130000"/>
              </a:lnSpc>
            </a:pPr>
            <a:r>
              <a:rPr lang="zh-CN" altLang="en-US" sz="3733" b="1">
                <a:latin typeface="楷体" panose="02010609060101010101" pitchFamily="49" charset="-122"/>
                <a:ea typeface="楷体" panose="02010609060101010101" pitchFamily="49" charset="-122"/>
              </a:rPr>
              <a:t>设喻回答（略）</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谨慎机警</a:t>
            </a:r>
            <a:endParaRPr lang="en-US" altLang="zh-CN" sz="3733" b="1">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10" presetClass="entr" presetSubtype="0" fill="hold" grpId="3"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4"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par>
                                <p:cTn id="23" presetID="10" presetClass="entr" presetSubtype="0" fill="hold" grpId="2"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6" grpId="1"/>
      <p:bldP spid="54" grpId="2"/>
      <p:bldP spid="2" grpId="3"/>
      <p:bldP spid="7" grpId="4"/>
    </p:bldLst>
  </p:timing>
</p:sld>
</file>

<file path=ppt/slides/slide5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 Box 2">
            <a:extLst>
              <a:ext uri="{FF2B5EF4-FFF2-40B4-BE49-F238E27FC236}">
                <a16:creationId xmlns:a16="http://schemas.microsoft.com/office/drawing/2014/main" id="{A932AF19-7CB4-170B-843F-73469C6B8431}"/>
              </a:ext>
            </a:extLst>
          </p:cNvPr>
          <p:cNvSpPr txBox="1">
            <a:spLocks noChangeArrowheads="1"/>
          </p:cNvSpPr>
          <p:nvPr/>
        </p:nvSpPr>
        <p:spPr bwMode="auto">
          <a:xfrm>
            <a:off x="761236" y="1365251"/>
            <a:ext cx="8500534" cy="4296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pPr>
            <a:r>
              <a:rPr lang="zh-CN" altLang="en-US" sz="3733" b="1">
                <a:latin typeface="楷体" panose="02010609060101010101" pitchFamily="49" charset="-122"/>
                <a:ea typeface="楷体" panose="02010609060101010101" pitchFamily="49" charset="-122"/>
              </a:rPr>
              <a:t>    这首民歌记叙了木兰代父从军、沙场征战和荣归故里的不寻常经历，歌颂了木兰爱国爱家、不慕名利、深明大义的巾帼英雄形象，</a:t>
            </a:r>
            <a:r>
              <a:rPr lang="zh-CN" altLang="en-US" sz="3733" b="1">
                <a:solidFill>
                  <a:srgbClr val="FF0000"/>
                </a:solidFill>
                <a:latin typeface="楷体" panose="02010609060101010101" pitchFamily="49" charset="-122"/>
                <a:ea typeface="楷体" panose="02010609060101010101" pitchFamily="49" charset="-122"/>
              </a:rPr>
              <a:t>集中体现了中华儿女勤劳、机智、勇敢、坚毅的优秀品质。</a:t>
            </a:r>
          </a:p>
        </p:txBody>
      </p:sp>
      <p:pic>
        <p:nvPicPr>
          <p:cNvPr id="54275" name="Picture 271" descr="21">
            <a:extLst>
              <a:ext uri="{FF2B5EF4-FFF2-40B4-BE49-F238E27FC236}">
                <a16:creationId xmlns:a16="http://schemas.microsoft.com/office/drawing/2014/main" id="{DA8A2702-CD51-19DC-5186-0D5D0E6EC809}"/>
              </a:ext>
            </a:extLst>
          </p:cNvPr>
          <p:cNvPicPr>
            <a:picLocks noChangeAspect="1" noChangeArrowheads="1"/>
          </p:cNvPicPr>
          <p:nvPr/>
        </p:nvPicPr>
        <p:blipFill>
          <a:blip r:embed="rId2">
            <a:lum contrast="-32000"/>
            <a:extLst>
              <a:ext uri="{28A0092B-C50C-407E-A947-70E740481C1C}">
                <a14:useLocalDpi xmlns:a14="http://schemas.microsoft.com/office/drawing/2010/main" val="0"/>
              </a:ext>
            </a:extLst>
          </a:blip>
          <a:stretch>
            <a:fillRect/>
          </a:stretch>
        </p:blipFill>
        <p:spPr bwMode="auto">
          <a:xfrm>
            <a:off x="3253318" y="143933"/>
            <a:ext cx="4337050" cy="106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272" descr="28">
            <a:extLst>
              <a:ext uri="{FF2B5EF4-FFF2-40B4-BE49-F238E27FC236}">
                <a16:creationId xmlns:a16="http://schemas.microsoft.com/office/drawing/2014/main" id="{4EC7F2FF-15D0-FB4E-8983-391E74B347C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312584" y="0"/>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A264E7ED-42A4-48A2-A971-F4842BDA204B}"/>
              </a:ext>
            </a:extLst>
          </p:cNvPr>
          <p:cNvSpPr/>
          <p:nvPr/>
        </p:nvSpPr>
        <p:spPr bwMode="auto">
          <a:xfrm>
            <a:off x="4171951" y="296333"/>
            <a:ext cx="2171700" cy="698500"/>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主旨归纳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圆角矩形 2">
            <a:extLst>
              <a:ext uri="{FF2B5EF4-FFF2-40B4-BE49-F238E27FC236}">
                <a16:creationId xmlns:a16="http://schemas.microsoft.com/office/drawing/2014/main" id="{D742591A-14E8-465F-B7F5-AA7BAAFBEE79}"/>
              </a:ext>
            </a:extLst>
          </p:cNvPr>
          <p:cNvSpPr/>
          <p:nvPr/>
        </p:nvSpPr>
        <p:spPr>
          <a:xfrm>
            <a:off x="1513417" y="1147233"/>
            <a:ext cx="8769349" cy="3585633"/>
          </a:xfrm>
          <a:prstGeom prst="roundRect">
            <a:avLst>
              <a:gd name="adj" fmla="val 3785"/>
            </a:avLst>
          </a:prstGeom>
          <a:solidFill>
            <a:srgbClr val="FDE4EB"/>
          </a:solidFill>
          <a:ln>
            <a:solidFill>
              <a:srgbClr val="F3608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1pPr>
            <a:lvl2pPr marL="6096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2pPr>
            <a:lvl3pPr marL="12192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3pPr>
            <a:lvl4pPr marL="18288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4pPr>
            <a:lvl5pPr marL="2438400" marR="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5pPr>
            <a:lvl6pPr marL="30480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6pPr>
            <a:lvl7pPr marL="36576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7pPr>
            <a:lvl8pPr marL="42672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8pPr>
            <a:lvl9pPr marL="4876800" marR="0" indent="0" algn="l" defTabSz="1219200" rtl="0" eaLnBrk="1" fontAlgn="auto" latinLnBrk="0" hangingPunct="1">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Arial"/>
                <a:ea typeface="宋体"/>
                <a:cs typeface="Arial"/>
                <a:sym typeface="Wingdings"/>
              </a:defRPr>
            </a:lvl9pPr>
          </a:lstStyle>
          <a:p>
            <a:pPr algn="ctr">
              <a:defRPr/>
            </a:pPr>
            <a:endParaRPr lang="zh-CN" altLang="en-US" sz="2400"/>
          </a:p>
        </p:txBody>
      </p:sp>
      <p:grpSp>
        <p:nvGrpSpPr>
          <p:cNvPr id="55299" name="组合 7">
            <a:extLst>
              <a:ext uri="{FF2B5EF4-FFF2-40B4-BE49-F238E27FC236}">
                <a16:creationId xmlns:a16="http://schemas.microsoft.com/office/drawing/2014/main" id="{12F15B97-9D35-AC5E-4F12-DA68B7F0C352}"/>
              </a:ext>
            </a:extLst>
          </p:cNvPr>
          <p:cNvGrpSpPr/>
          <p:nvPr/>
        </p:nvGrpSpPr>
        <p:grpSpPr>
          <a:xfrm>
            <a:off x="1665817" y="1356784"/>
            <a:ext cx="3632200" cy="736600"/>
            <a:chOff x="1315609" y="1685271"/>
            <a:chExt cx="3632060" cy="770739"/>
          </a:xfrm>
        </p:grpSpPr>
        <p:sp>
          <p:nvSpPr>
            <p:cNvPr id="4" name="圆角矩形 3">
              <a:extLst>
                <a:ext uri="{FF2B5EF4-FFF2-40B4-BE49-F238E27FC236}">
                  <a16:creationId xmlns:a16="http://schemas.microsoft.com/office/drawing/2014/main" id="{DB752BCE-1A75-44C5-A920-B85D9A6EB128}"/>
                </a:ext>
              </a:extLst>
            </p:cNvPr>
            <p:cNvSpPr/>
            <p:nvPr/>
          </p:nvSpPr>
          <p:spPr>
            <a:xfrm>
              <a:off x="1315609" y="1685271"/>
              <a:ext cx="3589728" cy="770739"/>
            </a:xfrm>
            <a:prstGeom prst="roundRect">
              <a:avLst>
                <a:gd name="adj" fmla="val 12794"/>
              </a:avLst>
            </a:prstGeom>
            <a:solidFill>
              <a:srgbClr val="F369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5" name="文本框 2">
              <a:extLst>
                <a:ext uri="{FF2B5EF4-FFF2-40B4-BE49-F238E27FC236}">
                  <a16:creationId xmlns:a16="http://schemas.microsoft.com/office/drawing/2014/main" id="{CC7F9E75-2F98-41B9-9302-04F684331A26}"/>
                </a:ext>
              </a:extLst>
            </p:cNvPr>
            <p:cNvSpPr txBox="1">
              <a:spLocks noChangeArrowheads="1"/>
            </p:cNvSpPr>
            <p:nvPr/>
          </p:nvSpPr>
          <p:spPr bwMode="auto">
            <a:xfrm>
              <a:off x="1357941" y="1687485"/>
              <a:ext cx="3589728" cy="730873"/>
            </a:xfrm>
            <a:prstGeom prst="rect">
              <a:avLst/>
            </a:prstGeom>
            <a:noFill/>
            <a:ln>
              <a:noFill/>
            </a:ln>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3733" b="1" spc="400">
                  <a:solidFill>
                    <a:schemeClr val="bg1"/>
                  </a:solidFill>
                  <a:latin typeface="黑体" panose="02010609060101010101" pitchFamily="49" charset="-122"/>
                  <a:ea typeface="黑体" panose="02010609060101010101" pitchFamily="49" charset="-122"/>
                </a:rPr>
                <a:t>本诗阅读考点</a:t>
              </a:r>
              <a:endParaRPr lang="en-US" altLang="zh-CN" sz="3733" b="1" spc="400">
                <a:solidFill>
                  <a:schemeClr val="bg1"/>
                </a:solidFill>
                <a:latin typeface="黑体" panose="02010609060101010101" pitchFamily="49" charset="-122"/>
                <a:ea typeface="黑体" panose="02010609060101010101" pitchFamily="49" charset="-122"/>
              </a:endParaRPr>
            </a:p>
          </p:txBody>
        </p:sp>
      </p:grpSp>
      <p:pic>
        <p:nvPicPr>
          <p:cNvPr id="55301" name="图片 19">
            <a:extLst>
              <a:ext uri="{FF2B5EF4-FFF2-40B4-BE49-F238E27FC236}">
                <a16:creationId xmlns:a16="http://schemas.microsoft.com/office/drawing/2014/main" id="{993DE830-C1C3-D0F5-6F05-0AFCA07F7CB4}"/>
              </a:ext>
            </a:extLst>
          </p:cNvPr>
          <p:cNvPicPr>
            <a:picLocks noChangeAspect="1"/>
          </p:cNvPicPr>
          <p:nvPr/>
        </p:nvPicPr>
        <p:blipFill>
          <a:blip r:embed="rId2">
            <a:extLst>
              <a:ext uri="{28A0092B-C50C-407E-A947-70E740481C1C}">
                <a14:useLocalDpi xmlns:a14="http://schemas.microsoft.com/office/drawing/2010/main" val="0"/>
              </a:ext>
            </a:extLst>
          </a:blip>
          <a:srcRect l="15247" t="12431" r="18202" b="14198"/>
          <a:stretch>
            <a:fillRect/>
          </a:stretch>
        </p:blipFill>
        <p:spPr bwMode="auto">
          <a:xfrm>
            <a:off x="9438218" y="3181351"/>
            <a:ext cx="168698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20">
            <a:extLst>
              <a:ext uri="{FF2B5EF4-FFF2-40B4-BE49-F238E27FC236}">
                <a16:creationId xmlns:a16="http://schemas.microsoft.com/office/drawing/2014/main" id="{A269275E-1A59-4156-A2A8-78666517892E}"/>
              </a:ext>
            </a:extLst>
          </p:cNvPr>
          <p:cNvGrpSpPr/>
          <p:nvPr/>
        </p:nvGrpSpPr>
        <p:grpSpPr>
          <a:xfrm>
            <a:off x="1708151" y="2878029"/>
            <a:ext cx="4952874" cy="764056"/>
            <a:chOff x="1799549" y="2682230"/>
            <a:chExt cx="4953054" cy="765420"/>
          </a:xfrm>
        </p:grpSpPr>
        <p:sp>
          <p:nvSpPr>
            <p:cNvPr id="18" name="五角星 10">
              <a:hlinkClick action="ppaction://noaction"/>
              <a:extLst>
                <a:ext uri="{FF2B5EF4-FFF2-40B4-BE49-F238E27FC236}">
                  <a16:creationId xmlns:a16="http://schemas.microsoft.com/office/drawing/2014/main" id="{9BFC9A91-FAD2-4C0A-B17A-9F9F005AFBFE}"/>
                </a:ext>
              </a:extLst>
            </p:cNvPr>
            <p:cNvSpPr/>
            <p:nvPr/>
          </p:nvSpPr>
          <p:spPr>
            <a:xfrm>
              <a:off x="1799549" y="2913267"/>
              <a:ext cx="383131" cy="381680"/>
            </a:xfrm>
            <a:prstGeom prst="star5">
              <a:avLst>
                <a:gd name="adj" fmla="val 27545"/>
                <a:gd name="hf" fmla="val 105146"/>
                <a:gd name="vf" fmla="val 110557"/>
              </a:avLst>
            </a:prstGeom>
            <a:pattFill prst="dkUpDiag">
              <a:fgClr>
                <a:srgbClr val="EC1C25"/>
              </a:fgClr>
              <a:bgClr>
                <a:srgbClr val="FDE4EB"/>
              </a:bgClr>
            </a:pattFill>
            <a:ln w="12700">
              <a:solidFill>
                <a:srgbClr val="EC1C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algn="ctr">
                <a:defRPr/>
              </a:pPr>
              <a:endParaRPr lang="zh-CN" altLang="en-US" sz="1800"/>
            </a:p>
          </p:txBody>
        </p:sp>
        <p:sp>
          <p:nvSpPr>
            <p:cNvPr id="19" name="Text Box 2">
              <a:hlinkClick action="ppaction://noaction"/>
              <a:extLst>
                <a:ext uri="{FF2B5EF4-FFF2-40B4-BE49-F238E27FC236}">
                  <a16:creationId xmlns:a16="http://schemas.microsoft.com/office/drawing/2014/main" id="{4C9142A6-8E3F-4AF5-8B78-A8A53CFFB2C3}"/>
                </a:ext>
              </a:extLst>
            </p:cNvPr>
            <p:cNvSpPr txBox="1">
              <a:spLocks noChangeArrowheads="1"/>
            </p:cNvSpPr>
            <p:nvPr/>
          </p:nvSpPr>
          <p:spPr bwMode="auto">
            <a:xfrm>
              <a:off x="2320618" y="2682230"/>
              <a:ext cx="4431985" cy="765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50000"/>
                </a:spcBef>
              </a:pPr>
              <a:r>
                <a:rPr lang="zh-CN" altLang="en-US" sz="3733" b="1">
                  <a:latin typeface="楷体" panose="02010609060101010101" pitchFamily="49" charset="-122"/>
                  <a:ea typeface="楷体" panose="02010609060101010101" pitchFamily="49" charset="-122"/>
                </a:rPr>
                <a:t>品析诗词炼字</a:t>
              </a:r>
            </a:p>
          </p:txBody>
        </p:sp>
      </p:grpSp>
      <p:pic>
        <p:nvPicPr>
          <p:cNvPr id="20" name="图片 22">
            <a:hlinkClick action="ppaction://noaction"/>
            <a:extLst>
              <a:ext uri="{FF2B5EF4-FFF2-40B4-BE49-F238E27FC236}">
                <a16:creationId xmlns:a16="http://schemas.microsoft.com/office/drawing/2014/main" id="{2CF4EC91-F6ED-4F6F-A3C9-646FA7FEA2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749926" y="3108653"/>
            <a:ext cx="622300" cy="62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5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6322" name="Picture 271" descr="21">
            <a:extLst>
              <a:ext uri="{FF2B5EF4-FFF2-40B4-BE49-F238E27FC236}">
                <a16:creationId xmlns:a16="http://schemas.microsoft.com/office/drawing/2014/main" id="{C6F16761-569B-51D5-7EDB-D745A02D4E85}"/>
              </a:ext>
            </a:extLst>
          </p:cNvPr>
          <p:cNvPicPr>
            <a:picLocks noChangeAspect="1" noChangeArrowheads="1"/>
          </p:cNvPicPr>
          <p:nvPr/>
        </p:nvPicPr>
        <p:blipFill>
          <a:blip r:embed="rId2">
            <a:lum contrast="-32000"/>
            <a:extLst>
              <a:ext uri="{28A0092B-C50C-407E-A947-70E740481C1C}">
                <a14:useLocalDpi xmlns:a14="http://schemas.microsoft.com/office/drawing/2010/main" val="0"/>
              </a:ext>
            </a:extLst>
          </a:blip>
          <a:stretch>
            <a:fillRect/>
          </a:stretch>
        </p:blipFill>
        <p:spPr bwMode="auto">
          <a:xfrm>
            <a:off x="4161367" y="143933"/>
            <a:ext cx="4337051" cy="106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272" descr="28">
            <a:extLst>
              <a:ext uri="{FF2B5EF4-FFF2-40B4-BE49-F238E27FC236}">
                <a16:creationId xmlns:a16="http://schemas.microsoft.com/office/drawing/2014/main" id="{EEB1522A-8AB5-B69C-640D-56D6CED2F6A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20633" y="0"/>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1F7883E8-AB14-40DB-8005-4B3C63FE59FB}"/>
              </a:ext>
            </a:extLst>
          </p:cNvPr>
          <p:cNvSpPr/>
          <p:nvPr/>
        </p:nvSpPr>
        <p:spPr bwMode="auto">
          <a:xfrm>
            <a:off x="5080938" y="296333"/>
            <a:ext cx="2169826" cy="697627"/>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文化自信</a:t>
            </a:r>
          </a:p>
        </p:txBody>
      </p:sp>
      <p:graphicFrame>
        <p:nvGraphicFramePr>
          <p:cNvPr id="2" name="表格 3">
            <a:extLst>
              <a:ext uri="{FF2B5EF4-FFF2-40B4-BE49-F238E27FC236}">
                <a16:creationId xmlns:a16="http://schemas.microsoft.com/office/drawing/2014/main" id="{5E8AEDC2-3F99-AB27-DA15-2FF56DC5DF6D}"/>
              </a:ext>
            </a:extLst>
          </p:cNvPr>
          <p:cNvGraphicFramePr>
            <a:graphicFrameLocks noGrp="1"/>
          </p:cNvGraphicFramePr>
          <p:nvPr>
            <p:extLst>
              <p:ext uri="{D42A27DB-BD31-4B8C-83A1-F6EECF244321}">
                <p14:modId xmlns:p14="http://schemas.microsoft.com/office/powerpoint/2010/main" val="1843004467"/>
              </p:ext>
            </p:extLst>
          </p:nvPr>
        </p:nvGraphicFramePr>
        <p:xfrm>
          <a:off x="1087105" y="1714064"/>
          <a:ext cx="9696451" cy="4186428"/>
        </p:xfrm>
        <a:graphic>
          <a:graphicData uri="http://schemas.openxmlformats.org/drawingml/2006/table">
            <a:tbl>
              <a:tblPr firstRow="1" bandRow="1">
                <a:tableStyleId>{5940675A-B579-460E-94D1-54222C63F5DA}</a:tableStyleId>
              </a:tblPr>
              <a:tblGrid>
                <a:gridCol w="614416">
                  <a:extLst>
                    <a:ext uri="{9D8B030D-6E8A-4147-A177-3AD203B41FA5}">
                      <a16:colId xmlns:a16="http://schemas.microsoft.com/office/drawing/2014/main" val="3565241050"/>
                    </a:ext>
                  </a:extLst>
                </a:gridCol>
                <a:gridCol w="9082035">
                  <a:extLst>
                    <a:ext uri="{9D8B030D-6E8A-4147-A177-3AD203B41FA5}">
                      <a16:colId xmlns:a16="http://schemas.microsoft.com/office/drawing/2014/main" val="2124795666"/>
                    </a:ext>
                  </a:extLst>
                </a:gridCol>
              </a:tblGrid>
              <a:tr h="3801533">
                <a:tc>
                  <a:txBody>
                    <a:bodyPr/>
                    <a:lstStyle/>
                    <a:p>
                      <a:pPr algn="ctr"/>
                      <a:r>
                        <a:rPr lang="zh-CN" altLang="en-US" sz="2667" b="1">
                          <a:latin typeface="楷体" panose="02010609060101010101" pitchFamily="49" charset="-122"/>
                          <a:ea typeface="楷体" panose="02010609060101010101" pitchFamily="49" charset="-122"/>
                        </a:rPr>
                        <a:t>屠呦呦</a:t>
                      </a:r>
                    </a:p>
                  </a:txBody>
                  <a:tcPr marL="121920" marR="121920" marT="60960" marB="60960" vert="eaVert" anchor="ctr"/>
                </a:tc>
                <a:tc>
                  <a:txBody>
                    <a:bodyPr/>
                    <a:lstStyle/>
                    <a:p>
                      <a:r>
                        <a:rPr lang="en-US" altLang="zh-CN" sz="2667" b="1">
                          <a:latin typeface="楷体" panose="02010609060101010101" pitchFamily="49" charset="-122"/>
                          <a:ea typeface="楷体" panose="02010609060101010101" pitchFamily="49" charset="-122"/>
                        </a:rPr>
                        <a:t>    2015</a:t>
                      </a:r>
                      <a:r>
                        <a:rPr lang="zh-CN" altLang="en-US" sz="2667" b="1">
                          <a:latin typeface="楷体" panose="02010609060101010101" pitchFamily="49" charset="-122"/>
                          <a:ea typeface="楷体" panose="02010609060101010101" pitchFamily="49" charset="-122"/>
                        </a:rPr>
                        <a:t>年</a:t>
                      </a:r>
                      <a:r>
                        <a:rPr lang="en-US" altLang="zh-CN" sz="2667" b="1">
                          <a:latin typeface="楷体" panose="02010609060101010101" pitchFamily="49" charset="-122"/>
                          <a:ea typeface="楷体" panose="02010609060101010101" pitchFamily="49" charset="-122"/>
                        </a:rPr>
                        <a:t>10</a:t>
                      </a:r>
                      <a:r>
                        <a:rPr lang="zh-CN" altLang="en-US" sz="2667" b="1">
                          <a:latin typeface="楷体" panose="02010609060101010101" pitchFamily="49" charset="-122"/>
                          <a:ea typeface="楷体" panose="02010609060101010101" pitchFamily="49" charset="-122"/>
                        </a:rPr>
                        <a:t>月</a:t>
                      </a:r>
                      <a:r>
                        <a:rPr lang="en-US" altLang="zh-CN" sz="2667" b="1">
                          <a:latin typeface="楷体" panose="02010609060101010101" pitchFamily="49" charset="-122"/>
                          <a:ea typeface="楷体" panose="02010609060101010101" pitchFamily="49" charset="-122"/>
                        </a:rPr>
                        <a:t>5</a:t>
                      </a:r>
                      <a:r>
                        <a:rPr lang="zh-CN" altLang="en-US" sz="2667" b="1">
                          <a:latin typeface="楷体" panose="02010609060101010101" pitchFamily="49" charset="-122"/>
                          <a:ea typeface="楷体" panose="02010609060101010101" pitchFamily="49" charset="-122"/>
                        </a:rPr>
                        <a:t>日，中国女科学家屠呦呦因发现青蒿素、开创疟疾治疗新方法而获得诺贝尔生理学或医学奖。这是中国生物医学界迄今为止获得的世界级最高奖项，屠呦呦也是中国首位获得诺贝尔科学类奖项的本土科学家。</a:t>
                      </a:r>
                    </a:p>
                    <a:p>
                      <a:r>
                        <a:rPr lang="en-US" altLang="zh-CN" sz="2667" b="1">
                          <a:latin typeface="楷体" panose="02010609060101010101" pitchFamily="49" charset="-122"/>
                          <a:ea typeface="楷体" panose="02010609060101010101" pitchFamily="49" charset="-122"/>
                        </a:rPr>
                        <a:t>    20</a:t>
                      </a:r>
                      <a:r>
                        <a:rPr lang="zh-CN" altLang="en-US" sz="2667" b="1">
                          <a:latin typeface="楷体" panose="02010609060101010101" pitchFamily="49" charset="-122"/>
                          <a:ea typeface="楷体" panose="02010609060101010101" pitchFamily="49" charset="-122"/>
                        </a:rPr>
                        <a:t>世纪</a:t>
                      </a:r>
                      <a:r>
                        <a:rPr lang="en-US" altLang="zh-CN" sz="2667" b="1">
                          <a:latin typeface="楷体" panose="02010609060101010101" pitchFamily="49" charset="-122"/>
                          <a:ea typeface="楷体" panose="02010609060101010101" pitchFamily="49" charset="-122"/>
                        </a:rPr>
                        <a:t>60</a:t>
                      </a:r>
                      <a:r>
                        <a:rPr lang="zh-CN" altLang="en-US" sz="2667" b="1">
                          <a:latin typeface="楷体" panose="02010609060101010101" pitchFamily="49" charset="-122"/>
                          <a:ea typeface="楷体" panose="02010609060101010101" pitchFamily="49" charset="-122"/>
                        </a:rPr>
                        <a:t>年代，为了寻找治疗疟疾新型有效药物，屠呦呦带领科研团队，从中医药古典文献中获得灵感，历经 </a:t>
                      </a:r>
                      <a:r>
                        <a:rPr lang="en-US" altLang="zh-CN" sz="2667" b="1">
                          <a:latin typeface="楷体" panose="02010609060101010101" pitchFamily="49" charset="-122"/>
                          <a:ea typeface="楷体" panose="02010609060101010101" pitchFamily="49" charset="-122"/>
                        </a:rPr>
                        <a:t>300</a:t>
                      </a:r>
                      <a:r>
                        <a:rPr lang="zh-CN" altLang="en-US" sz="2667" b="1">
                          <a:latin typeface="楷体" panose="02010609060101010101" pitchFamily="49" charset="-122"/>
                          <a:ea typeface="楷体" panose="02010609060101010101" pitchFamily="49" charset="-122"/>
                        </a:rPr>
                        <a:t>多次失败，不断进行分析研究、改进提取方法，并以身试药，终于在</a:t>
                      </a:r>
                      <a:r>
                        <a:rPr lang="en-US" altLang="zh-CN" sz="2667" b="1">
                          <a:latin typeface="楷体" panose="02010609060101010101" pitchFamily="49" charset="-122"/>
                          <a:ea typeface="楷体" panose="02010609060101010101" pitchFamily="49" charset="-122"/>
                        </a:rPr>
                        <a:t>1971</a:t>
                      </a:r>
                      <a:r>
                        <a:rPr lang="zh-CN" altLang="en-US" sz="2667" b="1">
                          <a:latin typeface="楷体" panose="02010609060101010101" pitchFamily="49" charset="-122"/>
                          <a:ea typeface="楷体" panose="02010609060101010101" pitchFamily="49" charset="-122"/>
                        </a:rPr>
                        <a:t>年发现了有效抵抗疟疾的青蒿素。青蒿素的发现，改写了只有含</a:t>
                      </a:r>
                      <a:r>
                        <a:rPr lang="en-US" altLang="zh-CN" sz="2667" b="1">
                          <a:latin typeface="楷体" panose="02010609060101010101" pitchFamily="49" charset="-122"/>
                          <a:ea typeface="楷体" panose="02010609060101010101" pitchFamily="49" charset="-122"/>
                        </a:rPr>
                        <a:t>N</a:t>
                      </a:r>
                      <a:r>
                        <a:rPr lang="zh-CN" altLang="en-US" sz="2667" b="1">
                          <a:latin typeface="楷体" panose="02010609060101010101" pitchFamily="49" charset="-122"/>
                          <a:ea typeface="楷体" panose="02010609060101010101" pitchFamily="49" charset="-122"/>
                        </a:rPr>
                        <a:t>杂环的生物碱成分抗疟的历史，为人类治疗和控制疟疾这一重大寄生虫类传染病做出了革命性的贡献。</a:t>
                      </a:r>
                    </a:p>
                  </a:txBody>
                  <a:tcPr marL="121920" marR="121920" marT="60960" marB="60960" anchor="ctr"/>
                </a:tc>
                <a:extLst>
                  <a:ext uri="{0D108BD9-81ED-4DB2-BD59-A6C34878D82A}">
                    <a16:rowId xmlns:a16="http://schemas.microsoft.com/office/drawing/2014/main" val="2315380707"/>
                  </a:ext>
                </a:extLst>
              </a:tr>
            </a:tbl>
          </a:graphicData>
        </a:graphic>
      </p:graphicFrame>
      <p:sp>
        <p:nvSpPr>
          <p:cNvPr id="4" name="文本框 3">
            <a:extLst>
              <a:ext uri="{FF2B5EF4-FFF2-40B4-BE49-F238E27FC236}">
                <a16:creationId xmlns:a16="http://schemas.microsoft.com/office/drawing/2014/main" id="{D5A69CEE-AA8A-C80A-201A-61D969198372}"/>
              </a:ext>
            </a:extLst>
          </p:cNvPr>
          <p:cNvSpPr txBox="1"/>
          <p:nvPr/>
        </p:nvSpPr>
        <p:spPr>
          <a:xfrm>
            <a:off x="4161367" y="1016437"/>
            <a:ext cx="3835400" cy="697627"/>
          </a:xfrm>
          <a:prstGeom prst="rect">
            <a:avLst/>
          </a:prstGeom>
          <a:noFill/>
        </p:spPr>
        <p:txBody>
          <a:bodyPr wrap="square" rtlCol="0">
            <a:spAutoFit/>
          </a:bodyPr>
          <a:lstStyle>
            <a:defPPr>
              <a:defRPr lang="zh-CN"/>
            </a:defPPr>
          </a:lstStyle>
          <a:p>
            <a:pPr algn="l" eaLnBrk="1" latinLnBrk="1" hangingPunct="1">
              <a:lnSpc>
                <a:spcPct val="130000"/>
              </a:lnSpc>
            </a:pPr>
            <a:r>
              <a:rPr lang="zh-CN" altLang="en-US" sz="3200" b="1">
                <a:latin typeface="宋体" panose="02010600030101010101" pitchFamily="2" charset="-122"/>
              </a:rPr>
              <a:t>新时代的巾帼英雄</a:t>
            </a:r>
          </a:p>
        </p:txBody>
      </p:sp>
    </p:spTree>
  </p:cSld>
  <p:clrMapOvr>
    <a:masterClrMapping/>
  </p:clrMapOvr>
  <p:transition/>
  <p:timing/>
</p:sld>
</file>

<file path=ppt/slides/slide5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3">
            <a:extLst>
              <a:ext uri="{FF2B5EF4-FFF2-40B4-BE49-F238E27FC236}">
                <a16:creationId xmlns:a16="http://schemas.microsoft.com/office/drawing/2014/main" id="{D0124B9D-95F4-3BC6-E67B-81DD64C28726}"/>
              </a:ext>
            </a:extLst>
          </p:cNvPr>
          <p:cNvGraphicFramePr>
            <a:graphicFrameLocks noGrp="1"/>
          </p:cNvGraphicFramePr>
          <p:nvPr>
            <p:extLst>
              <p:ext uri="{D42A27DB-BD31-4B8C-83A1-F6EECF244321}">
                <p14:modId xmlns:p14="http://schemas.microsoft.com/office/powerpoint/2010/main" val="2905408904"/>
              </p:ext>
            </p:extLst>
          </p:nvPr>
        </p:nvGraphicFramePr>
        <p:xfrm>
          <a:off x="1046912" y="1245141"/>
          <a:ext cx="9696451" cy="4592879"/>
        </p:xfrm>
        <a:graphic>
          <a:graphicData uri="http://schemas.openxmlformats.org/drawingml/2006/table">
            <a:tbl>
              <a:tblPr firstRow="1" bandRow="1">
                <a:tableStyleId>{5940675A-B579-460E-94D1-54222C63F5DA}</a:tableStyleId>
              </a:tblPr>
              <a:tblGrid>
                <a:gridCol w="614416">
                  <a:extLst>
                    <a:ext uri="{9D8B030D-6E8A-4147-A177-3AD203B41FA5}">
                      <a16:colId xmlns:a16="http://schemas.microsoft.com/office/drawing/2014/main" val="3565241050"/>
                    </a:ext>
                  </a:extLst>
                </a:gridCol>
                <a:gridCol w="9082035">
                  <a:extLst>
                    <a:ext uri="{9D8B030D-6E8A-4147-A177-3AD203B41FA5}">
                      <a16:colId xmlns:a16="http://schemas.microsoft.com/office/drawing/2014/main" val="2124795666"/>
                    </a:ext>
                  </a:extLst>
                </a:gridCol>
              </a:tblGrid>
              <a:tr h="3801533">
                <a:tc>
                  <a:txBody>
                    <a:bodyPr/>
                    <a:lstStyle/>
                    <a:p>
                      <a:pPr algn="ctr"/>
                      <a:r>
                        <a:rPr lang="zh-CN" altLang="en-US" sz="2667" b="1">
                          <a:latin typeface="楷体" panose="02010609060101010101" pitchFamily="49" charset="-122"/>
                          <a:ea typeface="楷体" panose="02010609060101010101" pitchFamily="49" charset="-122"/>
                        </a:rPr>
                        <a:t>王亚平</a:t>
                      </a:r>
                    </a:p>
                  </a:txBody>
                  <a:tcPr marL="121920" marR="121920" marT="60960" marB="60960" vert="eaVert" anchor="ctr"/>
                </a:tc>
                <a:tc>
                  <a:txBody>
                    <a:bodyPr/>
                    <a:lstStyle/>
                    <a:p>
                      <a:r>
                        <a:rPr lang="en-US" altLang="zh-CN" sz="2667" b="1">
                          <a:latin typeface="楷体" panose="02010609060101010101" pitchFamily="49" charset="-122"/>
                          <a:ea typeface="楷体" panose="02010609060101010101" pitchFamily="49" charset="-122"/>
                        </a:rPr>
                        <a:t>    2013</a:t>
                      </a:r>
                      <a:r>
                        <a:rPr lang="zh-CN" altLang="en-US" sz="2667" b="1">
                          <a:latin typeface="楷体" panose="02010609060101010101" pitchFamily="49" charset="-122"/>
                          <a:ea typeface="楷体" panose="02010609060101010101" pitchFamily="49" charset="-122"/>
                        </a:rPr>
                        <a:t>年，王亚平入选神舟十号航天员乘组，实现了自己的首次太空之旅。她化身“太空教师”，在天宫一号里为全国</a:t>
                      </a:r>
                      <a:r>
                        <a:rPr lang="en-US" altLang="zh-CN" sz="2667" b="1" smtClean="0">
                          <a:latin typeface="楷体" panose="02010609060101010101" pitchFamily="49" charset="-122"/>
                          <a:ea typeface="楷体" panose="02010609060101010101" pitchFamily="49" charset="-122"/>
                        </a:rPr>
                        <a:t>6000</a:t>
                      </a:r>
                      <a:r>
                        <a:rPr lang="zh-CN" altLang="en-US" sz="2667" b="1">
                          <a:latin typeface="楷体" panose="02010609060101010101" pitchFamily="49" charset="-122"/>
                          <a:ea typeface="楷体" panose="02010609060101010101" pitchFamily="49" charset="-122"/>
                        </a:rPr>
                        <a:t>余万名师生成功进行了一堂长达</a:t>
                      </a:r>
                      <a:r>
                        <a:rPr lang="en-US" altLang="zh-CN" sz="2667" b="1">
                          <a:latin typeface="楷体" panose="02010609060101010101" pitchFamily="49" charset="-122"/>
                          <a:ea typeface="楷体" panose="02010609060101010101" pitchFamily="49" charset="-122"/>
                        </a:rPr>
                        <a:t>40</a:t>
                      </a:r>
                      <a:r>
                        <a:rPr lang="zh-CN" altLang="en-US" sz="2667" b="1">
                          <a:latin typeface="楷体" panose="02010609060101010101" pitchFamily="49" charset="-122"/>
                          <a:ea typeface="楷体" panose="02010609060101010101" pitchFamily="49" charset="-122"/>
                        </a:rPr>
                        <a:t>分钟的太空授课，激发了很多青少年探索太空的好奇心。</a:t>
                      </a:r>
                    </a:p>
                    <a:p>
                      <a:r>
                        <a:rPr lang="en-US" altLang="zh-CN" sz="2667" b="1">
                          <a:latin typeface="楷体" panose="02010609060101010101" pitchFamily="49" charset="-122"/>
                          <a:ea typeface="楷体" panose="02010609060101010101" pitchFamily="49" charset="-122"/>
                        </a:rPr>
                        <a:t>    2021</a:t>
                      </a:r>
                      <a:r>
                        <a:rPr lang="zh-CN" altLang="en-US" sz="2667" b="1">
                          <a:latin typeface="楷体" panose="02010609060101010101" pitchFamily="49" charset="-122"/>
                          <a:ea typeface="楷体" panose="02010609060101010101" pitchFamily="49" charset="-122"/>
                        </a:rPr>
                        <a:t>年</a:t>
                      </a:r>
                      <a:r>
                        <a:rPr lang="en-US" altLang="zh-CN" sz="2667" b="1">
                          <a:latin typeface="楷体" panose="02010609060101010101" pitchFamily="49" charset="-122"/>
                          <a:ea typeface="楷体" panose="02010609060101010101" pitchFamily="49" charset="-122"/>
                        </a:rPr>
                        <a:t>10</a:t>
                      </a:r>
                      <a:r>
                        <a:rPr lang="zh-CN" altLang="en-US" sz="2667" b="1">
                          <a:latin typeface="楷体" panose="02010609060101010101" pitchFamily="49" charset="-122"/>
                          <a:ea typeface="楷体" panose="02010609060101010101" pitchFamily="49" charset="-122"/>
                        </a:rPr>
                        <a:t>月</a:t>
                      </a:r>
                      <a:r>
                        <a:rPr lang="en-US" altLang="zh-CN" sz="2667" b="1">
                          <a:latin typeface="楷体" panose="02010609060101010101" pitchFamily="49" charset="-122"/>
                          <a:ea typeface="楷体" panose="02010609060101010101" pitchFamily="49" charset="-122"/>
                        </a:rPr>
                        <a:t>16</a:t>
                      </a:r>
                      <a:r>
                        <a:rPr lang="zh-CN" altLang="en-US" sz="2667" b="1">
                          <a:latin typeface="楷体" panose="02010609060101010101" pitchFamily="49" charset="-122"/>
                          <a:ea typeface="楷体" panose="02010609060101010101" pitchFamily="49" charset="-122"/>
                        </a:rPr>
                        <a:t>日，神舟十三号载人飞船成功升空。</a:t>
                      </a:r>
                      <a:r>
                        <a:rPr lang="en-US" altLang="zh-CN" sz="2667" b="1">
                          <a:latin typeface="楷体" panose="02010609060101010101" pitchFamily="49" charset="-122"/>
                          <a:ea typeface="楷体" panose="02010609060101010101" pitchFamily="49" charset="-122"/>
                        </a:rPr>
                        <a:t>11</a:t>
                      </a:r>
                      <a:r>
                        <a:rPr lang="zh-CN" altLang="en-US" sz="2667" b="1">
                          <a:latin typeface="楷体" panose="02010609060101010101" pitchFamily="49" charset="-122"/>
                          <a:ea typeface="楷体" panose="02010609060101010101" pitchFamily="49" charset="-122"/>
                        </a:rPr>
                        <a:t>月</a:t>
                      </a:r>
                      <a:r>
                        <a:rPr lang="en-US" altLang="zh-CN" sz="2667" b="1">
                          <a:latin typeface="楷体" panose="02010609060101010101" pitchFamily="49" charset="-122"/>
                          <a:ea typeface="楷体" panose="02010609060101010101" pitchFamily="49" charset="-122"/>
                        </a:rPr>
                        <a:t>7</a:t>
                      </a:r>
                      <a:r>
                        <a:rPr lang="zh-CN" altLang="en-US" sz="2667" b="1">
                          <a:latin typeface="楷体" panose="02010609060101010101" pitchFamily="49" charset="-122"/>
                          <a:ea typeface="楷体" panose="02010609060101010101" pitchFamily="49" charset="-122"/>
                        </a:rPr>
                        <a:t>日，王亚平身着我国新一代“飞天”舱外航天服，从天和核心舱节点舱成功出舱，迈出了中国女性舱外太空行走第一步，成为中国首位进行出舱活动的女航天员。</a:t>
                      </a:r>
                      <a:r>
                        <a:rPr lang="en-US" altLang="zh-CN" sz="2667" b="1">
                          <a:latin typeface="楷体" panose="02010609060101010101" pitchFamily="49" charset="-122"/>
                          <a:ea typeface="楷体" panose="02010609060101010101" pitchFamily="49" charset="-122"/>
                        </a:rPr>
                        <a:t>12</a:t>
                      </a:r>
                      <a:r>
                        <a:rPr lang="zh-CN" altLang="en-US" sz="2667" b="1">
                          <a:latin typeface="楷体" panose="02010609060101010101" pitchFamily="49" charset="-122"/>
                          <a:ea typeface="楷体" panose="02010609060101010101" pitchFamily="49" charset="-122"/>
                        </a:rPr>
                        <a:t>月</a:t>
                      </a:r>
                      <a:r>
                        <a:rPr lang="en-US" altLang="zh-CN" sz="2667" b="1">
                          <a:latin typeface="楷体" panose="02010609060101010101" pitchFamily="49" charset="-122"/>
                          <a:ea typeface="楷体" panose="02010609060101010101" pitchFamily="49" charset="-122"/>
                        </a:rPr>
                        <a:t>9</a:t>
                      </a:r>
                      <a:r>
                        <a:rPr lang="zh-CN" altLang="en-US" sz="2667" b="1">
                          <a:latin typeface="楷体" panose="02010609060101010101" pitchFamily="49" charset="-122"/>
                          <a:ea typeface="楷体" panose="02010609060101010101" pitchFamily="49" charset="-122"/>
                        </a:rPr>
                        <a:t>日下午，王亚平再次以“太空教师”的身份，在中国人自己建造的空间站里为广大青少年带来了一场精彩的太空科普课，把科学的种子种进了更多青少年的心里。</a:t>
                      </a:r>
                    </a:p>
                  </a:txBody>
                  <a:tcPr marL="121920" marR="121920" marT="60960" marB="60960" anchor="ctr"/>
                </a:tc>
                <a:extLst>
                  <a:ext uri="{0D108BD9-81ED-4DB2-BD59-A6C34878D82A}">
                    <a16:rowId xmlns:a16="http://schemas.microsoft.com/office/drawing/2014/main" val="2315380707"/>
                  </a:ext>
                </a:extLst>
              </a:tr>
            </a:tbl>
          </a:graphicData>
        </a:graphic>
      </p:graphicFrame>
    </p:spTree>
    <p:extLst>
      <p:ext uri="{BB962C8B-B14F-4D97-AF65-F5344CB8AC3E}">
        <p14:creationId xmlns:p14="http://schemas.microsoft.com/office/powerpoint/2010/main" val="3285543529"/>
      </p:ext>
    </p:extLst>
  </p:cSld>
  <p:clrMapOvr>
    <a:masterClrMapping/>
  </p:clrMapOvr>
  <p:transition/>
  <p:timing/>
</p:sld>
</file>

<file path=ppt/slides/slide5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60418" name="图片 2">
            <a:hlinkClick r:id="rId3" action="ppaction://hlinkfile"/>
            <a:extLst>
              <a:ext uri="{FF2B5EF4-FFF2-40B4-BE49-F238E27FC236}">
                <a16:creationId xmlns:a16="http://schemas.microsoft.com/office/drawing/2014/main" id="{586E8D52-4D4C-7D30-F7A9-D44C7F690D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928284" y="1627717"/>
            <a:ext cx="8621183" cy="365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5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61442" name="图片 1">
            <a:hlinkClick r:id="rId3" action="ppaction://hlinkfile"/>
            <a:extLst>
              <a:ext uri="{FF2B5EF4-FFF2-40B4-BE49-F238E27FC236}">
                <a16:creationId xmlns:a16="http://schemas.microsoft.com/office/drawing/2014/main" id="{AD724484-F4FB-A94A-B4B2-9AC45CBBEA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390651" y="1157817"/>
            <a:ext cx="9410700" cy="454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sld>
</file>

<file path=ppt/slides/slide5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62466" name="Picture 271" descr="21">
            <a:extLst>
              <a:ext uri="{FF2B5EF4-FFF2-40B4-BE49-F238E27FC236}">
                <a16:creationId xmlns:a16="http://schemas.microsoft.com/office/drawing/2014/main" id="{9BA30692-D80E-6408-CFB0-BC647AA8F3D6}"/>
              </a:ext>
            </a:extLst>
          </p:cNvPr>
          <p:cNvPicPr>
            <a:picLocks noChangeAspect="1" noChangeArrowheads="1"/>
          </p:cNvPicPr>
          <p:nvPr/>
        </p:nvPicPr>
        <p:blipFill>
          <a:blip r:embed="rId2">
            <a:lum contrast="-32000"/>
            <a:extLst>
              <a:ext uri="{28A0092B-C50C-407E-A947-70E740481C1C}">
                <a14:useLocalDpi xmlns:a14="http://schemas.microsoft.com/office/drawing/2010/main" val="0"/>
              </a:ext>
            </a:extLst>
          </a:blip>
          <a:stretch>
            <a:fillRect/>
          </a:stretch>
        </p:blipFill>
        <p:spPr bwMode="auto">
          <a:xfrm>
            <a:off x="2925233" y="465667"/>
            <a:ext cx="4337051" cy="106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272" descr="28">
            <a:extLst>
              <a:ext uri="{FF2B5EF4-FFF2-40B4-BE49-F238E27FC236}">
                <a16:creationId xmlns:a16="http://schemas.microsoft.com/office/drawing/2014/main" id="{64FF03B2-C512-027F-71E4-6A2744FBCD1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84500" y="321733"/>
            <a:ext cx="1325033" cy="101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A264E7ED-42A4-48A2-A971-F4842BDA204B}"/>
              </a:ext>
            </a:extLst>
          </p:cNvPr>
          <p:cNvSpPr/>
          <p:nvPr/>
        </p:nvSpPr>
        <p:spPr bwMode="auto">
          <a:xfrm>
            <a:off x="3843867" y="618067"/>
            <a:ext cx="2171700" cy="698500"/>
          </a:xfrm>
          <a:prstGeom prst="rect">
            <a:avLst/>
          </a:prstGeom>
        </p:spPr>
        <p:txBody>
          <a:bodyPr wrap="none">
            <a:spAutoFit/>
          </a:bodyPr>
          <a:lstStyle>
            <a:defPPr>
              <a:defRPr lang="zh-CN"/>
            </a:defPPr>
          </a:lstStyle>
          <a:p>
            <a:pPr algn="ctr" eaLnBrk="1" hangingPunct="1">
              <a:defRPr/>
            </a:pPr>
            <a:r>
              <a:rPr lang="zh-CN" altLang="en-US" sz="3733" b="1">
                <a:solidFill>
                  <a:schemeClr val="bg1"/>
                </a:solidFill>
                <a:latin typeface="+mj-ea"/>
                <a:ea typeface="+mj-ea"/>
              </a:rPr>
              <a:t>课后作业</a:t>
            </a:r>
          </a:p>
        </p:txBody>
      </p:sp>
      <p:sp>
        <p:nvSpPr>
          <p:cNvPr id="6" name="矩形 6">
            <a:extLst>
              <a:ext uri="{FF2B5EF4-FFF2-40B4-BE49-F238E27FC236}">
                <a16:creationId xmlns:a16="http://schemas.microsoft.com/office/drawing/2014/main" id="{DE1D0DDC-E7D0-4A00-AA27-97175DF726D1}"/>
              </a:ext>
            </a:extLst>
          </p:cNvPr>
          <p:cNvSpPr>
            <a:spLocks noChangeArrowheads="1"/>
          </p:cNvSpPr>
          <p:nvPr/>
        </p:nvSpPr>
        <p:spPr bwMode="auto">
          <a:xfrm>
            <a:off x="1054100" y="1905000"/>
            <a:ext cx="8077200" cy="3045884"/>
          </a:xfrm>
          <a:prstGeom prst="rect">
            <a:avLst/>
          </a:prstGeom>
          <a:noFill/>
          <a:ln>
            <a:noFill/>
          </a:ln>
        </p:spPr>
        <p:txBody>
          <a:bodyPr lIns="0" tIns="0" rIns="0" bIns="0">
            <a:spAutoFit/>
          </a:bodyPr>
          <a:lstStyle>
            <a:defPPr>
              <a:defRPr lang="zh-CN"/>
            </a:defPPr>
            <a:lvl1pPr marL="0" indent="1071033"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685800" indent="-685800" eaLnBrk="1" hangingPunct="1">
              <a:lnSpc>
                <a:spcPct val="120000"/>
              </a:lnSpc>
              <a:buFont typeface="+mj-lt"/>
              <a:buAutoNum type="arabicPeriod"/>
              <a:defRPr/>
            </a:pPr>
            <a:r>
              <a:rPr lang="zh-CN" altLang="en-US" sz="4267" b="1">
                <a:solidFill>
                  <a:srgbClr val="000000"/>
                </a:solidFill>
                <a:latin typeface="+mn-ea"/>
                <a:ea typeface="+mn-ea"/>
              </a:rPr>
              <a:t>背诵这首诗。</a:t>
            </a:r>
          </a:p>
          <a:p>
            <a:pPr marL="685800" indent="-685800" eaLnBrk="1" hangingPunct="1">
              <a:lnSpc>
                <a:spcPct val="120000"/>
              </a:lnSpc>
              <a:buFont typeface="+mj-lt"/>
              <a:buAutoNum type="arabicPeriod"/>
              <a:defRPr/>
            </a:pPr>
            <a:r>
              <a:rPr lang="zh-CN" altLang="en-US" sz="4267" b="1">
                <a:solidFill>
                  <a:srgbClr val="000000"/>
                </a:solidFill>
                <a:latin typeface="+mn-ea"/>
                <a:ea typeface="+mn-ea"/>
              </a:rPr>
              <a:t>以</a:t>
            </a:r>
            <a:r>
              <a:rPr lang="en-US" altLang="zh-CN" sz="4267" b="1">
                <a:solidFill>
                  <a:srgbClr val="000000"/>
                </a:solidFill>
                <a:latin typeface="+mn-ea"/>
                <a:ea typeface="+mn-ea"/>
              </a:rPr>
              <a:t>《</a:t>
            </a:r>
            <a:r>
              <a:rPr lang="zh-CN" altLang="en-US" sz="4267" b="1">
                <a:solidFill>
                  <a:srgbClr val="000000"/>
                </a:solidFill>
                <a:latin typeface="+mn-ea"/>
                <a:ea typeface="+mn-ea"/>
              </a:rPr>
              <a:t>我心目中的木兰</a:t>
            </a:r>
            <a:r>
              <a:rPr lang="en-US" altLang="zh-CN" sz="4267" b="1">
                <a:solidFill>
                  <a:srgbClr val="000000"/>
                </a:solidFill>
                <a:latin typeface="+mn-ea"/>
                <a:ea typeface="+mn-ea"/>
              </a:rPr>
              <a:t>》</a:t>
            </a:r>
            <a:r>
              <a:rPr lang="zh-CN" altLang="en-US" sz="4267" b="1">
                <a:solidFill>
                  <a:srgbClr val="000000"/>
                </a:solidFill>
                <a:latin typeface="+mn-ea"/>
                <a:ea typeface="+mn-ea"/>
              </a:rPr>
              <a:t>为题写一篇</a:t>
            </a:r>
            <a:r>
              <a:rPr lang="en-US" altLang="zh-CN" sz="4267" b="1">
                <a:solidFill>
                  <a:srgbClr val="000000"/>
                </a:solidFill>
                <a:latin typeface="+mn-ea"/>
                <a:ea typeface="+mn-ea"/>
              </a:rPr>
              <a:t>300</a:t>
            </a:r>
            <a:r>
              <a:rPr lang="zh-CN" altLang="en-US" sz="4267" b="1">
                <a:solidFill>
                  <a:srgbClr val="000000"/>
                </a:solidFill>
                <a:latin typeface="+mn-ea"/>
                <a:ea typeface="+mn-ea"/>
              </a:rPr>
              <a:t>字左右的短文，说说自己对木兰的认识和思考。</a:t>
            </a:r>
            <a:endParaRPr lang="zh-CN" altLang="en-US" sz="2400">
              <a:latin typeface="+mn-ea"/>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grpId="0" nodeType="afterEffect">
                                  <p:stCondLst>
                                    <p:cond delay="0"/>
                                  </p:stCondLst>
                                  <p:childTnLst>
                                    <p:set>
                                      <p:cBhvr>
                                        <p:cTn id="7" dur="1" fill="hold">
                                          <p:stCondLst>
                                            <p:cond delay="0"/>
                                          </p:stCondLst>
                                        </p:cTn>
                                        <p:tgtEl>
                                          <p:spTgt spid="6"/>
                                        </p:tgtEl>
                                        <p:attrNameLst>
                                          <p:attrName>style.visibility</p:attrName>
                                        </p:attrNameLst>
                                      </p:cBhvr>
                                      <p:to>
                                        <p:strVal val="visible"/>
                                      </p:to>
                                    </p:set>
                                    <p:animEffect transition="in" filter="fade">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Company/>
  <PresentationFormat>宽屏</PresentationFormat>
  <Paragraphs>294</Paragraphs>
  <Slides>59</Slides>
  <Notes>1</Notes>
  <TotalTime>0</TotalTime>
  <HiddenSlides>0</HiddenSlides>
  <MMClips>0</MMClips>
  <ScaleCrop>0</ScaleCrop>
  <HeadingPairs>
    <vt:vector baseType="variant" size="4">
      <vt:variant>
        <vt:lpstr>Theme</vt:lpstr>
      </vt:variant>
      <vt:variant>
        <vt:i4>1</vt:i4>
      </vt:variant>
      <vt:variant>
        <vt:lpstr>Slide Titles</vt:lpstr>
      </vt:variant>
      <vt:variant>
        <vt:i4>59</vt:i4>
      </vt:variant>
    </vt:vector>
  </HeadingPairs>
  <TitlesOfParts>
    <vt:vector baseType="lpstr" size="60">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Windows 用户</dc:creator>
  <cp:lastModifiedBy>天天向上</cp:lastModifiedBy>
  <cp:revision>392</cp:revision>
  <dcterms:created xsi:type="dcterms:W3CDTF">2017-11-13T08:28:00Z</dcterms:created>
  <dcterms:modified xsi:type="dcterms:W3CDTF">2023-01-26T01:18:33Z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2B631D329155400EA716415522748181</vt:lpwstr>
  </property>
  <property fmtid="{D5CDD505-2E9C-101B-9397-08002B2CF9AE}" pid="3" name="KSOProductBuildVer">
    <vt:lpwstr>2052-11.1.0.11365</vt:lpwstr>
  </property>
</Properties>
</file>