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08" r:id="rId1"/>
    <p:sldMasterId id="2147484345" r:id="rId2"/>
  </p:sldMasterIdLst>
  <p:notesMasterIdLst>
    <p:notesMasterId r:id="rId3"/>
  </p:notesMasterIdLst>
  <p:sldIdLst>
    <p:sldId id="549" r:id="rId4"/>
    <p:sldId id="554" r:id="rId5"/>
    <p:sldId id="558" r:id="rId6"/>
    <p:sldId id="561" r:id="rId7"/>
    <p:sldId id="567" r:id="rId9"/>
    <p:sldId id="570" r:id="rId10"/>
    <p:sldId id="573" r:id="rId11"/>
    <p:sldId id="576" r:id="rId12"/>
    <p:sldId id="582" r:id="rId14"/>
    <p:sldId id="585" r:id="rId15"/>
    <p:sldId id="588" r:id="rId16"/>
    <p:sldId id="591" r:id="rId17"/>
    <p:sldId id="597" r:id="rId19"/>
    <p:sldId id="600" r:id="rId20"/>
    <p:sldId id="603" r:id="rId21"/>
    <p:sldId id="606" r:id="rId22"/>
    <p:sldId id="609" r:id="rId23"/>
    <p:sldId id="615" r:id="rId25"/>
    <p:sldId id="618" r:id="rId26"/>
    <p:sldId id="621" r:id="rId27"/>
    <p:sldId id="624" r:id="rId28"/>
    <p:sldId id="627" r:id="rId29"/>
    <p:sldId id="633" r:id="rId31"/>
    <p:sldId id="636" r:id="rId32"/>
    <p:sldId id="639" r:id="rId33"/>
    <p:sldId id="64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tags" Target="../tags/tag196.xml"/><Relationship Id="rId22" Type="http://schemas.openxmlformats.org/officeDocument/2006/relationships/tags" Target="../tags/tag197.xml"/><Relationship Id="rId23" Type="http://schemas.openxmlformats.org/officeDocument/2006/relationships/tags" Target="../tags/tag198.xml"/><Relationship Id="rId24" Type="http://schemas.openxmlformats.org/officeDocument/2006/relationships/tags" Target="../tags/tag199.xml"/><Relationship Id="rId25" Type="http://schemas.openxmlformats.org/officeDocument/2006/relationships/tags" Target="../tags/tag200.xml"/><Relationship Id="rId26" Type="http://schemas.openxmlformats.org/officeDocument/2006/relationships/tags" Target="../tags/tag201.xml"/><Relationship Id="rId27" Type="http://schemas.openxmlformats.org/officeDocument/2006/relationships/tags" Target="../tags/tag202.xml"/><Relationship Id="rId28" Type="http://schemas.openxmlformats.org/officeDocument/2006/relationships/tags" Target="../tags/tag203.xml"/><Relationship Id="rId29" Type="http://schemas.openxmlformats.org/officeDocument/2006/relationships/tags" Target="../tags/tag204.xml"/><Relationship Id="rId30" Type="http://schemas.openxmlformats.org/officeDocument/2006/relationships/tags" Target="../tags/tag205.xml"/><Relationship Id="rId31" Type="http://schemas.openxmlformats.org/officeDocument/2006/relationships/tags" Target="../tags/tag206.xml"/><Relationship Id="rId32" Type="http://schemas.openxmlformats.org/officeDocument/2006/relationships/tags" Target="../tags/tag207.xml"/><Relationship Id="rId33" Type="http://schemas.openxmlformats.org/officeDocument/2006/relationships/tags" Target="../tags/tag208.xml"/><Relationship Id="rId34" Type="http://schemas.openxmlformats.org/officeDocument/2006/relationships/tags" Target="../tags/tag209.xml"/><Relationship Id="rId35" Type="http://schemas.openxmlformats.org/officeDocument/2006/relationships/tags" Target="../tags/tag210.xml"/><Relationship Id="rId36" Type="http://schemas.openxmlformats.org/officeDocument/2006/relationships/tags" Target="../tags/tag211.xml"/><Relationship Id="rId37" Type="http://schemas.openxmlformats.org/officeDocument/2006/relationships/tags" Target="../tags/tag212.xml"/><Relationship Id="rId38" Type="http://schemas.openxmlformats.org/officeDocument/2006/relationships/tags" Target="../tags/tag213.xml"/><Relationship Id="rId39" Type="http://schemas.openxmlformats.org/officeDocument/2006/relationships/tags" Target="../tags/tag214.xml"/><Relationship Id="rId40" Type="http://schemas.openxmlformats.org/officeDocument/2006/relationships/tags" Target="../tags/tag215.xml"/><Relationship Id="rId4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tags" Target="../tags/tag270.xml"/><Relationship Id="rId18" Type="http://schemas.openxmlformats.org/officeDocument/2006/relationships/tags" Target="../tags/tag271.xml"/><Relationship Id="rId19" Type="http://schemas.openxmlformats.org/officeDocument/2006/relationships/tags" Target="../tags/tag272.xml"/><Relationship Id="rId20" Type="http://schemas.openxmlformats.org/officeDocument/2006/relationships/tags" Target="../tags/tag273.xml"/><Relationship Id="rId21" Type="http://schemas.openxmlformats.org/officeDocument/2006/relationships/tags" Target="../tags/tag274.xml"/><Relationship Id="rId22" Type="http://schemas.openxmlformats.org/officeDocument/2006/relationships/tags" Target="../tags/tag275.xml"/><Relationship Id="rId23" Type="http://schemas.openxmlformats.org/officeDocument/2006/relationships/tags" Target="../tags/tag276.xml"/><Relationship Id="rId24" Type="http://schemas.openxmlformats.org/officeDocument/2006/relationships/tags" Target="../tags/tag277.xml"/><Relationship Id="rId25" Type="http://schemas.openxmlformats.org/officeDocument/2006/relationships/tags" Target="../tags/tag278.xml"/><Relationship Id="rId26" Type="http://schemas.openxmlformats.org/officeDocument/2006/relationships/tags" Target="../tags/tag279.xml"/><Relationship Id="rId27" Type="http://schemas.openxmlformats.org/officeDocument/2006/relationships/tags" Target="../tags/tag280.xml"/><Relationship Id="rId28" Type="http://schemas.openxmlformats.org/officeDocument/2006/relationships/tags" Target="../tags/tag281.xml"/><Relationship Id="rId29" Type="http://schemas.openxmlformats.org/officeDocument/2006/relationships/tags" Target="../tags/tag282.xml"/><Relationship Id="rId30" Type="http://schemas.openxmlformats.org/officeDocument/2006/relationships/tags" Target="../tags/tag283.xml"/><Relationship Id="rId3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tags" Target="../tags/tag31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tags" Target="../tags/tag384.xml"/><Relationship Id="rId14" Type="http://schemas.openxmlformats.org/officeDocument/2006/relationships/tags" Target="../tags/tag385.xml"/><Relationship Id="rId15" Type="http://schemas.openxmlformats.org/officeDocument/2006/relationships/tags" Target="../tags/tag386.xml"/><Relationship Id="rId16" Type="http://schemas.openxmlformats.org/officeDocument/2006/relationships/tags" Target="../tags/tag387.xml"/><Relationship Id="rId17" Type="http://schemas.openxmlformats.org/officeDocument/2006/relationships/tags" Target="../tags/tag388.xml"/><Relationship Id="rId18" Type="http://schemas.openxmlformats.org/officeDocument/2006/relationships/tags" Target="../tags/tag389.xml"/><Relationship Id="rId19" Type="http://schemas.openxmlformats.org/officeDocument/2006/relationships/tags" Target="../tags/tag390.xml"/><Relationship Id="rId20" Type="http://schemas.openxmlformats.org/officeDocument/2006/relationships/tags" Target="../tags/tag391.xml"/><Relationship Id="rId21" Type="http://schemas.openxmlformats.org/officeDocument/2006/relationships/tags" Target="../tags/tag392.xml"/><Relationship Id="rId22" Type="http://schemas.openxmlformats.org/officeDocument/2006/relationships/tags" Target="../tags/tag393.xml"/><Relationship Id="rId23" Type="http://schemas.openxmlformats.org/officeDocument/2006/relationships/tags" Target="../tags/tag394.xml"/><Relationship Id="rId24" Type="http://schemas.openxmlformats.org/officeDocument/2006/relationships/tags" Target="../tags/tag395.xml"/><Relationship Id="rId25" Type="http://schemas.openxmlformats.org/officeDocument/2006/relationships/tags" Target="../tags/tag396.xml"/><Relationship Id="rId26" Type="http://schemas.openxmlformats.org/officeDocument/2006/relationships/tags" Target="../tags/tag397.xml"/><Relationship Id="rId27" Type="http://schemas.openxmlformats.org/officeDocument/2006/relationships/tags" Target="../tags/tag398.xml"/><Relationship Id="rId28" Type="http://schemas.openxmlformats.org/officeDocument/2006/relationships/tags" Target="../tags/tag399.xml"/><Relationship Id="rId29" Type="http://schemas.openxmlformats.org/officeDocument/2006/relationships/tags" Target="../tags/tag400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9" Type="http://schemas.openxmlformats.org/officeDocument/2006/relationships/tags" Target="../tags/tag440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人工智能在智能决策系统中的应用与挑战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智能决策系统的定义与重要性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人工智能在智能决策系统中的应用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人工智能在智能决策系统中的挑战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64167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应对人工智能在智能决策系统中挑战的策略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1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未来发展趋势与展望</a:t>
            </a:r>
            <a:endParaRPr altLang="en-US" dirty="0" sz="1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智能决策系统的定义与重要性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智能决策系统的定义</a:t>
            </a:r>
            <a:endParaRPr altLang="en-US" lang="zh-CN"/>
          </a:p>
        </p:txBody>
      </p:sp>
      <p:sp>
        <p:nvSpPr>
          <p:cNvPr id="1049182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88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定义：智能决策系统是一种基于人工智能技术的自动化决策支持系统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90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92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198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00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204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06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12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216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18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24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6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228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230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4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重要性：提高决策效率和准确性，降低人为因素对决策的影响，为企业创造更大的价值  智能决策系统的定义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36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智能决策系统的定义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38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定义：智能决策系统是一种基于人工智能技术的自动化决策支持系统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40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2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重要性：提高决策效率和准确性，降低人为因素对决策的影响，为企业创造更大的价值  智能决策系统的定义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44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智能决策系统的定义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46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定义：智能决策系统是一种基于人工智能技术的自动化决策支持系统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48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50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重要性：提高决策效率和准确性，降低人为因素对决策的影响，为企业创造更大的价值  智能决策系统的定义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52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智能决策系统的定义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54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定义：智能决策系统是一种基于人工智能技术的自动化决策支持系统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56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258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0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重要性：提高决策效率和准确性，降低人为因素对决策的影响，为企业创造更大的价值</a:t>
            </a:r>
            <a:endParaRPr altLang="en-US" baseline="0" b="1" cap="none" dirty="0" sz="10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260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智能决策系统在各领域的应用</a:t>
            </a:r>
            <a:endParaRPr altLang="en-US" lang="zh-CN"/>
          </a:p>
        </p:txBody>
      </p:sp>
      <p:sp>
        <p:nvSpPr>
          <p:cNvPr id="104930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1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31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医疗领域：辅助医生进行疾病诊断和治疗方案制定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1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1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金融领域：风险评估、投资决策和客户关系管理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2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2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交通领域：智能交通信号控制和交通流量优化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2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3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工业领域：生产过程控制、产品质量检测和能源管理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3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33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农业领域：精准农业和智能化农业生产管理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智能决策系统的重要性</a:t>
            </a:r>
            <a:endParaRPr altLang="en-US" lang="zh-CN"/>
          </a:p>
        </p:txBody>
      </p:sp>
      <p:sp>
        <p:nvSpPr>
          <p:cNvPr id="104938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提高决策效率和准确性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9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降低决策成本和风险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9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增强决策的灵活性和适应性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0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推动企业数字化转型和升级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人工智能在智能决策系统中的应用</a:t>
            </a:r>
            <a:endParaRPr altLang="en-US" lang="zh-CN"/>
          </a:p>
        </p:txBody>
      </p:sp>
      <p:sp>
        <p:nvSpPr>
          <p:cNvPr id="104945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人工智能技术概述</a:t>
            </a:r>
            <a:endParaRPr altLang="en-US" lang="zh-CN"/>
          </a:p>
        </p:txBody>
      </p:sp>
      <p:sp>
        <p:nvSpPr>
          <p:cNvPr id="104956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7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人工智能的主要技术：机器学习、深度学习、自然语言处理等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人工智能的定义和发展历程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人工智能在智能决策系统中的应用：预测、优化、自动化等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人工智能在智能决策系统中的挑战：数据质量、算法可靠性、隐私保护等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人工智能在智能决策系统中的应用场景</a:t>
            </a:r>
            <a:endParaRPr altLang="en-US" lang="zh-CN"/>
          </a:p>
        </p:txBody>
      </p:sp>
      <p:sp>
        <p:nvSpPr>
          <p:cNvPr id="104962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医疗领域：辅助医生进行疾病诊断和治疗方案制定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农业领域：精准农业、智能养殖等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8"/>
            </p:custDataLst>
          </p:nvPr>
        </p:nvSpPr>
        <p:spPr>
          <a:xfrm>
            <a:off x="7890265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工业领域：智能制造、智能供应链管理等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29"/>
            </p:custDataLst>
          </p:nvPr>
        </p:nvSpPr>
        <p:spPr>
          <a:xfrm>
            <a:off x="2136402" y="2538063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金融领域：风险评估、投资决策、客户关系管理等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30"/>
            </p:custDataLst>
          </p:nvPr>
        </p:nvSpPr>
        <p:spPr>
          <a:xfrm>
            <a:off x="5013987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交通领域：智能交通信号控制、智能驾驶等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人工智能在智能决策系统中的优势</a:t>
            </a:r>
            <a:endParaRPr altLang="en-US" lang="zh-CN"/>
          </a:p>
        </p:txBody>
      </p:sp>
      <p:sp>
        <p:nvSpPr>
          <p:cNvPr id="104972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快速处理大量数据：人工智能能够快速处理大量数据，提高决策效率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预测能力：通过机器学习和深度学习等技术，人工智能能够预测未来趋势，为决策提供有力支持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优化资源配置：人工智能能够根据实际情况，自动调整资源分配，实现资源利用最大化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减少人为干扰：人工智能能够减少人为因素对决策的影响，提高决策的客观性和准确性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人工智能在智能决策系统中的挑战</a:t>
            </a:r>
            <a:endParaRPr altLang="en-US" lang="zh-CN"/>
          </a:p>
        </p:txBody>
      </p:sp>
      <p:sp>
        <p:nvSpPr>
          <p:cNvPr id="104977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数据质量与处理</a:t>
            </a:r>
            <a:endParaRPr altLang="en-US" lang="zh-CN"/>
          </a:p>
        </p:txBody>
      </p:sp>
      <p:sp>
        <p:nvSpPr>
          <p:cNvPr id="104988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数据质量对智能决策系统的影响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数据收集、清洗和预处理的挑战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数据标注和训练的挑战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数据安全和隐私保护的挑战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算法选择与优化</a:t>
            </a:r>
            <a:endParaRPr altLang="en-US" lang="zh-CN"/>
          </a:p>
        </p:txBody>
      </p:sp>
      <p:sp>
        <p:nvSpPr>
          <p:cNvPr id="104994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算法评估：对算法进行评估，确保其准确性和效率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算法选择：根据具体应用场景选择合适的算法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算法优化：通过调整参数、改进算法等方式提高算法性能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算法更新：随着数据和环境的变化，不断更新和优化算法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模型解释性与透明度</a:t>
            </a:r>
            <a:endParaRPr altLang="en-US" lang="zh-CN"/>
          </a:p>
        </p:txBody>
      </p:sp>
      <p:sp>
        <p:nvSpPr>
          <p:cNvPr id="10500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模型解释性挑战：解释AI决策背后的原因和原理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法律与伦理挑战：遵循法律和道德规范，确保AI决策的公正性和安全性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技术挑战：提高AI模型的解释性和透明度，降低误判风险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透明度挑战：确保AI决策过程可追溯和可验证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隐私与安全问题</a:t>
            </a:r>
            <a:endParaRPr altLang="en-US" lang="zh-CN"/>
          </a:p>
        </p:txBody>
      </p:sp>
      <p:sp>
        <p:nvSpPr>
          <p:cNvPr id="10501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人工智能在智能决策系统中可能涉及隐私泄露和安全风险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保护用户隐私和数据安全是智能决策系统的重要挑战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需要采取有效的加密和安全措施来保护用户隐私和数据安全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建立完善的数据管理和隐私保护政策，确保用户数据的安全性和隐私性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应对人工智能在智能决策系统中挑战的策略</a:t>
            </a:r>
            <a:endParaRPr altLang="en-US" lang="zh-CN"/>
          </a:p>
        </p:txBody>
      </p:sp>
      <p:sp>
        <p:nvSpPr>
          <p:cNvPr id="1050174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提高数据质量与管理效率</a:t>
            </a:r>
            <a:endParaRPr altLang="en-US" lang="zh-CN"/>
          </a:p>
        </p:txBody>
      </p:sp>
      <p:sp>
        <p:nvSpPr>
          <p:cNvPr id="10502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数据清洗与预处理：去除重复、错误或不完整的数据，提高数据质量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数据标准化与规范化：采用统一的数据格式和标准，确保数据的一致性和可比性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数据存储与管理：建立高效的数据存储和管理机制，确保数据的可访问性和安全性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数据监控与更新：实时监控数据的变化和更新，确保数据的时效性和准确性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选择合适的算法与模型</a:t>
            </a:r>
            <a:endParaRPr altLang="en-US" lang="zh-CN"/>
          </a:p>
        </p:txBody>
      </p:sp>
      <p:sp>
        <p:nvSpPr>
          <p:cNvPr id="105035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定期评估和更新算法与模型以适应新的挑战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6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结合实际数据进行模型训练和优化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考虑模型的复杂度和可解释性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7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8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根据具体应用场景选择适合的算法和模型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增强模型解释性与透明度</a:t>
            </a:r>
            <a:endParaRPr altLang="en-US" lang="zh-CN"/>
          </a:p>
        </p:txBody>
      </p:sp>
      <p:sp>
        <p:nvSpPr>
          <p:cNvPr id="10504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模型解释性：解释模型决策背后的原因和逻辑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增强模型透明度的方法：可视化模型决策过程、使用透明的算法和工具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增强模型解释性的方法：使用可解释性强的模型、提供模型决策的证据和理由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透明度：让模型决策过程易于理解和信任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3750"/>
          </a:bodyPr>
          <a:p>
            <a:r>
              <a:rPr altLang="en-US" lang="zh-CN"/>
              <a:t>加强隐私与安全保护措施</a:t>
            </a:r>
            <a:endParaRPr altLang="en-US" lang="zh-CN"/>
          </a:p>
        </p:txBody>
      </p:sp>
      <p:sp>
        <p:nvSpPr>
          <p:cNvPr id="105052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52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加密技术：采用先进的加密算法，确保数据传输和存储的安全性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2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3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访问控制：对不同用户设置不同的访问权限，防止未经授权的访问和数据泄露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3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3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数据备份与恢复：定期对数据进行备份，确保数据在遭受攻击或意外丢失后能够及时恢复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54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54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安全审计：对系统的操作和访问进行实时监控和审计，及时发现并应对潜在的安全威胁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59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人工智能在智能决策系统中的未来发展趋势</a:t>
            </a:r>
            <a:endParaRPr altLang="en-US" lang="zh-CN"/>
          </a:p>
        </p:txBody>
      </p:sp>
      <p:sp>
        <p:nvSpPr>
          <p:cNvPr id="10507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人工智能与大数据、云计算的融合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伦理与法律问题的解决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深度学习与神经网络技术的进一步发展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7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强化学习与自适应算法的应用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未来面临的挑战与机遇</a:t>
            </a:r>
            <a:endParaRPr altLang="en-US" lang="zh-CN"/>
          </a:p>
        </p:txBody>
      </p:sp>
      <p:sp>
        <p:nvSpPr>
          <p:cNvPr id="1050772" name="矩形: 圆角 4"/>
          <p:cNvSpPr/>
          <p:nvPr>
            <p:custDataLst>
              <p:tags r:id="rId1"/>
            </p:custDataLst>
          </p:nvPr>
        </p:nvSpPr>
        <p:spPr>
          <a:xfrm>
            <a:off x="608400" y="3370245"/>
            <a:ext cx="5102958" cy="998874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774" name="正文"/>
          <p:cNvSpPr txBox="1"/>
          <p:nvPr>
            <p:custDataLst>
              <p:tags r:id="rId2"/>
            </p:custDataLst>
          </p:nvPr>
        </p:nvSpPr>
        <p:spPr>
          <a:xfrm>
            <a:off x="1134190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挑战：数据安全与隐私保护、算法公平性与透明度、人工智能伦理与法律问题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776" name="矩形: 圆角 4"/>
          <p:cNvSpPr/>
          <p:nvPr>
            <p:custDataLst>
              <p:tags r:id="rId3"/>
            </p:custDataLst>
          </p:nvPr>
        </p:nvSpPr>
        <p:spPr>
          <a:xfrm>
            <a:off x="6474642" y="3370245"/>
            <a:ext cx="5102958" cy="99950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778" name="正文"/>
          <p:cNvSpPr txBox="1"/>
          <p:nvPr>
            <p:custDataLst>
              <p:tags r:id="rId4"/>
            </p:custDataLst>
          </p:nvPr>
        </p:nvSpPr>
        <p:spPr>
          <a:xfrm>
            <a:off x="6921691" y="3504868"/>
            <a:ext cx="4208861" cy="671208"/>
          </a:xfrm>
          <a:prstGeom prst="rect"/>
          <a:noFill/>
        </p:spPr>
        <p:txBody>
          <a:bodyPr anchor="t" anchorCtr="0" bIns="0" lIns="0" rIns="0" rtlCol="0" tIns="0" wrap="square">
            <a:normAutofit fontScale="8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机遇：推动经济发展、提高生产效率、改善生活质量、促进科技创新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2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展望未来发展前景</a:t>
            </a:r>
            <a:endParaRPr altLang="en-US" lang="zh-CN"/>
          </a:p>
        </p:txBody>
      </p:sp>
      <p:sp>
        <p:nvSpPr>
          <p:cNvPr id="10508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2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人工智能技术的不断进步和应用领域的拓展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3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3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智能决策系统在各行业的普及和推广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84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未来发展趋势：更加智能化、自主化和个性化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84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84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84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面临的挑战和应对策略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4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89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4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90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34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41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46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2023-12-16T15:27:23Z</dcterms:created>
  <dcterms:modified xsi:type="dcterms:W3CDTF">2023-12-16T15:27:23Z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260978db2be6491fb11ca6590e0551cc_21</vt:lpwstr>
  </property>
</Properties>
</file>