
<file path=[Content_Types].xml><?xml version="1.0" encoding="utf-8"?>
<Types xmlns="http://schemas.openxmlformats.org/package/2006/content-types">
  <Default Extension="png" ContentType="image/png"/>
  <Default Extension="jpeg" ContentType="image/jpeg"/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embeddedFontLst>
    <p:embeddedFont>
      <p:font typeface="Source Han Sans CN Bold"/>
      <p:regular r:id="rId16"/>
    </p:embeddedFont>
    <p:embeddedFont>
      <p:font typeface="Source Han Sans"/>
      <p:regular r:id="rId17"/>
    </p:embeddedFont>
    <p:embeddedFont>
      <p:font typeface="OPPOSans H"/>
      <p:regular r:id="rId18"/>
    </p:embeddedFont>
  </p:embeddedFontLst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theme" Target="theme/theme1.xml"/>
<Relationship Id="rId2" Type="http://schemas.openxmlformats.org/officeDocument/2006/relationships/slideMaster" Target="slideMasters/slideMaster1.xml"/>
<Relationship Id="rId3" Type="http://schemas.openxmlformats.org/officeDocument/2006/relationships/slide" Target="slides/slide1.xml"/>
<Relationship Id="rId4" Type="http://schemas.openxmlformats.org/officeDocument/2006/relationships/slide" Target="slides/slide2.xml"/>
<Relationship Id="rId5" Type="http://schemas.openxmlformats.org/officeDocument/2006/relationships/slide" Target="slides/slide3.xml"/>
<Relationship Id="rId6" Type="http://schemas.openxmlformats.org/officeDocument/2006/relationships/slide" Target="slides/slide4.xml"/>
<Relationship Id="rId7" Type="http://schemas.openxmlformats.org/officeDocument/2006/relationships/slide" Target="slides/slide5.xml"/>
<Relationship Id="rId8" Type="http://schemas.openxmlformats.org/officeDocument/2006/relationships/slide" Target="slides/slide6.xml"/>
<Relationship Id="rId9" Type="http://schemas.openxmlformats.org/officeDocument/2006/relationships/slide" Target="slides/slide7.xml"/>
<Relationship Id="rId10" Type="http://schemas.openxmlformats.org/officeDocument/2006/relationships/slide" Target="slides/slide8.xml"/>
<Relationship Id="rId11" Type="http://schemas.openxmlformats.org/officeDocument/2006/relationships/slide" Target="slides/slide9.xml"/>
<Relationship Id="rId12" Type="http://schemas.openxmlformats.org/officeDocument/2006/relationships/slide" Target="slides/slide10.xml"/>
<Relationship Id="rId13" Type="http://schemas.openxmlformats.org/officeDocument/2006/relationships/slide" Target="slides/slide11.xml"/>
<Relationship Id="rId14" Type="http://schemas.openxmlformats.org/officeDocument/2006/relationships/slide" Target="slides/slide12.xml"/>
<Relationship Id="rId15" Type="http://schemas.openxmlformats.org/officeDocument/2006/relationships/slide" Target="slides/slide13.xml"/>
<Relationship Id="rId16" Type="http://schemas.openxmlformats.org/officeDocument/2006/relationships/font" Target="fonts/font2.fntdata"/>
<Relationship Id="rId17" Type="http://schemas.openxmlformats.org/officeDocument/2006/relationships/font" Target="fonts/font3.fntdata"/>
<Relationship Id="rId18" Type="http://schemas.openxmlformats.org/officeDocument/2006/relationships/font" Target="fonts/font1.fntdata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1.xml"/>
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6.pn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.png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6.pn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6.png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7.png"/>
<Relationship Id="rId3" Type="http://schemas.openxmlformats.org/officeDocument/2006/relationships/image" Target="../media/image4.jpeg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3.jpeg"/>
<Relationship Id="rId3" Type="http://schemas.openxmlformats.org/officeDocument/2006/relationships/image" Target="../media/image2.jpeg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5.pn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6.png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8.png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6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>
                <a:alpha val="100000"/>
              </a:srgbClr>
            </a:gs>
            <a:gs pos="100000">
              <a:srgbClr val="D9D9D9">
                <a:alpha val="100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20092" r="0" b="0"/>
          <a:stretch>
            <a:fillRect/>
          </a:stretch>
        </p:blipFill>
        <p:spPr>
          <a:xfrm rot="0" flipH="0" flipV="0">
            <a:off x="-8889" y="1"/>
            <a:ext cx="12238989" cy="53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rot="0" flipH="0" flipV="0">
            <a:off x="-8890" y="3608389"/>
            <a:ext cx="12219940" cy="325876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2535116" y="4304918"/>
            <a:ext cx="7131928" cy="20327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45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9FF5F9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/>
                <a:ea typeface="Source Han Sans CN Bold"/>
                <a:cs typeface="Source Han Sans CN Bold"/>
              </a:rPr>
              <a:t>非织造布学针刺技术解析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8153401" y="118110"/>
            <a:ext cx="3880485" cy="186118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1500">
                <a:ln w="12700">
                  <a:noFill/>
                </a:ln>
                <a:gradFill>
                  <a:gsLst>
                    <a:gs pos="0">
                      <a:srgbClr val="F3F7FF">
                        <a:alpha val="100000"/>
                      </a:srgbClr>
                    </a:gs>
                    <a:gs pos="100000">
                      <a:srgbClr val="B9D1FD">
                        <a:alpha val="0"/>
                      </a:srgbClr>
                    </a:gs>
                  </a:gsLst>
                  <a:lin ang="5400000" scaled="0"/>
                </a:gradFill>
                <a:latin typeface="Source Han Sans CN Bold"/>
                <a:ea typeface="Source Han Sans CN Bold"/>
                <a:cs typeface="Source Han Sans CN Bold"/>
              </a:rPr>
              <a:t>202X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03250" y="492604"/>
            <a:ext cx="2518541" cy="312748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3713138" y="3710807"/>
            <a:ext cx="4775884" cy="585788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4209253" y="3714141"/>
            <a:ext cx="3936054" cy="5791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074BC2">
                    <a:alpha val="3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PowerPoint Design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-27940" y="3360694"/>
            <a:ext cx="12296140" cy="251209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041772" y="6354292"/>
            <a:ext cx="231905" cy="251209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860" cap="flat">
            <a:noFill/>
            <a:miter/>
          </a:ln>
          <a:effectLst/>
        </p:spPr>
        <p:txBody>
          <a:bodyPr vert="horz" wrap="square" lIns="94183" tIns="47092" rIns="94183" bIns="47092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308416" y="6376968"/>
            <a:ext cx="237569" cy="237569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860" cap="flat">
            <a:noFill/>
            <a:miter/>
          </a:ln>
          <a:effectLst/>
        </p:spPr>
        <p:txBody>
          <a:bodyPr vert="horz" wrap="square" lIns="94202" tIns="47100" rIns="94202" bIns="4710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457443" y="6364743"/>
            <a:ext cx="1675186" cy="1826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主讲人：AiPPT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770985" y="6364533"/>
            <a:ext cx="1675186" cy="1826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时间：202X.X</a:t>
            </a:r>
            <a:endParaRPr kumimoji="1" lang="zh-CN" alt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>
                <a:alpha val="100000"/>
              </a:srgb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34000"/>
                </a:schemeClr>
              </a:gs>
              <a:gs pos="100000">
                <a:schemeClr val="accent1">
                  <a:lumMod val="20000"/>
                  <a:lumOff val="80000"/>
                  <a:alpha val="21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-5356" y="0"/>
            <a:ext cx="2611967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765510" y="1967708"/>
            <a:ext cx="1082040" cy="27394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目
录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194879" y="1794722"/>
            <a:ext cx="3599815" cy="1235727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sq">
            <a:noFill/>
            <a:miter/>
          </a:ln>
          <a:effectLst>
            <a:outerShdw dist="38100" blurRad="495300" dir="2700000" sx="100000" sy="100000" kx="0" ky="0" algn="tl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374592" y="2569265"/>
            <a:ext cx="705737" cy="70573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411937" y="2660523"/>
            <a:ext cx="631046" cy="4924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00000"/>
              </a:lnSpc>
            </a:pPr>
            <a:r>
              <a:rPr kumimoji="1" lang="en-US" altLang="zh-CN" sz="2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418683" y="1908401"/>
            <a:ext cx="2909094" cy="1031631"/>
          </a:xfrm>
          <a:prstGeom prst="rect">
            <a:avLst/>
          </a:prstGeom>
          <a:noFill/>
          <a:ln w="12700" cap="flat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3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针刺技术概述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58025" y="2968990"/>
            <a:ext cx="2297011" cy="369332"/>
          </a:xfrm>
          <a:prstGeom prst="rect">
            <a:avLst/>
          </a:prstGeom>
          <a:noFill/>
          <a:ln w="12700" cap="flat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50000"/>
                  </a:srgbClr>
                </a:solidFill>
                <a:latin typeface="OPPOSans H"/>
                <a:ea typeface="OPPOSans H"/>
                <a:cs typeface="OPPOSans H"/>
              </a:rPr>
              <a:t>CONTENTS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7633450" y="1794722"/>
            <a:ext cx="3599815" cy="1235727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sq">
            <a:noFill/>
            <a:miter/>
          </a:ln>
          <a:effectLst>
            <a:outerShdw dist="38100" blurRad="495300" dir="2700000" sx="100000" sy="100000" kx="0" ky="0" algn="tl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0813163" y="2569265"/>
            <a:ext cx="705737" cy="70573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0850508" y="2660523"/>
            <a:ext cx="631046" cy="4924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00000"/>
              </a:lnSpc>
            </a:pPr>
            <a:r>
              <a:rPr kumimoji="1" lang="en-US" altLang="zh-CN" sz="2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7857254" y="1908401"/>
            <a:ext cx="2909094" cy="1031631"/>
          </a:xfrm>
          <a:prstGeom prst="rect">
            <a:avLst/>
          </a:prstGeom>
          <a:noFill/>
          <a:ln w="12700" cap="flat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23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针刺技术的工艺流程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3194879" y="3989398"/>
            <a:ext cx="3599815" cy="1235727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sq">
            <a:noFill/>
            <a:miter/>
          </a:ln>
          <a:effectLst>
            <a:outerShdw dist="38100" blurRad="495300" dir="2700000" sx="100000" sy="100000" kx="0" ky="0" algn="tl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374592" y="4763941"/>
            <a:ext cx="705737" cy="70573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6411937" y="4855199"/>
            <a:ext cx="631046" cy="4924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00000"/>
              </a:lnSpc>
            </a:pPr>
            <a:r>
              <a:rPr kumimoji="1" lang="en-US" altLang="zh-CN" sz="2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3418683" y="4103077"/>
            <a:ext cx="2909094" cy="1031631"/>
          </a:xfrm>
          <a:prstGeom prst="rect">
            <a:avLst/>
          </a:prstGeom>
          <a:noFill/>
          <a:ln w="12700" cap="flat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23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针刺技术的优势与挑战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340668" y="5771822"/>
            <a:ext cx="865558" cy="865558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19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91151" y="-202534"/>
            <a:ext cx="1310754" cy="1316850"/>
          </a:xfrm>
          <a:prstGeom prst="rect">
            <a:avLst/>
          </a:prstGeom>
          <a:noFill/>
          <a:ln>
            <a:noFill/>
          </a:ln>
        </p:spPr>
      </p:pic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>
                <a:alpha val="100000"/>
              </a:srgbClr>
            </a:gs>
            <a:gs pos="100000">
              <a:srgbClr val="D9D9D9">
                <a:alpha val="100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20092" r="0" b="0"/>
          <a:stretch>
            <a:fillRect/>
          </a:stretch>
        </p:blipFill>
        <p:spPr>
          <a:xfrm rot="0" flipH="0" flipV="0">
            <a:off x="-8889" y="0"/>
            <a:ext cx="12238989" cy="54600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rot="0" flipH="0" flipV="0">
            <a:off x="-8890" y="3472205"/>
            <a:ext cx="12238990" cy="325524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-27940" y="3360695"/>
            <a:ext cx="12296140" cy="251209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4926686" y="4126238"/>
            <a:ext cx="5834939" cy="184402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9FF5F9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/>
                <a:ea typeface="Source Han Sans CN Bold"/>
                <a:cs typeface="Source Han Sans CN Bold"/>
              </a:rPr>
              <a:t>针刺技术概述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8153401" y="118110"/>
            <a:ext cx="3880485" cy="186118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1500">
                <a:ln w="12700">
                  <a:noFill/>
                </a:ln>
                <a:gradFill>
                  <a:gsLst>
                    <a:gs pos="0">
                      <a:srgbClr val="F3F7FF">
                        <a:alpha val="100000"/>
                      </a:srgbClr>
                    </a:gs>
                    <a:gs pos="100000">
                      <a:srgbClr val="B9D1FD">
                        <a:alpha val="0"/>
                      </a:srgbClr>
                    </a:gs>
                  </a:gsLst>
                  <a:lin ang="5400000" scaled="0"/>
                </a:gradFill>
                <a:latin typeface="Source Han Sans CN Bold"/>
                <a:ea typeface="Source Han Sans CN Bold"/>
                <a:cs typeface="Source Han Sans CN Bold"/>
              </a:rPr>
              <a:t>202X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03250" y="492604"/>
            <a:ext cx="2518541" cy="312748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649059" y="4173151"/>
            <a:ext cx="1883483" cy="15696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1000">
                <a:ln w="12700">
                  <a:noFill/>
                </a:ln>
                <a:gradFill>
                  <a:gsLst>
                    <a:gs pos="6000">
                      <a:srgbClr val="D0E1FD">
                        <a:alpha val="0"/>
                      </a:srgbClr>
                    </a:gs>
                    <a:gs pos="66000">
                      <a:srgbClr val="D0E1FD">
                        <a:alpha val="100000"/>
                      </a:srgbClr>
                    </a:gs>
                  </a:gsLst>
                  <a:lin ang="16200000" scaled="0"/>
                </a:gradFill>
                <a:latin typeface="Source Han Sans CN Bold"/>
                <a:ea typeface="Source Han Sans CN Bold"/>
                <a:cs typeface="Source Han Sans CN Bold"/>
              </a:rPr>
              <a:t>01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081336" y="4432300"/>
            <a:ext cx="58864" cy="1308100"/>
          </a:xfrm>
          <a:prstGeom prst="rect"/>
          <a:gradFill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100000">
                <a:schemeClr val="accent2">
                  <a:lumMod val="20000"/>
                  <a:lumOff val="80000"/>
                  <a:alpha val="70000"/>
                </a:schemeClr>
              </a:gs>
            </a:gsLst>
            <a:lin ang="3000000" scaled="0"/>
          </a:gra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>
                <a:alpha val="100000"/>
              </a:srgb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34000"/>
                </a:schemeClr>
              </a:gs>
              <a:gs pos="100000">
                <a:schemeClr val="accent1">
                  <a:lumMod val="20000"/>
                  <a:lumOff val="80000"/>
                  <a:alpha val="21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646846" y="1130300"/>
            <a:ext cx="7230454" cy="1415716"/>
          </a:xfrm>
          <a:prstGeom prst="homePlat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60400" y="1376946"/>
            <a:ext cx="1826638" cy="92242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925247" y="1423069"/>
            <a:ext cx="880825" cy="7539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4000">
                <a:ln w="12700">
                  <a:noFill/>
                </a:ln>
                <a:solidFill>
                  <a:srgbClr val="1467F7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01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2967646" y="2924342"/>
            <a:ext cx="7230454" cy="1415716"/>
          </a:xfrm>
          <a:prstGeom prst="homePlat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981200" y="3170988"/>
            <a:ext cx="1826638" cy="92242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2246047" y="3217111"/>
            <a:ext cx="880825" cy="7539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4000">
                <a:ln w="12700">
                  <a:noFill/>
                </a:ln>
                <a:solidFill>
                  <a:srgbClr val="1467F7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02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5400000" flipH="0" flipV="0">
            <a:off x="2178053" y="1767359"/>
            <a:ext cx="164254" cy="141598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5400000" flipH="0" flipV="0">
            <a:off x="3517817" y="3561401"/>
            <a:ext cx="164254" cy="141598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288446" y="4718384"/>
            <a:ext cx="7230454" cy="1415716"/>
          </a:xfrm>
          <a:prstGeom prst="homePlat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3302000" y="4965030"/>
            <a:ext cx="1826638" cy="92242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3566847" y="5011153"/>
            <a:ext cx="880825" cy="7539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4000">
                <a:ln w="12700">
                  <a:noFill/>
                </a:ln>
                <a:solidFill>
                  <a:srgbClr val="1467F7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03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5400000" flipH="0" flipV="0">
            <a:off x="4838617" y="5355443"/>
            <a:ext cx="164254" cy="141598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2626304" y="1648044"/>
            <a:ext cx="5476432" cy="75213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22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针刺技术是一种将纤维材料通过机械作用固定成非织造布的方法。它利用带有针的刺针板对纤维层进行穿刺，使纤维在穿刺过程中相互缠结，从而形成具有一定强度和结构的非织造布。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2626304" y="1270668"/>
            <a:ext cx="5476432" cy="36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针刺技术的定义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3988523" y="3444818"/>
            <a:ext cx="5476432" cy="75213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22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针刺技术起源于20世纪初，最初用于制作地毯背衬。随着技术的进步，针刺技术逐渐应用于过滤材料、土工布、服装材料等多个领域。现代针刺技术已经发展出多种设备和工艺，能够生产出性能各异的非织造布。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3988523" y="3067443"/>
            <a:ext cx="5476432" cy="36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针刺技术的发展历程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5305868" y="5252711"/>
            <a:ext cx="5476432" cy="75213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22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针刺技术广泛应用于医疗、建筑、汽车、环保等领域。例如，医疗领域的手术衣、口罩等；建筑领域的防水卷材、隔音材料等；汽车领域的内饰材料、过滤器等；环保领域的过滤袋、吸音材料等。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5305868" y="4875335"/>
            <a:ext cx="5476432" cy="36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针刺技术的应用范围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660400" y="466776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针刺技术的基本概念</a:t>
            </a:r>
            <a:endParaRPr kumimoji="1" lang="zh-CN" altLang="en-US"/>
          </a:p>
        </p:txBody>
      </p:sp>
      <p:grpSp>
        <p:nvGrpSpPr>
          <p:cNvPr id="22" name=""/>
          <p:cNvGrpSpPr/>
          <p:nvPr/>
        </p:nvGrpSpPr>
        <p:grpSpPr>
          <a:xfrm>
            <a:off x="685961" y="330467"/>
            <a:ext cx="490273" cy="72000"/>
            <a:chOff x="685961" y="330467"/>
            <a:chExt cx="490273" cy="72000"/>
          </a:xfrm>
        </p:grpSpPr>
        <p:sp>
          <p:nvSpPr>
            <p:cNvPr id="23" name="标题 1"/>
            <p:cNvSpPr txBox="1"/>
            <p:nvPr/>
          </p:nvSpPr>
          <p:spPr>
            <a:xfrm rot="0" flipH="0" flipV="0">
              <a:off x="1104234" y="330467"/>
              <a:ext cx="72000" cy="7200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24" name="标题 1"/>
            <p:cNvSpPr txBox="1"/>
            <p:nvPr/>
          </p:nvSpPr>
          <p:spPr>
            <a:xfrm rot="0" flipH="0" flipV="0">
              <a:off x="964810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25" name="标题 1"/>
            <p:cNvSpPr txBox="1"/>
            <p:nvPr/>
          </p:nvSpPr>
          <p:spPr>
            <a:xfrm rot="0" flipH="0" flipV="0">
              <a:off x="825385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26" name="标题 1"/>
            <p:cNvSpPr txBox="1"/>
            <p:nvPr/>
          </p:nvSpPr>
          <p:spPr>
            <a:xfrm rot="0" flipH="0" flipV="0">
              <a:off x="685961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</p:grp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>
                <a:alpha val="100000"/>
              </a:srgb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34000"/>
                </a:schemeClr>
              </a:gs>
              <a:gs pos="100000">
                <a:schemeClr val="accent1">
                  <a:lumMod val="20000"/>
                  <a:lumOff val="80000"/>
                  <a:alpha val="21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78115" y="1731278"/>
            <a:ext cx="2246086" cy="1008000"/>
          </a:xfrm>
          <a:custGeom>
            <a:avLst/>
            <a:gdLst>
              <a:gd name="connsiteX0" fmla="*/ 1952625 w 1952625"/>
              <a:gd name="connsiteY0" fmla="*/ 595503 h 876300"/>
              <a:gd name="connsiteX1" fmla="*/ 0 w 1952625"/>
              <a:gd name="connsiteY1" fmla="*/ 876300 h 876300"/>
              <a:gd name="connsiteX2" fmla="*/ 0 w 1952625"/>
              <a:gd name="connsiteY2" fmla="*/ 160211 h 876300"/>
              <a:gd name="connsiteX3" fmla="*/ 160211 w 1952625"/>
              <a:gd name="connsiteY3" fmla="*/ 0 h 876300"/>
              <a:gd name="connsiteX4" fmla="*/ 1328357 w 1952625"/>
              <a:gd name="connsiteY4" fmla="*/ 0 h 876300"/>
              <a:gd name="connsiteX5" fmla="*/ 1454753 w 1952625"/>
              <a:gd name="connsiteY5" fmla="*/ 61817 h 876300"/>
              <a:gd name="connsiteX6" fmla="*/ 1619250 w 1952625"/>
              <a:gd name="connsiteY6" fmla="*/ 285750 h 876300"/>
              <a:gd name="connsiteX7" fmla="*/ 1952625 w 1952625"/>
              <a:gd name="connsiteY7" fmla="*/ 595503 h 876300"/>
            </a:gdLst>
            <a:rect l="l" t="t" r="r" b="b"/>
            <a:pathLst>
              <a:path w="1952625" h="876300">
                <a:moveTo>
                  <a:pt x="1952625" y="595503"/>
                </a:moveTo>
                <a:lnTo>
                  <a:pt x="0" y="876300"/>
                </a:lnTo>
                <a:lnTo>
                  <a:pt x="0" y="160211"/>
                </a:lnTo>
                <a:cubicBezTo>
                  <a:pt x="0" y="71729"/>
                  <a:pt x="71729" y="0"/>
                  <a:pt x="160211" y="0"/>
                </a:cubicBezTo>
                <a:lnTo>
                  <a:pt x="1328357" y="0"/>
                </a:lnTo>
                <a:cubicBezTo>
                  <a:pt x="1377763" y="12"/>
                  <a:pt x="1424407" y="22823"/>
                  <a:pt x="1454753" y="61817"/>
                </a:cubicBezTo>
                <a:lnTo>
                  <a:pt x="1619250" y="285750"/>
                </a:lnTo>
                <a:cubicBezTo>
                  <a:pt x="1701165" y="391001"/>
                  <a:pt x="1781175" y="561975"/>
                  <a:pt x="1952625" y="59550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67941" y="2409513"/>
            <a:ext cx="3240000" cy="3060000"/>
          </a:xfrm>
          <a:prstGeom prst="roundRect">
            <a:avLst>
              <a:gd name="adj" fmla="val 6740"/>
            </a:avLst>
          </a:prstGeom>
          <a:solidFill>
            <a:schemeClr val="bg1"/>
          </a:solidFill>
          <a:ln cap="sq">
            <a:noFill/>
            <a:prstDash val="solid"/>
            <a:miter/>
          </a:ln>
          <a:effectLst>
            <a:outerShdw dist="0" blurRad="317500" dir="5400000" sx="100000" sy="100000" kx="0" ky="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912839" y="1912331"/>
            <a:ext cx="1415332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Part 01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474588" y="1731278"/>
            <a:ext cx="2246086" cy="1008000"/>
          </a:xfrm>
          <a:custGeom>
            <a:avLst/>
            <a:gdLst>
              <a:gd name="connsiteX0" fmla="*/ 1952625 w 1952625"/>
              <a:gd name="connsiteY0" fmla="*/ 595503 h 876300"/>
              <a:gd name="connsiteX1" fmla="*/ 0 w 1952625"/>
              <a:gd name="connsiteY1" fmla="*/ 876300 h 876300"/>
              <a:gd name="connsiteX2" fmla="*/ 0 w 1952625"/>
              <a:gd name="connsiteY2" fmla="*/ 160211 h 876300"/>
              <a:gd name="connsiteX3" fmla="*/ 160211 w 1952625"/>
              <a:gd name="connsiteY3" fmla="*/ 0 h 876300"/>
              <a:gd name="connsiteX4" fmla="*/ 1328357 w 1952625"/>
              <a:gd name="connsiteY4" fmla="*/ 0 h 876300"/>
              <a:gd name="connsiteX5" fmla="*/ 1454753 w 1952625"/>
              <a:gd name="connsiteY5" fmla="*/ 61817 h 876300"/>
              <a:gd name="connsiteX6" fmla="*/ 1619250 w 1952625"/>
              <a:gd name="connsiteY6" fmla="*/ 285750 h 876300"/>
              <a:gd name="connsiteX7" fmla="*/ 1952625 w 1952625"/>
              <a:gd name="connsiteY7" fmla="*/ 595503 h 876300"/>
            </a:gdLst>
            <a:rect l="l" t="t" r="r" b="b"/>
            <a:pathLst>
              <a:path w="1952625" h="876300">
                <a:moveTo>
                  <a:pt x="1952625" y="595503"/>
                </a:moveTo>
                <a:lnTo>
                  <a:pt x="0" y="876300"/>
                </a:lnTo>
                <a:lnTo>
                  <a:pt x="0" y="160211"/>
                </a:lnTo>
                <a:cubicBezTo>
                  <a:pt x="0" y="71729"/>
                  <a:pt x="71729" y="0"/>
                  <a:pt x="160211" y="0"/>
                </a:cubicBezTo>
                <a:lnTo>
                  <a:pt x="1328357" y="0"/>
                </a:lnTo>
                <a:cubicBezTo>
                  <a:pt x="1377763" y="12"/>
                  <a:pt x="1424407" y="22823"/>
                  <a:pt x="1454753" y="61817"/>
                </a:cubicBezTo>
                <a:lnTo>
                  <a:pt x="1619250" y="285750"/>
                </a:lnTo>
                <a:cubicBezTo>
                  <a:pt x="1701165" y="391001"/>
                  <a:pt x="1781175" y="561975"/>
                  <a:pt x="1952625" y="59550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4473421" y="2409513"/>
            <a:ext cx="3240000" cy="3060000"/>
          </a:xfrm>
          <a:prstGeom prst="roundRect">
            <a:avLst>
              <a:gd name="adj" fmla="val 6740"/>
            </a:avLst>
          </a:prstGeom>
          <a:solidFill>
            <a:schemeClr val="bg1"/>
          </a:solidFill>
          <a:ln cap="sq">
            <a:noFill/>
            <a:prstDash val="solid"/>
            <a:miter/>
          </a:ln>
          <a:effectLst>
            <a:outerShdw dist="0" blurRad="317500" dir="5400000" sx="100000" sy="100000" kx="0" ky="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4718319" y="1912331"/>
            <a:ext cx="1415332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Part 02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8280067" y="1731278"/>
            <a:ext cx="2246086" cy="1008000"/>
          </a:xfrm>
          <a:custGeom>
            <a:avLst/>
            <a:gdLst>
              <a:gd name="connsiteX0" fmla="*/ 1952625 w 1952625"/>
              <a:gd name="connsiteY0" fmla="*/ 595503 h 876300"/>
              <a:gd name="connsiteX1" fmla="*/ 0 w 1952625"/>
              <a:gd name="connsiteY1" fmla="*/ 876300 h 876300"/>
              <a:gd name="connsiteX2" fmla="*/ 0 w 1952625"/>
              <a:gd name="connsiteY2" fmla="*/ 160211 h 876300"/>
              <a:gd name="connsiteX3" fmla="*/ 160211 w 1952625"/>
              <a:gd name="connsiteY3" fmla="*/ 0 h 876300"/>
              <a:gd name="connsiteX4" fmla="*/ 1328357 w 1952625"/>
              <a:gd name="connsiteY4" fmla="*/ 0 h 876300"/>
              <a:gd name="connsiteX5" fmla="*/ 1454753 w 1952625"/>
              <a:gd name="connsiteY5" fmla="*/ 61817 h 876300"/>
              <a:gd name="connsiteX6" fmla="*/ 1619250 w 1952625"/>
              <a:gd name="connsiteY6" fmla="*/ 285750 h 876300"/>
              <a:gd name="connsiteX7" fmla="*/ 1952625 w 1952625"/>
              <a:gd name="connsiteY7" fmla="*/ 595503 h 876300"/>
            </a:gdLst>
            <a:rect l="l" t="t" r="r" b="b"/>
            <a:pathLst>
              <a:path w="1952625" h="876300">
                <a:moveTo>
                  <a:pt x="1952625" y="595503"/>
                </a:moveTo>
                <a:lnTo>
                  <a:pt x="0" y="876300"/>
                </a:lnTo>
                <a:lnTo>
                  <a:pt x="0" y="160211"/>
                </a:lnTo>
                <a:cubicBezTo>
                  <a:pt x="0" y="71729"/>
                  <a:pt x="71729" y="0"/>
                  <a:pt x="160211" y="0"/>
                </a:cubicBezTo>
                <a:lnTo>
                  <a:pt x="1328357" y="0"/>
                </a:lnTo>
                <a:cubicBezTo>
                  <a:pt x="1377763" y="12"/>
                  <a:pt x="1424407" y="22823"/>
                  <a:pt x="1454753" y="61817"/>
                </a:cubicBezTo>
                <a:lnTo>
                  <a:pt x="1619250" y="285750"/>
                </a:lnTo>
                <a:cubicBezTo>
                  <a:pt x="1701165" y="391001"/>
                  <a:pt x="1781175" y="561975"/>
                  <a:pt x="1952625" y="59550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8278900" y="2409513"/>
            <a:ext cx="3240000" cy="3060000"/>
          </a:xfrm>
          <a:prstGeom prst="roundRect">
            <a:avLst>
              <a:gd name="adj" fmla="val 6740"/>
            </a:avLst>
          </a:prstGeom>
          <a:solidFill>
            <a:schemeClr val="bg1"/>
          </a:solidFill>
          <a:ln cap="sq">
            <a:noFill/>
            <a:prstDash val="solid"/>
            <a:miter/>
          </a:ln>
          <a:effectLst>
            <a:outerShdw dist="0" blurRad="317500" dir="5400000" sx="100000" sy="100000" kx="0" ky="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8523798" y="1912331"/>
            <a:ext cx="1415332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Part 03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847941" y="2501900"/>
            <a:ext cx="2880000" cy="6604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纤维材料的选择与准备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847941" y="3218367"/>
            <a:ext cx="2880000" cy="19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针刺技术使用的纤维材料种类繁多，包括天然纤维、合成纤维和混合纤维。纤维材料的选择取决于最终产品的性能需求。在使用前，纤维材料需要经过开松、梳理等工序，使其达到适宜的状态。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4653421" y="2501900"/>
            <a:ext cx="2880000" cy="6604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刺针板的设计与功能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4653421" y="3218367"/>
            <a:ext cx="2880000" cy="19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刺针板是针刺机的核心部件，其设计直接影响到非织造布的质量。刺针板上的刺针排列方式、刺针长度和密度等因素都会影响纤维的穿刺效果。刺针板的设计需要根据纤维材料的特性进行优化，以实现最佳的穿刺效果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458900" y="2501900"/>
            <a:ext cx="2880000" cy="656625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针刺过程中的关键参数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458900" y="3218367"/>
            <a:ext cx="2880000" cy="19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针刺过程中的关键参数包括刺针速度、刺针深度、刺针频率等。这些参数的设置需要根据纤维材料的特性和产品的要求进行调整。合理的参数设置可以提高非织造布的均匀性和强度，降低生产成本。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660400" y="466776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针刺技术的工作原理</a:t>
            </a:r>
            <a:endParaRPr kumimoji="1" lang="zh-CN" altLang="en-US"/>
          </a:p>
        </p:txBody>
      </p:sp>
      <p:grpSp>
        <p:nvGrpSpPr>
          <p:cNvPr id="19" name=""/>
          <p:cNvGrpSpPr/>
          <p:nvPr/>
        </p:nvGrpSpPr>
        <p:grpSpPr>
          <a:xfrm>
            <a:off x="685961" y="330467"/>
            <a:ext cx="490273" cy="72000"/>
            <a:chOff x="685961" y="330467"/>
            <a:chExt cx="490273" cy="72000"/>
          </a:xfrm>
        </p:grpSpPr>
        <p:sp>
          <p:nvSpPr>
            <p:cNvPr id="20" name="标题 1"/>
            <p:cNvSpPr txBox="1"/>
            <p:nvPr/>
          </p:nvSpPr>
          <p:spPr>
            <a:xfrm rot="0" flipH="0" flipV="0">
              <a:off x="1104234" y="330467"/>
              <a:ext cx="72000" cy="7200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21" name="标题 1"/>
            <p:cNvSpPr txBox="1"/>
            <p:nvPr/>
          </p:nvSpPr>
          <p:spPr>
            <a:xfrm rot="0" flipH="0" flipV="0">
              <a:off x="964810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22" name="标题 1"/>
            <p:cNvSpPr txBox="1"/>
            <p:nvPr/>
          </p:nvSpPr>
          <p:spPr>
            <a:xfrm rot="0" flipH="0" flipV="0">
              <a:off x="825385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23" name="标题 1"/>
            <p:cNvSpPr txBox="1"/>
            <p:nvPr/>
          </p:nvSpPr>
          <p:spPr>
            <a:xfrm rot="0" flipH="0" flipV="0">
              <a:off x="685961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</p:grp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>
                <a:alpha val="100000"/>
              </a:srgbClr>
            </a:gs>
            <a:gs pos="100000">
              <a:srgbClr val="D9D9D9">
                <a:alpha val="100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20092" r="0" b="0"/>
          <a:stretch>
            <a:fillRect/>
          </a:stretch>
        </p:blipFill>
        <p:spPr>
          <a:xfrm rot="0" flipH="0" flipV="0">
            <a:off x="-8889" y="0"/>
            <a:ext cx="12238989" cy="54600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rot="0" flipH="0" flipV="0">
            <a:off x="-8890" y="3472205"/>
            <a:ext cx="12238990" cy="325524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-27940" y="3360695"/>
            <a:ext cx="12296140" cy="251209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4926686" y="4126238"/>
            <a:ext cx="5834939" cy="184402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9FF5F9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/>
                <a:ea typeface="Source Han Sans CN Bold"/>
                <a:cs typeface="Source Han Sans CN Bold"/>
              </a:rPr>
              <a:t>针刺技术的工艺流程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8153401" y="118110"/>
            <a:ext cx="3880485" cy="186118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1500">
                <a:ln w="12700">
                  <a:noFill/>
                </a:ln>
                <a:gradFill>
                  <a:gsLst>
                    <a:gs pos="0">
                      <a:srgbClr val="F3F7FF">
                        <a:alpha val="100000"/>
                      </a:srgbClr>
                    </a:gs>
                    <a:gs pos="100000">
                      <a:srgbClr val="B9D1FD">
                        <a:alpha val="0"/>
                      </a:srgbClr>
                    </a:gs>
                  </a:gsLst>
                  <a:lin ang="5400000" scaled="0"/>
                </a:gradFill>
                <a:latin typeface="Source Han Sans CN Bold"/>
                <a:ea typeface="Source Han Sans CN Bold"/>
                <a:cs typeface="Source Han Sans CN Bold"/>
              </a:rPr>
              <a:t>202X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03250" y="492604"/>
            <a:ext cx="2518541" cy="312748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649059" y="4173151"/>
            <a:ext cx="1883483" cy="15696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1000">
                <a:ln w="12700">
                  <a:noFill/>
                </a:ln>
                <a:gradFill>
                  <a:gsLst>
                    <a:gs pos="6000">
                      <a:srgbClr val="D0E1FD">
                        <a:alpha val="0"/>
                      </a:srgbClr>
                    </a:gs>
                    <a:gs pos="66000">
                      <a:srgbClr val="D0E1FD">
                        <a:alpha val="100000"/>
                      </a:srgbClr>
                    </a:gs>
                  </a:gsLst>
                  <a:lin ang="16200000" scaled="0"/>
                </a:gradFill>
                <a:latin typeface="Source Han Sans CN Bold"/>
                <a:ea typeface="Source Han Sans CN Bold"/>
                <a:cs typeface="Source Han Sans CN Bold"/>
              </a:rPr>
              <a:t>02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081336" y="4432300"/>
            <a:ext cx="58864" cy="1308100"/>
          </a:xfrm>
          <a:prstGeom prst="rect"/>
          <a:gradFill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100000">
                <a:schemeClr val="accent2">
                  <a:lumMod val="20000"/>
                  <a:lumOff val="80000"/>
                  <a:alpha val="70000"/>
                </a:schemeClr>
              </a:gs>
            </a:gsLst>
            <a:lin ang="3000000" scaled="0"/>
          </a:gra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>
                <a:alpha val="100000"/>
              </a:srgb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34000"/>
                </a:schemeClr>
              </a:gs>
              <a:gs pos="100000">
                <a:schemeClr val="accent1">
                  <a:lumMod val="20000"/>
                  <a:lumOff val="80000"/>
                  <a:alpha val="21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0" r="0" b="0"/>
          <a:stretch>
            <a:fillRect/>
          </a:stretch>
        </p:blipFill>
        <p:spPr>
          <a:xfrm rot="0" flipH="0" flipV="0">
            <a:off x="7439105" y="1573587"/>
            <a:ext cx="2762090" cy="2757113"/>
          </a:xfrm>
          <a:prstGeom prst="rect">
            <a:avLst/>
          </a:prstGeom>
        </p:spPr>
      </p:pic>
      <p:pic>
        <p:nvPicPr>
          <p:cNvPr id="4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627" t="5285" r="4896" b="238"/>
          <a:stretch>
            <a:fillRect/>
          </a:stretch>
        </p:blipFill>
        <p:spPr>
          <a:xfrm rot="0" flipH="0" flipV="0">
            <a:off x="2086683" y="1491010"/>
            <a:ext cx="2520000" cy="2520000"/>
          </a:xfrm>
          <a:custGeom>
            <a:avLst/>
            <a:gdLst/>
            <a:rect l="l" t="t" r="r" b="b"/>
            <a:pathLst>
              <a:path w="2520000" h="2520000">
                <a:moveTo>
                  <a:pt x="1260000" y="0"/>
                </a:moveTo>
                <a:cubicBezTo>
                  <a:pt x="1955879" y="0"/>
                  <a:pt x="2520000" y="564121"/>
                  <a:pt x="2520000" y="1260000"/>
                </a:cubicBezTo>
                <a:cubicBezTo>
                  <a:pt x="2520000" y="1955879"/>
                  <a:pt x="1955879" y="2520000"/>
                  <a:pt x="1260000" y="2520000"/>
                </a:cubicBezTo>
                <a:cubicBezTo>
                  <a:pt x="564121" y="2520000"/>
                  <a:pt x="0" y="1955879"/>
                  <a:pt x="0" y="1260000"/>
                </a:cubicBezTo>
                <a:cubicBezTo>
                  <a:pt x="0" y="564121"/>
                  <a:pt x="564121" y="0"/>
                  <a:pt x="126000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5" name="标题 1"/>
          <p:cNvSpPr txBox="1"/>
          <p:nvPr/>
        </p:nvSpPr>
        <p:spPr>
          <a:xfrm rot="0" flipH="0" flipV="0">
            <a:off x="1186683" y="4480975"/>
            <a:ext cx="4320000" cy="129241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在针刺前，纤维材料需要经过开松和梳理工序。开松是为了将纤维团块分散成单根纤维，梳理则是为了使纤维平行排列，便于后续的铺网和针刺。开松和梳理的效果直接影响到非织造布的质量。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1006683" y="3537573"/>
            <a:ext cx="4680000" cy="792000"/>
          </a:xfrm>
          <a:prstGeom prst="parallelogram">
            <a:avLst>
              <a:gd name="adj" fmla="val 22929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186683" y="3609573"/>
            <a:ext cx="4320000" cy="648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纤维开松与梳理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672617" y="4480975"/>
            <a:ext cx="4320000" cy="129241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铺网是将梳理后的纤维均匀地铺设在铺网机上，形成一层纤维网。预针刺是在正式针刺前，对纤维网进行一次轻微的穿刺，以增加纤维之间的初步结合力，减少正式针刺时的阻力。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492617" y="3537573"/>
            <a:ext cx="4680000" cy="792000"/>
          </a:xfrm>
          <a:prstGeom prst="parallelogram">
            <a:avLst>
              <a:gd name="adj" fmla="val 22929"/>
            </a:avLst>
          </a:prstGeom>
          <a:solidFill>
            <a:schemeClr val="accent2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672617" y="3609573"/>
            <a:ext cx="4320000" cy="648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铺网与预针刺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60400" y="466776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前处理阶段</a:t>
            </a:r>
            <a:endParaRPr kumimoji="1" lang="zh-CN" altLang="en-US"/>
          </a:p>
        </p:txBody>
      </p:sp>
      <p:grpSp>
        <p:nvGrpSpPr>
          <p:cNvPr id="12" name=""/>
          <p:cNvGrpSpPr/>
          <p:nvPr/>
        </p:nvGrpSpPr>
        <p:grpSpPr>
          <a:xfrm>
            <a:off x="685961" y="330467"/>
            <a:ext cx="490273" cy="72000"/>
            <a:chOff x="685961" y="330467"/>
            <a:chExt cx="490273" cy="72000"/>
          </a:xfrm>
        </p:grpSpPr>
        <p:sp>
          <p:nvSpPr>
            <p:cNvPr id="13" name="标题 1"/>
            <p:cNvSpPr txBox="1"/>
            <p:nvPr/>
          </p:nvSpPr>
          <p:spPr>
            <a:xfrm rot="0" flipH="0" flipV="0">
              <a:off x="1104234" y="330467"/>
              <a:ext cx="72000" cy="7200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4" name="标题 1"/>
            <p:cNvSpPr txBox="1"/>
            <p:nvPr/>
          </p:nvSpPr>
          <p:spPr>
            <a:xfrm rot="0" flipH="0" flipV="0">
              <a:off x="964810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5" name="标题 1"/>
            <p:cNvSpPr txBox="1"/>
            <p:nvPr/>
          </p:nvSpPr>
          <p:spPr>
            <a:xfrm rot="0" flipH="0" flipV="0">
              <a:off x="825385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6" name="标题 1"/>
            <p:cNvSpPr txBox="1"/>
            <p:nvPr/>
          </p:nvSpPr>
          <p:spPr>
            <a:xfrm rot="0" flipH="0" flipV="0">
              <a:off x="685961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</p:grp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>
                <a:alpha val="100000"/>
              </a:srgb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34000"/>
                </a:schemeClr>
              </a:gs>
              <a:gs pos="100000">
                <a:schemeClr val="accent1">
                  <a:lumMod val="20000"/>
                  <a:lumOff val="80000"/>
                  <a:alpha val="21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3002280" y="3771900"/>
            <a:ext cx="8516620" cy="1737360"/>
          </a:xfrm>
          <a:prstGeom prst="roundRect">
            <a:avLst>
              <a:gd name="adj" fmla="val 4974"/>
            </a:avLst>
          </a:prstGeom>
          <a:solidFill>
            <a:schemeClr val="bg1"/>
          </a:solidFill>
          <a:ln w="28575" cap="sq">
            <a:noFill/>
            <a:miter/>
          </a:ln>
          <a:effectLst>
            <a:outerShdw dist="38100" blurRad="279400" dir="2700000" sx="99000" sy="99000" kx="0" ky="0" algn="tl" rotWithShape="0">
              <a:schemeClr val="accent1">
                <a:alpha val="2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002280" y="1767840"/>
            <a:ext cx="8516620" cy="1737360"/>
          </a:xfrm>
          <a:prstGeom prst="roundRect">
            <a:avLst>
              <a:gd name="adj" fmla="val 4974"/>
            </a:avLst>
          </a:prstGeom>
          <a:solidFill>
            <a:schemeClr val="bg1"/>
          </a:solidFill>
          <a:ln w="28575" cap="sq">
            <a:noFill/>
            <a:miter/>
          </a:ln>
          <a:effectLst>
            <a:outerShdw dist="38100" blurRad="279400" dir="2700000" sx="99000" sy="99000" kx="0" ky="0" algn="tl" rotWithShape="0">
              <a:schemeClr val="accent1">
                <a:alpha val="2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2700000" flipH="0" flipV="0">
            <a:off x="1452941" y="2073970"/>
            <a:ext cx="3216728" cy="3216728"/>
          </a:xfrm>
          <a:prstGeom prst="round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5181600" y="2279923"/>
            <a:ext cx="6179819" cy="10576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正式针刺是针刺技术的核心环节。在这一阶段，纤维网被送入针刺机，通过刺针板的高速旋转，纤维被多次穿刺，形成紧密的纤维网络。正式针刺的次数和时间需要根据产品的厚度和强度要求进行调整。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2700000" flipH="0" flipV="0">
            <a:off x="1041968" y="4840604"/>
            <a:ext cx="792152" cy="7921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8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21978" t="0" r="21978" b="0"/>
          <a:stretch>
            <a:fillRect/>
          </a:stretch>
        </p:blipFill>
        <p:spPr>
          <a:xfrm rot="0" flipH="0" flipV="0">
            <a:off x="1133940" y="1754969"/>
            <a:ext cx="3854732" cy="3854732"/>
          </a:xfrm>
          <a:custGeom>
            <a:avLst/>
            <a:gdLst/>
            <a:rect l="l" t="t" r="r" b="b"/>
            <a:pathLst>
              <a:path w="3854732" h="3854732">
                <a:moveTo>
                  <a:pt x="1927366" y="0"/>
                </a:moveTo>
                <a:cubicBezTo>
                  <a:pt x="2056210" y="0"/>
                  <a:pt x="2185053" y="49152"/>
                  <a:pt x="2283357" y="147456"/>
                </a:cubicBezTo>
                <a:lnTo>
                  <a:pt x="3707276" y="1571375"/>
                </a:lnTo>
                <a:cubicBezTo>
                  <a:pt x="3903885" y="1767984"/>
                  <a:pt x="3903885" y="2086749"/>
                  <a:pt x="3707276" y="2283357"/>
                </a:cubicBezTo>
                <a:lnTo>
                  <a:pt x="2283357" y="3707276"/>
                </a:lnTo>
                <a:cubicBezTo>
                  <a:pt x="2086749" y="3903885"/>
                  <a:pt x="1767984" y="3903885"/>
                  <a:pt x="1571375" y="3707276"/>
                </a:cubicBezTo>
                <a:lnTo>
                  <a:pt x="147456" y="2283357"/>
                </a:lnTo>
                <a:cubicBezTo>
                  <a:pt x="-49152" y="2086749"/>
                  <a:pt x="-49152" y="1767984"/>
                  <a:pt x="147456" y="1571375"/>
                </a:cubicBezTo>
                <a:lnTo>
                  <a:pt x="1571375" y="147456"/>
                </a:lnTo>
                <a:cubicBezTo>
                  <a:pt x="1669680" y="49152"/>
                  <a:pt x="1798523" y="0"/>
                  <a:pt x="1927366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9" name="标题 1"/>
          <p:cNvSpPr txBox="1"/>
          <p:nvPr/>
        </p:nvSpPr>
        <p:spPr>
          <a:xfrm rot="2700000" flipH="0" flipV="0">
            <a:off x="903452" y="1682699"/>
            <a:ext cx="1484670" cy="1484670"/>
          </a:xfrm>
          <a:prstGeom prst="round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0" name=""/>
          <p:cNvPicPr>
            <a:picLocks noChangeAspect="1"/>
          </p:cNvPicPr>
          <p:nvPr/>
        </p:nvPicPr>
        <p:blipFill>
          <a:blip r:embed="rId3">
            <a:alphaModFix amt="100000"/>
          </a:blip>
          <a:srcRect l="21978" t="0" r="21978" b="0"/>
          <a:stretch>
            <a:fillRect/>
          </a:stretch>
        </p:blipFill>
        <p:spPr>
          <a:xfrm rot="0" flipH="0" flipV="0">
            <a:off x="810226" y="1589473"/>
            <a:ext cx="1671124" cy="1671124"/>
          </a:xfrm>
          <a:custGeom>
            <a:avLst/>
            <a:gdLst/>
            <a:rect l="l" t="t" r="r" b="b"/>
            <a:pathLst>
              <a:path w="1671124" h="1671124">
                <a:moveTo>
                  <a:pt x="835561" y="0"/>
                </a:moveTo>
                <a:cubicBezTo>
                  <a:pt x="891418" y="0"/>
                  <a:pt x="947275" y="21309"/>
                  <a:pt x="989892" y="63926"/>
                </a:cubicBezTo>
                <a:lnTo>
                  <a:pt x="1607198" y="681232"/>
                </a:lnTo>
                <a:cubicBezTo>
                  <a:pt x="1692433" y="766466"/>
                  <a:pt x="1692433" y="904659"/>
                  <a:pt x="1607198" y="989894"/>
                </a:cubicBezTo>
                <a:lnTo>
                  <a:pt x="989894" y="1607198"/>
                </a:lnTo>
                <a:cubicBezTo>
                  <a:pt x="904659" y="1692433"/>
                  <a:pt x="766467" y="1692433"/>
                  <a:pt x="681232" y="1607198"/>
                </a:cubicBezTo>
                <a:lnTo>
                  <a:pt x="63926" y="989892"/>
                </a:lnTo>
                <a:cubicBezTo>
                  <a:pt x="-21308" y="904658"/>
                  <a:pt x="-21308" y="766465"/>
                  <a:pt x="63926" y="681230"/>
                </a:cubicBezTo>
                <a:lnTo>
                  <a:pt x="681230" y="63926"/>
                </a:lnTo>
                <a:cubicBezTo>
                  <a:pt x="723848" y="21309"/>
                  <a:pt x="779705" y="0"/>
                  <a:pt x="835561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 rot="0" flipH="0" flipV="0">
            <a:off x="11384280" y="3315970"/>
            <a:ext cx="236220" cy="901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181600" y="4230643"/>
            <a:ext cx="6179819" cy="10576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针刺完成后，非织造布需要进行后整理和定型。后整理包括剪毛、刷毛等工序，目的是去除多余的纤维，使布面平整。定型则是通过热压或化学处理，使非织造布具有稳定的尺寸和形状，满足使用要求。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11384280" y="5266690"/>
            <a:ext cx="236220" cy="901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5181618" y="1907176"/>
            <a:ext cx="6178865" cy="3491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正式针刺过程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5181618" y="3888376"/>
            <a:ext cx="6178865" cy="3491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后整理与定型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660400" y="466776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主要针刺阶段</a:t>
            </a:r>
            <a:endParaRPr kumimoji="1" lang="zh-CN" altLang="en-US"/>
          </a:p>
        </p:txBody>
      </p:sp>
      <p:grpSp>
        <p:nvGrpSpPr>
          <p:cNvPr id="17" name=""/>
          <p:cNvGrpSpPr/>
          <p:nvPr/>
        </p:nvGrpSpPr>
        <p:grpSpPr>
          <a:xfrm>
            <a:off x="685961" y="330467"/>
            <a:ext cx="490273" cy="72000"/>
            <a:chOff x="685961" y="330467"/>
            <a:chExt cx="490273" cy="72000"/>
          </a:xfrm>
        </p:grpSpPr>
        <p:sp>
          <p:nvSpPr>
            <p:cNvPr id="18" name="标题 1"/>
            <p:cNvSpPr txBox="1"/>
            <p:nvPr/>
          </p:nvSpPr>
          <p:spPr>
            <a:xfrm rot="0" flipH="0" flipV="0">
              <a:off x="1104234" y="330467"/>
              <a:ext cx="72000" cy="7200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9" name="标题 1"/>
            <p:cNvSpPr txBox="1"/>
            <p:nvPr/>
          </p:nvSpPr>
          <p:spPr>
            <a:xfrm rot="0" flipH="0" flipV="0">
              <a:off x="964810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20" name="标题 1"/>
            <p:cNvSpPr txBox="1"/>
            <p:nvPr/>
          </p:nvSpPr>
          <p:spPr>
            <a:xfrm rot="0" flipH="0" flipV="0">
              <a:off x="825385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21" name="标题 1"/>
            <p:cNvSpPr txBox="1"/>
            <p:nvPr/>
          </p:nvSpPr>
          <p:spPr>
            <a:xfrm rot="0" flipH="0" flipV="0">
              <a:off x="685961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</p:grp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>
                <a:alpha val="100000"/>
              </a:srgb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34000"/>
                </a:schemeClr>
              </a:gs>
              <a:gs pos="100000">
                <a:schemeClr val="accent1">
                  <a:lumMod val="20000"/>
                  <a:lumOff val="80000"/>
                  <a:alpha val="21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233043" y="1818196"/>
            <a:ext cx="2574151" cy="2574151"/>
          </a:xfrm>
          <a:prstGeom prst="rect">
            <a:avLst/>
          </a:prstGeom>
          <a:blipFill>
            <a:blip r:embed="rId2"/>
            <a:srcRect l="0" t="0" r="0" b="0"/>
            <a:stretch>
              <a:fillRect l="-42765" t="0" r="-42765" b="0"/>
            </a:stretch>
          </a:blip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2408701" y="3232058"/>
            <a:ext cx="2574151" cy="2574151"/>
          </a:xfrm>
          <a:prstGeom prst="rect">
            <a:avLst/>
          </a:prstGeom>
          <a:blipFill>
            <a:blip r:embed="rId2"/>
            <a:srcRect l="0" t="0" r="0" b="0"/>
            <a:stretch>
              <a:fillRect l="-42765" t="0" r="-42765" b="0"/>
            </a:stretch>
          </a:blip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5651176" y="2561316"/>
            <a:ext cx="5867723" cy="108470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洗涤是为了去除非织造布表面的杂质和残留的化学物质，保证产品的清洁度。干燥则是通过热风或红外线等方式，将洗涤后的非织造布快速烘干，防止发霉和变形。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5651177" y="1747777"/>
            <a:ext cx="5867723" cy="70530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洗涤与干燥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5651176" y="4714207"/>
            <a:ext cx="5867723" cy="108470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对于需要染色或印花的产品，可以在干燥后进行相应的处理。染色可以使非织造布具有特定的颜色，印花则可以在布面上形成图案，增加产品的美观性和功能性。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5651177" y="3900668"/>
            <a:ext cx="5867723" cy="70530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染色与印花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60400" y="466776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后处理阶段</a:t>
            </a:r>
            <a:endParaRPr kumimoji="1" lang="zh-CN" altLang="en-US"/>
          </a:p>
        </p:txBody>
      </p:sp>
      <p:grpSp>
        <p:nvGrpSpPr>
          <p:cNvPr id="10" name=""/>
          <p:cNvGrpSpPr/>
          <p:nvPr/>
        </p:nvGrpSpPr>
        <p:grpSpPr>
          <a:xfrm>
            <a:off x="685961" y="330467"/>
            <a:ext cx="490273" cy="72000"/>
            <a:chOff x="685961" y="330467"/>
            <a:chExt cx="490273" cy="72000"/>
          </a:xfrm>
        </p:grpSpPr>
        <p:sp>
          <p:nvSpPr>
            <p:cNvPr id="11" name="标题 1"/>
            <p:cNvSpPr txBox="1"/>
            <p:nvPr/>
          </p:nvSpPr>
          <p:spPr>
            <a:xfrm rot="0" flipH="0" flipV="0">
              <a:off x="1104234" y="330467"/>
              <a:ext cx="72000" cy="7200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2" name="标题 1"/>
            <p:cNvSpPr txBox="1"/>
            <p:nvPr/>
          </p:nvSpPr>
          <p:spPr>
            <a:xfrm rot="0" flipH="0" flipV="0">
              <a:off x="964810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3" name="标题 1"/>
            <p:cNvSpPr txBox="1"/>
            <p:nvPr/>
          </p:nvSpPr>
          <p:spPr>
            <a:xfrm rot="0" flipH="0" flipV="0">
              <a:off x="825385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4" name="标题 1"/>
            <p:cNvSpPr txBox="1"/>
            <p:nvPr/>
          </p:nvSpPr>
          <p:spPr>
            <a:xfrm rot="0" flipH="0" flipV="0">
              <a:off x="685961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</p:grp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>
                <a:alpha val="100000"/>
              </a:srgbClr>
            </a:gs>
            <a:gs pos="100000">
              <a:srgbClr val="D9D9D9">
                <a:alpha val="100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20092" r="0" b="0"/>
          <a:stretch>
            <a:fillRect/>
          </a:stretch>
        </p:blipFill>
        <p:spPr>
          <a:xfrm rot="0" flipH="0" flipV="0">
            <a:off x="-8889" y="0"/>
            <a:ext cx="12238989" cy="54600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rot="0" flipH="0" flipV="0">
            <a:off x="-8890" y="3472205"/>
            <a:ext cx="12238990" cy="325524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-27940" y="3360695"/>
            <a:ext cx="12296140" cy="251209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4926686" y="4126238"/>
            <a:ext cx="5834939" cy="184402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9FF5F9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/>
                <a:ea typeface="Source Han Sans CN Bold"/>
                <a:cs typeface="Source Han Sans CN Bold"/>
              </a:rPr>
              <a:t>针刺技术的优势与挑战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8153401" y="118110"/>
            <a:ext cx="3880485" cy="186118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1500">
                <a:ln w="12700">
                  <a:noFill/>
                </a:ln>
                <a:gradFill>
                  <a:gsLst>
                    <a:gs pos="0">
                      <a:srgbClr val="F3F7FF">
                        <a:alpha val="100000"/>
                      </a:srgbClr>
                    </a:gs>
                    <a:gs pos="100000">
                      <a:srgbClr val="B9D1FD">
                        <a:alpha val="0"/>
                      </a:srgbClr>
                    </a:gs>
                  </a:gsLst>
                  <a:lin ang="5400000" scaled="0"/>
                </a:gradFill>
                <a:latin typeface="Source Han Sans CN Bold"/>
                <a:ea typeface="Source Han Sans CN Bold"/>
                <a:cs typeface="Source Han Sans CN Bold"/>
              </a:rPr>
              <a:t>202X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03250" y="492604"/>
            <a:ext cx="2518541" cy="312748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649059" y="4173151"/>
            <a:ext cx="1883483" cy="15696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1000">
                <a:ln w="12700">
                  <a:noFill/>
                </a:ln>
                <a:gradFill>
                  <a:gsLst>
                    <a:gs pos="6000">
                      <a:srgbClr val="D0E1FD">
                        <a:alpha val="0"/>
                      </a:srgbClr>
                    </a:gs>
                    <a:gs pos="66000">
                      <a:srgbClr val="D0E1FD">
                        <a:alpha val="100000"/>
                      </a:srgbClr>
                    </a:gs>
                  </a:gsLst>
                  <a:lin ang="16200000" scaled="0"/>
                </a:gradFill>
                <a:latin typeface="Source Han Sans CN Bold"/>
                <a:ea typeface="Source Han Sans CN Bold"/>
                <a:cs typeface="Source Han Sans CN Bold"/>
              </a:rPr>
              <a:t>03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081336" y="4432300"/>
            <a:ext cx="58864" cy="1308100"/>
          </a:xfrm>
          <a:prstGeom prst="rect"/>
          <a:gradFill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100000">
                <a:schemeClr val="accent2">
                  <a:lumMod val="20000"/>
                  <a:lumOff val="80000"/>
                  <a:alpha val="70000"/>
                </a:schemeClr>
              </a:gs>
            </a:gsLst>
            <a:lin ang="3000000" scaled="0"/>
          </a:gra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>
                <a:alpha val="100000"/>
              </a:srgb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34000"/>
                </a:schemeClr>
              </a:gs>
              <a:gs pos="100000">
                <a:schemeClr val="accent1">
                  <a:lumMod val="20000"/>
                  <a:lumOff val="80000"/>
                  <a:alpha val="21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0" y="5206077"/>
            <a:ext cx="4791922" cy="958970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1474127" y="5206077"/>
            <a:ext cx="717873" cy="958970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4905511" y="2859014"/>
            <a:ext cx="6480000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FE6F1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产品质量稳定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905511" y="3180232"/>
            <a:ext cx="6480000" cy="121256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针刺技术能够生产出均匀、致密的非织造布，具有良好的力学性能和物理性能。通过精确控制刺针参数和工艺条件，可以保证产品的质量稳定，减少次品率。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4905511" y="4824782"/>
            <a:ext cx="6480000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FE6F1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应用范围广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4905511" y="5206076"/>
            <a:ext cx="6480000" cy="10296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针刺技术适用于多种纤维材料，能够生产出不同性能的非织造布。无论是柔软的医用材料，还是高强度的工业材料，针刺技术都能提供合适的解决方案。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905511" y="1039988"/>
            <a:ext cx="6480000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FE6F1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生产效率高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905511" y="1378238"/>
            <a:ext cx="6480000" cy="121256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针刺技术的自动化程度高，生产速度快，能够满足大规模生产的需要。同时，针刺技术可以根据不同的产品要求，灵活调整工艺参数，实现个性化生产。</a:t>
            </a:r>
            <a:endParaRPr kumimoji="1" lang="zh-CN" altLang="en-US"/>
          </a:p>
        </p:txBody>
      </p:sp>
      <p:pic>
        <p:nvPicPr>
          <p:cNvPr id="11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5880" t="6190" r="19886" b="3393"/>
          <a:stretch>
            <a:fillRect/>
          </a:stretch>
        </p:blipFill>
        <p:spPr>
          <a:xfrm rot="0" flipH="0" flipV="0">
            <a:off x="711200" y="1069906"/>
            <a:ext cx="3410130" cy="5095142"/>
          </a:xfrm>
          <a:custGeom>
            <a:avLst/>
            <a:gdLst/>
            <a:rect l="l" t="t" r="r" b="b"/>
            <a:pathLst>
              <a:path w="3416300" h="5092700">
                <a:moveTo>
                  <a:pt x="0" y="0"/>
                </a:moveTo>
                <a:lnTo>
                  <a:pt x="3410130" y="0"/>
                </a:lnTo>
                <a:lnTo>
                  <a:pt x="3410130" y="5095142"/>
                </a:lnTo>
                <a:lnTo>
                  <a:pt x="0" y="509514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2" name="标题 1"/>
          <p:cNvSpPr txBox="1"/>
          <p:nvPr/>
        </p:nvSpPr>
        <p:spPr>
          <a:xfrm rot="0" flipH="0" flipV="0">
            <a:off x="660400" y="466776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技术优势</a:t>
            </a:r>
            <a:endParaRPr kumimoji="1" lang="zh-CN" altLang="en-US"/>
          </a:p>
        </p:txBody>
      </p:sp>
      <p:grpSp>
        <p:nvGrpSpPr>
          <p:cNvPr id="13" name=""/>
          <p:cNvGrpSpPr/>
          <p:nvPr/>
        </p:nvGrpSpPr>
        <p:grpSpPr>
          <a:xfrm>
            <a:off x="685961" y="330467"/>
            <a:ext cx="490273" cy="72000"/>
            <a:chOff x="685961" y="330467"/>
            <a:chExt cx="490273" cy="72000"/>
          </a:xfrm>
        </p:grpSpPr>
        <p:sp>
          <p:nvSpPr>
            <p:cNvPr id="14" name="标题 1"/>
            <p:cNvSpPr txBox="1"/>
            <p:nvPr/>
          </p:nvSpPr>
          <p:spPr>
            <a:xfrm rot="0" flipH="0" flipV="0">
              <a:off x="1104234" y="330467"/>
              <a:ext cx="72000" cy="7200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5" name="标题 1"/>
            <p:cNvSpPr txBox="1"/>
            <p:nvPr/>
          </p:nvSpPr>
          <p:spPr>
            <a:xfrm rot="0" flipH="0" flipV="0">
              <a:off x="964810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6" name="标题 1"/>
            <p:cNvSpPr txBox="1"/>
            <p:nvPr/>
          </p:nvSpPr>
          <p:spPr>
            <a:xfrm rot="0" flipH="0" flipV="0">
              <a:off x="825385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7" name="标题 1"/>
            <p:cNvSpPr txBox="1"/>
            <p:nvPr/>
          </p:nvSpPr>
          <p:spPr>
            <a:xfrm rot="0" flipH="0" flipV="0">
              <a:off x="685961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</p:grp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>
                <a:alpha val="100000"/>
              </a:srgb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34000"/>
                </a:schemeClr>
              </a:gs>
              <a:gs pos="100000">
                <a:schemeClr val="accent1">
                  <a:lumMod val="20000"/>
                  <a:lumOff val="80000"/>
                  <a:alpha val="21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4480788" y="1917032"/>
            <a:ext cx="3386603" cy="3189325"/>
          </a:xfrm>
          <a:prstGeom prst="round2DiagRect">
            <a:avLst/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7238937" y="1917030"/>
            <a:ext cx="641154" cy="641154"/>
          </a:xfrm>
          <a:prstGeom prst="teardrop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4324609" y="2408589"/>
            <a:ext cx="912409" cy="97093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5253458" y="2150784"/>
            <a:ext cx="337015" cy="8682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7411209" y="2112163"/>
            <a:ext cx="271209" cy="250888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8138647" y="1917032"/>
            <a:ext cx="3386603" cy="3189325"/>
          </a:xfrm>
          <a:prstGeom prst="round2Diag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0896796" y="1917030"/>
            <a:ext cx="641154" cy="641154"/>
          </a:xfrm>
          <a:prstGeom prst="teardrop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7982469" y="2408589"/>
            <a:ext cx="912409" cy="97093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8911317" y="2150784"/>
            <a:ext cx="337015" cy="8682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1069068" y="2112163"/>
            <a:ext cx="271209" cy="250888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822928" y="1917032"/>
            <a:ext cx="3386603" cy="3189325"/>
          </a:xfrm>
          <a:prstGeom prst="round2Diag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1004178" y="3369577"/>
            <a:ext cx="3020379" cy="14350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针刺设备的制造成本较高，尤其是高性能的刺针板和控制系统。对于中小企业来说，设备投资可能是一笔不小的开支。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1004180" y="2623943"/>
            <a:ext cx="3020378" cy="66529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1467F7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设备投资大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4662039" y="3369578"/>
            <a:ext cx="3020379" cy="14350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针刺技术涉及到多个学科的知识，如材料科学、机械工程、纺织工程等。技术人员需要具备较高的专业知识和操作技能，才能保证设备的正常运行和产品的质量。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4662039" y="2623944"/>
            <a:ext cx="3020378" cy="66529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FE6F1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技术难度高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8321759" y="3369577"/>
            <a:ext cx="3020379" cy="14350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69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针刺过程中可能会产生一定的噪音和粉尘，对环境造成一定的影响。此外，部分化学助剂的使用也可能带来环境污染问题。因此，企业在生产过程中需要采取有效的环保措施，减少对环境的影响。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8321759" y="2623944"/>
            <a:ext cx="3020378" cy="66529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1467F7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环保问题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3581077" y="1917030"/>
            <a:ext cx="641154" cy="641154"/>
          </a:xfrm>
          <a:prstGeom prst="teardrop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666750" y="2408589"/>
            <a:ext cx="912409" cy="97093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1595599" y="2150784"/>
            <a:ext cx="337015" cy="8682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3753349" y="2112163"/>
            <a:ext cx="271209" cy="250888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660400" y="466776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技术挑战</a:t>
            </a:r>
            <a:endParaRPr kumimoji="1" lang="zh-CN" altLang="en-US"/>
          </a:p>
        </p:txBody>
      </p:sp>
      <p:grpSp>
        <p:nvGrpSpPr>
          <p:cNvPr id="25" name=""/>
          <p:cNvGrpSpPr/>
          <p:nvPr/>
        </p:nvGrpSpPr>
        <p:grpSpPr>
          <a:xfrm>
            <a:off x="685961" y="330467"/>
            <a:ext cx="490273" cy="72000"/>
            <a:chOff x="685961" y="330467"/>
            <a:chExt cx="490273" cy="72000"/>
          </a:xfrm>
        </p:grpSpPr>
        <p:sp>
          <p:nvSpPr>
            <p:cNvPr id="26" name="标题 1"/>
            <p:cNvSpPr txBox="1"/>
            <p:nvPr/>
          </p:nvSpPr>
          <p:spPr>
            <a:xfrm rot="0" flipH="0" flipV="0">
              <a:off x="1104234" y="330467"/>
              <a:ext cx="72000" cy="7200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27" name="标题 1"/>
            <p:cNvSpPr txBox="1"/>
            <p:nvPr/>
          </p:nvSpPr>
          <p:spPr>
            <a:xfrm rot="0" flipH="0" flipV="0">
              <a:off x="964810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28" name="标题 1"/>
            <p:cNvSpPr txBox="1"/>
            <p:nvPr/>
          </p:nvSpPr>
          <p:spPr>
            <a:xfrm rot="0" flipH="0" flipV="0">
              <a:off x="825385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29" name="标题 1"/>
            <p:cNvSpPr txBox="1"/>
            <p:nvPr/>
          </p:nvSpPr>
          <p:spPr>
            <a:xfrm rot="0" flipH="0" flipV="0">
              <a:off x="685961" y="330467"/>
              <a:ext cx="72000" cy="720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w="127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</p:grp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>
                <a:alpha val="100000"/>
              </a:srgbClr>
            </a:gs>
            <a:gs pos="100000">
              <a:srgbClr val="D9D9D9">
                <a:alpha val="100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0" t="20092" r="0" b="0"/>
          <a:stretch>
            <a:fillRect/>
          </a:stretch>
        </p:blipFill>
        <p:spPr>
          <a:xfrm rot="0" flipH="0" flipV="0">
            <a:off x="-8889" y="1"/>
            <a:ext cx="12238989" cy="531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rot="0" flipH="0" flipV="0">
            <a:off x="-8890" y="3608389"/>
            <a:ext cx="12219940" cy="325876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2535116" y="4304918"/>
            <a:ext cx="7131928" cy="20327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46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9FF5F9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/>
                <a:ea typeface="Source Han Sans CN Bold"/>
                <a:cs typeface="Source Han Sans CN Bold"/>
              </a:rPr>
              <a:t>谢谢大家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8153401" y="118110"/>
            <a:ext cx="3880485" cy="186118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1500">
                <a:ln w="12700">
                  <a:noFill/>
                </a:ln>
                <a:gradFill>
                  <a:gsLst>
                    <a:gs pos="0">
                      <a:srgbClr val="F3F7FF">
                        <a:alpha val="100000"/>
                      </a:srgbClr>
                    </a:gs>
                    <a:gs pos="100000">
                      <a:srgbClr val="B9D1FD">
                        <a:alpha val="0"/>
                      </a:srgbClr>
                    </a:gs>
                  </a:gsLst>
                  <a:lin ang="5400000" scaled="0"/>
                </a:gradFill>
                <a:latin typeface="Source Han Sans CN Bold"/>
                <a:ea typeface="Source Han Sans CN Bold"/>
                <a:cs typeface="Source Han Sans CN Bold"/>
              </a:rPr>
              <a:t>202X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03250" y="492604"/>
            <a:ext cx="2518541" cy="312748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3713138" y="3710807"/>
            <a:ext cx="4775884" cy="585788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4209253" y="3714141"/>
            <a:ext cx="3936054" cy="5791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074BC2">
                    <a:alpha val="3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PowerPoint Design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-27940" y="3360694"/>
            <a:ext cx="12296140" cy="251209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041772" y="6354292"/>
            <a:ext cx="231905" cy="251209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860" cap="flat">
            <a:noFill/>
            <a:miter/>
          </a:ln>
          <a:effectLst/>
        </p:spPr>
        <p:txBody>
          <a:bodyPr vert="horz" wrap="square" lIns="94183" tIns="47092" rIns="94183" bIns="47092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308416" y="6376968"/>
            <a:ext cx="237569" cy="237569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860" cap="flat">
            <a:noFill/>
            <a:miter/>
          </a:ln>
          <a:effectLst/>
        </p:spPr>
        <p:txBody>
          <a:bodyPr vert="horz" wrap="square" lIns="94202" tIns="47100" rIns="94202" bIns="4710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457443" y="6364743"/>
            <a:ext cx="1675186" cy="1826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主讲人：AiPPT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770985" y="6364533"/>
            <a:ext cx="1675186" cy="1826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时间：202X.X</a:t>
            </a:r>
            <a:endParaRPr kumimoji="1" lang="zh-CN" altLang="en-US"/>
          </a:p>
        </p:txBody>
      </p:sp>
    </p:spTree>
  </p:cSld>
</p:sld>
</file>

<file path=ppt/theme/_rels/theme1.xml.rels><?xml version="1.0" encoding="UTF-8" standalone="yes"?>
<Relationships xmlns="http://schemas.openxmlformats.org/package/2006/relationships">

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主题​​">
  <a:themeElements>
    <a:clrScheme name="Offic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1467F7"/>
      </a:accent1>
      <a:accent2>
        <a:srgbClr val="0FE6F1"/>
      </a:accent2>
      <a:accent3>
        <a:srgbClr val="FFE56B"/>
      </a:accent3>
      <a:accent4>
        <a:srgbClr val="5ED8E8"/>
      </a:accent4>
      <a:accent5>
        <a:srgbClr val="D6A300"/>
      </a:accent5>
      <a:accent6>
        <a:srgbClr val="A5C249"/>
      </a:accent6>
      <a:hlink>
        <a:srgbClr val="000000"/>
      </a:hlink>
      <a:folHlink>
        <a:srgbClr val="0000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