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8687" r:id="rId1"/>
    <p:sldMasterId id="2147508724" r:id="rId2"/>
  </p:sldMasterIdLst>
  <p:notesMasterIdLst>
    <p:notesMasterId r:id="rId3"/>
  </p:notesMasterIdLst>
  <p:sldIdLst>
    <p:sldId id="11860" r:id="rId4"/>
    <p:sldId id="11864" r:id="rId5"/>
    <p:sldId id="11869" r:id="rId6"/>
    <p:sldId id="11873" r:id="rId7"/>
    <p:sldId id="11876" r:id="rId8"/>
    <p:sldId id="11879" r:id="rId9"/>
    <p:sldId id="11883" r:id="rId10"/>
    <p:sldId id="11887" r:id="rId11"/>
    <p:sldId id="11890" r:id="rId12"/>
    <p:sldId id="11893" r:id="rId13"/>
    <p:sldId id="11897" r:id="rId14"/>
    <p:sldId id="11901" r:id="rId15"/>
    <p:sldId id="11904" r:id="rId16"/>
    <p:sldId id="11907" r:id="rId17"/>
    <p:sldId id="11911" r:id="rId18"/>
    <p:sldId id="11915" r:id="rId19"/>
    <p:sldId id="11918" r:id="rId20"/>
    <p:sldId id="11921" r:id="rId21"/>
    <p:sldId id="11925" r:id="rId22"/>
    <p:sldId id="11929" r:id="rId23"/>
    <p:sldId id="11932" r:id="rId24"/>
    <p:sldId id="11935" r:id="rId25"/>
    <p:sldId id="11939" r:id="rId26"/>
    <p:sldId id="11943" r:id="rId27"/>
    <p:sldId id="11946" r:id="rId28"/>
    <p:sldId id="11949" r:id="rId29"/>
    <p:sldId id="11952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688" r:id="rId1"/>
    <p:sldLayoutId id="2147508689" r:id="rId2"/>
    <p:sldLayoutId id="2147508690" r:id="rId3"/>
    <p:sldLayoutId id="2147508691" r:id="rId4"/>
    <p:sldLayoutId id="2147508692" r:id="rId5"/>
    <p:sldLayoutId id="2147508693" r:id="rId6"/>
    <p:sldLayoutId id="2147508694" r:id="rId7"/>
    <p:sldLayoutId id="2147508695" r:id="rId8"/>
    <p:sldLayoutId id="2147508696" r:id="rId9"/>
    <p:sldLayoutId id="2147508697" r:id="rId10"/>
    <p:sldLayoutId id="214750869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8725" r:id="rId1"/>
    <p:sldLayoutId id="2147508726" r:id="rId2"/>
    <p:sldLayoutId id="2147508727" r:id="rId3"/>
    <p:sldLayoutId id="2147508728" r:id="rId4"/>
    <p:sldLayoutId id="2147508729" r:id="rId5"/>
    <p:sldLayoutId id="2147508730" r:id="rId6"/>
    <p:sldLayoutId id="2147508731" r:id="rId7"/>
    <p:sldLayoutId id="2147508732" r:id="rId8"/>
    <p:sldLayoutId id="2147508733" r:id="rId9"/>
    <p:sldLayoutId id="2147508734" r:id="rId10"/>
    <p:sldLayoutId id="214750873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ags" Target="../tags/tag134.xml"/><Relationship Id="rId16" Type="http://schemas.openxmlformats.org/officeDocument/2006/relationships/tags" Target="../tags/tag135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tags" Target="../tags/tag175.xml"/><Relationship Id="rId18" Type="http://schemas.openxmlformats.org/officeDocument/2006/relationships/tags" Target="../tags/tag176.xml"/><Relationship Id="rId19" Type="http://schemas.openxmlformats.org/officeDocument/2006/relationships/tags" Target="../tags/tag177.xml"/><Relationship Id="rId20" Type="http://schemas.openxmlformats.org/officeDocument/2006/relationships/tags" Target="../tags/tag178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tags" Target="../tags/tag249.xml"/><Relationship Id="rId6" Type="http://schemas.openxmlformats.org/officeDocument/2006/relationships/tags" Target="../tags/tag250.xml"/><Relationship Id="rId7" Type="http://schemas.openxmlformats.org/officeDocument/2006/relationships/tags" Target="../tags/tag251.xml"/><Relationship Id="rId8" Type="http://schemas.openxmlformats.org/officeDocument/2006/relationships/tags" Target="../tags/tag252.xml"/><Relationship Id="rId9" Type="http://schemas.openxmlformats.org/officeDocument/2006/relationships/tags" Target="../tags/tag253.xml"/><Relationship Id="rId10" Type="http://schemas.openxmlformats.org/officeDocument/2006/relationships/tags" Target="../tags/tag254.xml"/><Relationship Id="rId11" Type="http://schemas.openxmlformats.org/officeDocument/2006/relationships/tags" Target="../tags/tag255.xml"/><Relationship Id="rId12" Type="http://schemas.openxmlformats.org/officeDocument/2006/relationships/tags" Target="../tags/tag25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tags" Target="../tags/tag319.xml"/><Relationship Id="rId22" Type="http://schemas.openxmlformats.org/officeDocument/2006/relationships/tags" Target="../tags/tag320.xml"/><Relationship Id="rId23" Type="http://schemas.openxmlformats.org/officeDocument/2006/relationships/tags" Target="../tags/tag321.xml"/><Relationship Id="rId24" Type="http://schemas.openxmlformats.org/officeDocument/2006/relationships/tags" Target="../tags/tag322.xml"/><Relationship Id="rId25" Type="http://schemas.openxmlformats.org/officeDocument/2006/relationships/tags" Target="../tags/tag323.xml"/><Relationship Id="rId26" Type="http://schemas.openxmlformats.org/officeDocument/2006/relationships/tags" Target="../tags/tag324.xml"/><Relationship Id="rId27" Type="http://schemas.openxmlformats.org/officeDocument/2006/relationships/tags" Target="../tags/tag325.xml"/><Relationship Id="rId28" Type="http://schemas.openxmlformats.org/officeDocument/2006/relationships/tags" Target="../tags/tag326.xml"/><Relationship Id="rId29" Type="http://schemas.openxmlformats.org/officeDocument/2006/relationships/tags" Target="../tags/tag327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汽车保养与维修行业市场分析及2024年投资前景预测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汽车保养与维修行业概述</a:t>
            </a:r>
            <a:endParaRPr altLang="en-US" b="1" dirty="0" sz="1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汽车保养与维修行业竞争格局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汽车保养与维修行业市场细分</a:t>
            </a:r>
            <a:endParaRPr altLang="en-US" b="1" dirty="0" sz="1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汽车保养与维修行业消费者行为分析</a:t>
            </a:r>
            <a:endParaRPr altLang="en-US" b="1" dirty="0" sz="1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汽车保养与维修行业政策环境分析</a:t>
            </a:r>
            <a:endParaRPr altLang="en-US" b="1" dirty="0" sz="1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725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2024年汽车保养与维修行业投资前景预测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汽车保养与维修行业概述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8926" name="矩形 15"/>
          <p:cNvSpPr/>
          <p:nvPr>
            <p:custDataLst>
              <p:tags r:id="rId1"/>
            </p:custDataLst>
          </p:nvPr>
        </p:nvSpPr>
        <p:spPr>
          <a:xfrm>
            <a:off x="948119" y="2316861"/>
            <a:ext cx="10300342" cy="90568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行业定义：汽车保养与维修行业是对汽车进行定期检查、保养和维修的服务行业，旨在保持汽车性能、延长使用寿命并确保行车安全。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任意多边形 17"/>
          <p:cNvSpPr/>
          <p:nvPr>
            <p:custDataLst>
              <p:tags r:id="rId2"/>
            </p:custDataLst>
          </p:nvPr>
        </p:nvSpPr>
        <p:spPr>
          <a:xfrm flipV="1">
            <a:off x="838200" y="2203507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任意多边形 18"/>
          <p:cNvSpPr/>
          <p:nvPr>
            <p:custDataLst>
              <p:tags r:id="rId3"/>
            </p:custDataLst>
          </p:nvPr>
        </p:nvSpPr>
        <p:spPr>
          <a:xfrm flipH="1">
            <a:off x="9512654" y="2990116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2" name="矩形 27"/>
          <p:cNvSpPr/>
          <p:nvPr>
            <p:custDataLst>
              <p:tags r:id="rId4"/>
            </p:custDataLst>
          </p:nvPr>
        </p:nvSpPr>
        <p:spPr>
          <a:xfrm>
            <a:off x="948119" y="4319451"/>
            <a:ext cx="10300342" cy="905688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分类：汽车保养与维修行业包括汽车美容、汽车维修、汽车零部件销售等子行业。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任意多边形 29"/>
          <p:cNvSpPr/>
          <p:nvPr>
            <p:custDataLst>
              <p:tags r:id="rId5"/>
            </p:custDataLst>
          </p:nvPr>
        </p:nvSpPr>
        <p:spPr>
          <a:xfrm flipV="1">
            <a:off x="838200" y="4206097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任意多边形 30"/>
          <p:cNvSpPr/>
          <p:nvPr>
            <p:custDataLst>
              <p:tags r:id="rId6"/>
            </p:custDataLst>
          </p:nvPr>
        </p:nvSpPr>
        <p:spPr>
          <a:xfrm flipH="1">
            <a:off x="9512654" y="4992706"/>
            <a:ext cx="1842291" cy="34693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89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汽车保有量增长推动市场规模扩大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2022年市场规模约为XX亿元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预计2024年市场规模将达到XX亿元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市场竞争激烈，但头部企业市场份额占比超过XX%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3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智能化：随着科技的发展，汽车保养与维修行业将越来越依赖智能化技术，实现更高效、精准的维修服务。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专业化：随着汽车技术的不断升级，汽车保养与维修行业将越来越需要专业化的技能和服务，以满足消费者的需求。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连锁化：汽车保养与维修企业将通过连锁经营的方式，实现规模效应和品牌影响力，提高市场竞争力。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互联网化：互联网技术将进一步渗透到汽车保养与维修行业中，实现线上线下融合，提供更加便捷的服务。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汽车保养与维修行业竞争格局</a:t>
            </a:r>
            <a:endParaRPr altLang="en-US" dirty="0" lang="zh-CN"/>
          </a:p>
        </p:txBody>
      </p:sp>
      <p:sp>
        <p:nvSpPr>
          <p:cNvPr id="10490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竞争企业类型</a:t>
            </a:r>
            <a:endParaRPr altLang="en-US" lang="zh-CN"/>
          </a:p>
        </p:txBody>
      </p:sp>
      <p:sp>
        <p:nvSpPr>
          <p:cNvPr id="1049140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42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汽车4S店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44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46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互联网汽车保养平台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48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50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独立汽车维修店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152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汽车美容店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竞争企业市场份额</a:t>
            </a:r>
            <a:endParaRPr altLang="en-US" lang="zh-CN"/>
          </a:p>
        </p:txBody>
      </p:sp>
      <p:sp>
        <p:nvSpPr>
          <p:cNvPr id="10491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汽车4S店：市场份额最大，提供全方位的汽车保养与维修服务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汽车快修连锁店：快速、便捷，适合紧急维修需求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互联网汽车保养平台：线上预约，线下服务，方便快捷，市场份额逐年增长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独立汽车维修店：数量众多，价格相对较低，但服务质量参差不齐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竞争企业优劣势分析</a:t>
            </a:r>
            <a:endParaRPr altLang="en-US" lang="zh-CN"/>
          </a:p>
        </p:txBody>
      </p:sp>
      <p:sp>
        <p:nvSpPr>
          <p:cNvPr id="10492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优势企业：品牌知名度高，市场份额大，技术实力强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优势企业：产品线丰富，服务网络完善，客户口碑良好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劣势企业：品牌知名度低，市场份额小，技术实力弱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劣势企业：产品线单一，服务网络不完善，客户口碑较差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汽车保养与维修行业市场细分</a:t>
            </a:r>
            <a:endParaRPr altLang="en-US" dirty="0" lang="zh-CN"/>
          </a:p>
        </p:txBody>
      </p:sp>
      <p:sp>
        <p:nvSpPr>
          <p:cNvPr id="10493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汽车美容市场</a:t>
            </a:r>
            <a:endParaRPr altLang="en-US" lang="zh-CN"/>
          </a:p>
        </p:txBody>
      </p:sp>
      <p:sp>
        <p:nvSpPr>
          <p:cNvPr id="104935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汽车美容的定义：对汽车进行全面保养与美化，包括清洗、打蜡、抛光、内饰清洁等。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汽车美容市场的规模：随着汽车保有量的增加，汽车美容市场规模不断扩大。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汽车美容市场的特点：个性化需求高，服务项目多样化，技术要求高。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汽车美容市场的发展趋势：品牌化、专业化、连锁化、互联网化。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汽车维修市场</a:t>
            </a:r>
            <a:endParaRPr altLang="en-US" lang="zh-CN"/>
          </a:p>
        </p:txBody>
      </p:sp>
      <p:sp>
        <p:nvSpPr>
          <p:cNvPr id="10493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汽车维修市场的定义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汽车维修市场的分类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汽车维修市场的规模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汽车维修市场的竞争格局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汽车零部件市场</a:t>
            </a:r>
            <a:endParaRPr altLang="en-US" lang="zh-CN"/>
          </a:p>
        </p:txBody>
      </p:sp>
      <p:sp>
        <p:nvSpPr>
          <p:cNvPr id="104945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汽车零部件市场的规模和增长趋势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汽车零部件市场的竞争格局和主要参与者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汽车零部件市场的细分领域和产品类型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汽车零部件市场的需求和供应情况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汽车保养与维修行业消费者行为分析</a:t>
            </a:r>
            <a:endParaRPr altLang="en-US" dirty="0" lang="zh-CN"/>
          </a:p>
        </p:txBody>
      </p:sp>
      <p:sp>
        <p:nvSpPr>
          <p:cNvPr id="10495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消费者需求特点</a:t>
            </a:r>
            <a:endParaRPr altLang="en-US" lang="zh-CN"/>
          </a:p>
        </p:txBody>
      </p:sp>
      <p:sp>
        <p:nvSpPr>
          <p:cNvPr id="104955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价格敏感性：消费者对汽车保养与维修的价格较为敏感，寻求性价比高的服务。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品质保证：消费者注重服务的质量和可靠性，对技术和专业性有较高要求。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便利性需求：消费者倾向于选择便利的汽车保养与维修服务，如快速响应、上门服务等。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品牌信誉：消费者对知名品牌和信誉良好的维修店更有信任感，愿意选择品牌维修店。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消费者购买决策过程</a:t>
            </a:r>
            <a:endParaRPr altLang="en-US" lang="zh-CN"/>
          </a:p>
        </p:txBody>
      </p:sp>
      <p:sp>
        <p:nvSpPr>
          <p:cNvPr id="10496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品牌选择：消费者根据品牌、口碑等因素选择服务提供商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需求认知：消费者意识到汽车保养与维修的需求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信息收集：消费者通过各种渠道了解行业信息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服务体验：消费者实际体验服务，并做出评价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消费者对价格的敏感度</a:t>
            </a:r>
            <a:endParaRPr altLang="en-US" lang="zh-CN"/>
          </a:p>
        </p:txBody>
      </p:sp>
      <p:sp>
        <p:nvSpPr>
          <p:cNvPr id="10496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价格是消费者选择汽车保养与维修服务的重要考虑因素之一。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不同消费者对价格的敏感度存在差异，其中价格敏感度较高的消费者更倾向于选择价格较低的服务。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随着市场竞争的加剧，一些汽车保养与维修企业通过提供更加优惠的价格来吸引消费者。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价格敏感度较高的消费者在选择服务时，应关注性价比和服务质量，以获得更好的消费体验。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汽车保养与维修行业政策环境分析</a:t>
            </a:r>
            <a:endParaRPr altLang="en-US" dirty="0" lang="zh-CN"/>
          </a:p>
        </p:txBody>
      </p:sp>
      <p:sp>
        <p:nvSpPr>
          <p:cNvPr id="10497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行业政策法规</a:t>
            </a:r>
            <a:endParaRPr altLang="en-US" lang="zh-CN"/>
          </a:p>
        </p:txBody>
      </p:sp>
      <p:sp>
        <p:nvSpPr>
          <p:cNvPr id="104977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8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政策支持：政府出台了一系列政策，鼓励汽车保养与维修行业的发展。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8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8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法规完善：相关法规不断完善，为行业健康发展提供了有力保障。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9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标准化建设：推行行业标准，提高服务质量和技术水平。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环保要求：加强环保监管，推动绿色维修和节能减排。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行业政策对行业发展的影响</a:t>
            </a:r>
            <a:endParaRPr altLang="en-US" lang="zh-CN"/>
          </a:p>
        </p:txBody>
      </p:sp>
      <p:sp>
        <p:nvSpPr>
          <p:cNvPr id="104983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3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4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政策支持：鼓励汽车保养与维修行业的发展，提高行业整体水平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4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法规规范：制定严格的行业标准和规范，促进企业规范化发展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投资引导：引导社会资本进入汽车保养与维修行业，推动行业创新发展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市场监管：加强市场监管力度，打击不正当竞争和违法行为，维护市场秩序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未来政策趋势预测</a:t>
            </a:r>
            <a:endParaRPr altLang="en-US" lang="zh-CN"/>
          </a:p>
        </p:txBody>
      </p:sp>
      <p:sp>
        <p:nvSpPr>
          <p:cNvPr id="10498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智能化、数字化技术应用加速，提升汽车保养与维修行业的服务质量和效率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建立健全的行业监管体系，规范汽车保养与维修行业的市场秩序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政策支持力度加大，鼓励汽车保养与维修行业的发展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制定更加严格的环保标准，推动汽车保养与维修行业绿色发展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2024年汽车保养与维修行业投资前景预测</a:t>
            </a:r>
            <a:endParaRPr altLang="en-US" dirty="0" lang="zh-CN"/>
          </a:p>
        </p:txBody>
      </p:sp>
      <p:sp>
        <p:nvSpPr>
          <p:cNvPr id="10499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4999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2024年汽车保养与维修行业市场规模预测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投资建议与策略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投资机会与风险分析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行业发展趋势及影响因素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5007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市场竞争激烈：汽车保养与维修行业的竞争日趋激烈，新进入者需要面对强大的竞争对手。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技术更新迅速：汽车技术不断更新，对维修技术的要求也越来越高，需要不断学习和掌握新技术。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法律法规限制：相关法律法规对汽车保养与维修行业的经营有一定的限制，需要遵守相关规定。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经济波动影响：经济波动对汽车保养与维修行业的影响较大，需要关注宏观经济形势的变化。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5011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选择具有品牌优势和渠道资源的龙头企业进行投资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注重风险控制，合理配置资产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了解行业趋势和政策动向，把握投资机会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关注技术创新和智能化发展，提高投资效益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17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7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17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99_1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099_1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99_1*l_h_i*1_1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99_1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99_1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099_1*l_h_i*1_2_2"/>
  <p:tag name="KSO_WM_TEMPLATE_CATEGORY" val="diagram"/>
  <p:tag name="KSO_WM_TEMPLATE_INDEX" val="20231099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0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48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2024-01-03T14:57:06Z</dcterms:created>
  <dcterms:modified xsi:type="dcterms:W3CDTF">2024-01-03T14:57:06Z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2f68a0f06cd44f4a9b949ba4e22f0c29_21</vt:lpwstr>
  </property>
</Properties>
</file>