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88" r:id="rId2"/>
    <p:sldId id="293" r:id="rId3"/>
    <p:sldId id="298" r:id="rId4"/>
    <p:sldId id="301" r:id="rId5"/>
    <p:sldId id="302" r:id="rId6"/>
    <p:sldId id="303" r:id="rId7"/>
    <p:sldId id="292" r:id="rId8"/>
    <p:sldId id="259" r:id="rId9"/>
    <p:sldId id="273" r:id="rId10"/>
    <p:sldId id="283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8" r:id="rId19"/>
    <p:sldId id="269" r:id="rId20"/>
    <p:sldId id="270" r:id="rId21"/>
    <p:sldId id="271" r:id="rId22"/>
    <p:sldId id="280" r:id="rId23"/>
    <p:sldId id="272" r:id="rId24"/>
    <p:sldId id="278" r:id="rId25"/>
    <p:sldId id="286" r:id="rId26"/>
    <p:sldId id="284" r:id="rId27"/>
    <p:sldId id="282" r:id="rId28"/>
  </p:sldIdLst>
  <p:sldSz cx="9144000" cy="5715000" type="screen16x10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79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446" autoAdjust="0"/>
  </p:normalViewPr>
  <p:slideViewPr>
    <p:cSldViewPr snapToGrid="0" snapToObjects="1">
      <p:cViewPr varScale="1">
        <p:scale>
          <a:sx n="123" d="100"/>
          <a:sy n="123" d="100"/>
        </p:scale>
        <p:origin x="1254" y="90"/>
      </p:cViewPr>
      <p:guideLst>
        <p:guide orient="horz" pos="1800"/>
        <p:guide pos="279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EFADCB-2443-48ED-A936-2EA2E60062B2}" type="doc">
      <dgm:prSet loTypeId="urn:microsoft.com/office/officeart/2005/8/layout/cycle6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5EBD003-FA08-40C1-BF15-B269F32E26B4}">
      <dgm:prSet phldrT="[文本]" custT="1"/>
      <dgm:spPr/>
      <dgm:t>
        <a:bodyPr/>
        <a:lstStyle/>
        <a:p>
          <a:r>
            <a:rPr lang="zh-CN" altLang="en-US" sz="900" b="1">
              <a:latin typeface="宋体" pitchFamily="2" charset="-122"/>
              <a:ea typeface="宋体" pitchFamily="2" charset="-122"/>
            </a:rPr>
            <a:t>数字化安防监控系统</a:t>
          </a:r>
          <a:endParaRPr lang="zh-CN" altLang="en-US" sz="900" b="1" dirty="0">
            <a:latin typeface="宋体" pitchFamily="2" charset="-122"/>
            <a:ea typeface="宋体" pitchFamily="2" charset="-122"/>
          </a:endParaRPr>
        </a:p>
      </dgm:t>
    </dgm:pt>
    <dgm:pt modelId="{47E60745-1551-4648-BB8E-E5B36BF9F218}" type="parTrans" cxnId="{966DB6A2-D4CE-4548-A2B0-28D0EAD1161E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EBB1A5B1-A004-4505-8611-21020C10A1BC}" type="sibTrans" cxnId="{966DB6A2-D4CE-4548-A2B0-28D0EAD1161E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1C0FDE59-6F07-4306-9208-C4ABF3E9EA6D}">
      <dgm:prSet phldrT="[文本]" custT="1"/>
      <dgm:spPr/>
      <dgm:t>
        <a:bodyPr/>
        <a:lstStyle/>
        <a:p>
          <a:r>
            <a:rPr lang="zh-CN" altLang="en-US" sz="900" b="1">
              <a:latin typeface="宋体" pitchFamily="2" charset="-122"/>
              <a:ea typeface="宋体" pitchFamily="2" charset="-122"/>
            </a:rPr>
            <a:t>接见管理</a:t>
          </a:r>
          <a:endParaRPr lang="zh-CN" altLang="en-US" sz="900" b="1" dirty="0">
            <a:latin typeface="宋体" pitchFamily="2" charset="-122"/>
            <a:ea typeface="宋体" pitchFamily="2" charset="-122"/>
          </a:endParaRPr>
        </a:p>
      </dgm:t>
    </dgm:pt>
    <dgm:pt modelId="{C9129E52-E7E1-4172-B2D9-7C8CA9919058}" type="parTrans" cxnId="{B728CAEC-D8AC-4AA7-BAF5-8B96FE2121D9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170E6A54-9F78-47D6-B5DD-64463E0E4CEC}" type="sibTrans" cxnId="{B728CAEC-D8AC-4AA7-BAF5-8B96FE2121D9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1039DE1A-EB0E-4154-AEAE-CC57E6EAEA65}">
      <dgm:prSet phldrT="[文本]"/>
      <dgm:spPr/>
      <dgm:t>
        <a:bodyPr/>
        <a:lstStyle/>
        <a:p>
          <a:r>
            <a:rPr lang="en-US" altLang="zh-CN" dirty="0"/>
            <a:t>UPS</a:t>
          </a:r>
          <a:endParaRPr lang="zh-CN" altLang="en-US" dirty="0"/>
        </a:p>
      </dgm:t>
    </dgm:pt>
    <dgm:pt modelId="{3D31AD47-B02B-4C46-97C3-91BBA2E064B4}" type="parTrans" cxnId="{4EDEC34C-2202-4CC2-B252-28650ACD92D7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630E4865-A624-4189-8582-BA5B51DC6230}" type="sibTrans" cxnId="{4EDEC34C-2202-4CC2-B252-28650ACD92D7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AF00CA91-650A-425D-8200-57F767601852}">
      <dgm:prSet phldrT="[文本]" custT="1"/>
      <dgm:spPr/>
      <dgm:t>
        <a:bodyPr/>
        <a:lstStyle/>
        <a:p>
          <a:r>
            <a:rPr lang="zh-CN" altLang="en-US" sz="900" b="1">
              <a:latin typeface="宋体" pitchFamily="2" charset="-122"/>
              <a:ea typeface="宋体" pitchFamily="2" charset="-122"/>
            </a:rPr>
            <a:t>综合布线系统</a:t>
          </a:r>
          <a:endParaRPr lang="zh-CN" altLang="en-US" sz="900" b="1" dirty="0">
            <a:latin typeface="宋体" pitchFamily="2" charset="-122"/>
            <a:ea typeface="宋体" pitchFamily="2" charset="-122"/>
          </a:endParaRPr>
        </a:p>
      </dgm:t>
    </dgm:pt>
    <dgm:pt modelId="{DEE1138B-5E50-473A-9EF9-3076B6247B91}" type="parTrans" cxnId="{99CDC1A5-4F25-43FA-B651-32FE2FF2355A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572FE499-49D5-4B1C-BD39-E037509F880D}" type="sibTrans" cxnId="{99CDC1A5-4F25-43FA-B651-32FE2FF2355A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D8DBFEE9-E845-4DDF-82D1-BA94B60836C5}">
      <dgm:prSet phldrT="[文本]" custT="1"/>
      <dgm:spPr/>
      <dgm:t>
        <a:bodyPr/>
        <a:lstStyle/>
        <a:p>
          <a:r>
            <a:rPr lang="zh-CN" altLang="en-US" sz="900" b="1">
              <a:latin typeface="宋体" pitchFamily="2" charset="-122"/>
              <a:ea typeface="宋体" pitchFamily="2" charset="-122"/>
            </a:rPr>
            <a:t>通讯系统</a:t>
          </a:r>
          <a:endParaRPr lang="zh-CN" altLang="en-US" sz="900" b="1" dirty="0">
            <a:latin typeface="宋体" pitchFamily="2" charset="-122"/>
            <a:ea typeface="宋体" pitchFamily="2" charset="-122"/>
          </a:endParaRPr>
        </a:p>
      </dgm:t>
    </dgm:pt>
    <dgm:pt modelId="{AC1ACABE-49A3-42D6-9EDC-715DEDDDA222}" type="parTrans" cxnId="{76DA8BE2-0A8D-47BA-9329-EB2F0C27BB73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550F0722-C854-4D3C-B45F-B4AE53534CD6}" type="sibTrans" cxnId="{76DA8BE2-0A8D-47BA-9329-EB2F0C27BB73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FC695B6E-3281-41B3-8A8C-58A312F235F2}">
      <dgm:prSet phldrT="[文本]" custT="1"/>
      <dgm:spPr/>
      <dgm:t>
        <a:bodyPr/>
        <a:lstStyle/>
        <a:p>
          <a:r>
            <a:rPr lang="zh-CN" altLang="en-US" sz="900" b="1">
              <a:latin typeface="宋体" pitchFamily="2" charset="-122"/>
              <a:ea typeface="宋体" pitchFamily="2" charset="-122"/>
            </a:rPr>
            <a:t>可视对讲系统</a:t>
          </a:r>
          <a:endParaRPr lang="zh-CN" altLang="en-US" sz="900" b="1" dirty="0">
            <a:latin typeface="宋体" pitchFamily="2" charset="-122"/>
            <a:ea typeface="宋体" pitchFamily="2" charset="-122"/>
          </a:endParaRPr>
        </a:p>
      </dgm:t>
    </dgm:pt>
    <dgm:pt modelId="{43F10C4A-7E30-4463-B3DD-D11A9A50C776}" type="parTrans" cxnId="{D4772476-D7A4-4736-B88F-74F32F19D47C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E73F4271-413F-4FD6-8182-D91EDA0D81C4}" type="sibTrans" cxnId="{D4772476-D7A4-4736-B88F-74F32F19D47C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4E4D393A-5C72-4E69-B10F-AB234B16DACA}">
      <dgm:prSet phldrT="[文本]" custT="1"/>
      <dgm:spPr/>
      <dgm:t>
        <a:bodyPr/>
        <a:lstStyle/>
        <a:p>
          <a:r>
            <a:rPr lang="zh-CN" altLang="en-US" sz="900" b="1">
              <a:latin typeface="宋体" pitchFamily="2" charset="-122"/>
              <a:ea typeface="宋体" pitchFamily="2" charset="-122"/>
            </a:rPr>
            <a:t>电化教育及有线广播系统</a:t>
          </a:r>
          <a:endParaRPr lang="zh-CN" altLang="en-US" sz="900" b="1" dirty="0">
            <a:latin typeface="宋体" pitchFamily="2" charset="-122"/>
            <a:ea typeface="宋体" pitchFamily="2" charset="-122"/>
          </a:endParaRPr>
        </a:p>
      </dgm:t>
    </dgm:pt>
    <dgm:pt modelId="{39CD863B-294C-4398-AB45-1589AA992759}" type="parTrans" cxnId="{A641AE4E-0FC9-43D2-B1B8-8E0809E1F538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2EE64C7B-C8DE-4C5B-866F-BE45F2BFA8C1}" type="sibTrans" cxnId="{A641AE4E-0FC9-43D2-B1B8-8E0809E1F538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00E89772-50DA-41C3-90C9-E324EA7F5F0B}">
      <dgm:prSet phldrT="[文本]" custT="1"/>
      <dgm:spPr/>
      <dgm:t>
        <a:bodyPr/>
        <a:lstStyle/>
        <a:p>
          <a:r>
            <a:rPr lang="zh-CN" altLang="en-US" sz="900" b="1">
              <a:latin typeface="宋体" pitchFamily="2" charset="-122"/>
              <a:ea typeface="宋体" pitchFamily="2" charset="-122"/>
            </a:rPr>
            <a:t>办公自动化系统</a:t>
          </a:r>
          <a:endParaRPr lang="zh-CN" altLang="en-US" sz="900" b="1" dirty="0">
            <a:latin typeface="宋体" pitchFamily="2" charset="-122"/>
            <a:ea typeface="宋体" pitchFamily="2" charset="-122"/>
          </a:endParaRPr>
        </a:p>
      </dgm:t>
    </dgm:pt>
    <dgm:pt modelId="{055E8B03-E12A-4A8A-B703-5E3A46A1F2D4}" type="parTrans" cxnId="{B5C4A115-FDA2-45D6-8A9A-7D4A8F272E06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35C21559-4D4A-4F5D-A08D-C7EFB1F90E2A}" type="sibTrans" cxnId="{B5C4A115-FDA2-45D6-8A9A-7D4A8F272E06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65013816-22D4-4746-B508-8050F9008D6E}">
      <dgm:prSet phldrT="[文本]" custT="1"/>
      <dgm:spPr/>
      <dgm:t>
        <a:bodyPr/>
        <a:lstStyle/>
        <a:p>
          <a:r>
            <a:rPr lang="zh-CN" altLang="en-US" sz="900" b="1">
              <a:latin typeface="宋体" pitchFamily="2" charset="-122"/>
              <a:ea typeface="宋体" pitchFamily="2" charset="-122"/>
            </a:rPr>
            <a:t>电子公告及狱务公开系统</a:t>
          </a:r>
          <a:endParaRPr lang="zh-CN" altLang="en-US" sz="900" b="1" dirty="0">
            <a:latin typeface="宋体" pitchFamily="2" charset="-122"/>
            <a:ea typeface="宋体" pitchFamily="2" charset="-122"/>
          </a:endParaRPr>
        </a:p>
      </dgm:t>
    </dgm:pt>
    <dgm:pt modelId="{01E38859-20E1-4260-980C-3AF84404BFFC}" type="parTrans" cxnId="{C0761109-6E88-4060-A924-7B6137B47034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9481BCDE-7C9C-42C5-83A6-1CD11B093071}" type="sibTrans" cxnId="{C0761109-6E88-4060-A924-7B6137B47034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179E14F3-EBF4-4461-9E17-97C47C4975D8}">
      <dgm:prSet phldrT="[文本]" custT="1"/>
      <dgm:spPr/>
      <dgm:t>
        <a:bodyPr/>
        <a:lstStyle/>
        <a:p>
          <a:r>
            <a:rPr lang="zh-CN" altLang="en-US" sz="900" b="1">
              <a:latin typeface="宋体" pitchFamily="2" charset="-122"/>
              <a:ea typeface="宋体" pitchFamily="2" charset="-122"/>
            </a:rPr>
            <a:t>生产管理系统</a:t>
          </a:r>
          <a:endParaRPr lang="zh-CN" altLang="en-US" sz="900" b="1" dirty="0">
            <a:latin typeface="宋体" pitchFamily="2" charset="-122"/>
            <a:ea typeface="宋体" pitchFamily="2" charset="-122"/>
          </a:endParaRPr>
        </a:p>
      </dgm:t>
    </dgm:pt>
    <dgm:pt modelId="{B446C1F2-B8E4-46B5-A04A-994F331D08FE}" type="parTrans" cxnId="{B89F5124-18F6-4B60-B748-91D87BA57FF0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9F996808-A5FD-48E6-9514-5A46FD18A8A4}" type="sibTrans" cxnId="{B89F5124-18F6-4B60-B748-91D87BA57FF0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E3CD4786-1843-4EF8-A0D6-5E07110905A4}">
      <dgm:prSet phldrT="[文本]" custT="1"/>
      <dgm:spPr/>
      <dgm:t>
        <a:bodyPr/>
        <a:lstStyle/>
        <a:p>
          <a:r>
            <a:rPr lang="zh-CN" altLang="en-US" sz="900" b="1">
              <a:latin typeface="宋体" pitchFamily="2" charset="-122"/>
              <a:ea typeface="宋体" pitchFamily="2" charset="-122"/>
            </a:rPr>
            <a:t>管教系统</a:t>
          </a:r>
          <a:endParaRPr lang="zh-CN" altLang="en-US" sz="900" b="1" dirty="0">
            <a:latin typeface="宋体" pitchFamily="2" charset="-122"/>
            <a:ea typeface="宋体" pitchFamily="2" charset="-122"/>
          </a:endParaRPr>
        </a:p>
      </dgm:t>
    </dgm:pt>
    <dgm:pt modelId="{A6BBCFBE-8B83-402D-ACAF-2C688579D1EF}" type="parTrans" cxnId="{48777A05-1744-4EC1-AF65-615BD6613F79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07EAEE8C-A0C1-4C3F-8B94-B44AF3BB762A}" type="sibTrans" cxnId="{48777A05-1744-4EC1-AF65-615BD6613F79}">
      <dgm:prSet/>
      <dgm:spPr/>
      <dgm:t>
        <a:bodyPr/>
        <a:lstStyle/>
        <a:p>
          <a:endParaRPr lang="zh-CN" altLang="en-US">
            <a:solidFill>
              <a:srgbClr val="00B0F0"/>
            </a:solidFill>
          </a:endParaRPr>
        </a:p>
      </dgm:t>
    </dgm:pt>
    <dgm:pt modelId="{C26684FA-8048-438A-B9BC-68071084939F}" type="pres">
      <dgm:prSet presAssocID="{71EFADCB-2443-48ED-A936-2EA2E60062B2}" presName="cycle" presStyleCnt="0">
        <dgm:presLayoutVars>
          <dgm:dir/>
          <dgm:resizeHandles val="exact"/>
        </dgm:presLayoutVars>
      </dgm:prSet>
      <dgm:spPr/>
    </dgm:pt>
    <dgm:pt modelId="{46F44C54-06F9-4FD3-99C8-147937FEA149}" type="pres">
      <dgm:prSet presAssocID="{A5EBD003-FA08-40C1-BF15-B269F32E26B4}" presName="node" presStyleLbl="node1" presStyleIdx="0" presStyleCnt="11" custScaleX="211885" custScaleY="153956">
        <dgm:presLayoutVars>
          <dgm:bulletEnabled val="1"/>
        </dgm:presLayoutVars>
      </dgm:prSet>
      <dgm:spPr/>
    </dgm:pt>
    <dgm:pt modelId="{88DEB856-4506-4B8E-B40D-88CBCD735061}" type="pres">
      <dgm:prSet presAssocID="{A5EBD003-FA08-40C1-BF15-B269F32E26B4}" presName="spNode" presStyleCnt="0"/>
      <dgm:spPr/>
    </dgm:pt>
    <dgm:pt modelId="{CF0223F3-0BF1-434B-97BA-922E7022141F}" type="pres">
      <dgm:prSet presAssocID="{EBB1A5B1-A004-4505-8611-21020C10A1BC}" presName="sibTrans" presStyleLbl="sibTrans1D1" presStyleIdx="0" presStyleCnt="11"/>
      <dgm:spPr/>
    </dgm:pt>
    <dgm:pt modelId="{6A19FBCD-6F04-4D9F-96A7-92F095FD32EA}" type="pres">
      <dgm:prSet presAssocID="{1C0FDE59-6F07-4306-9208-C4ABF3E9EA6D}" presName="node" presStyleLbl="node1" presStyleIdx="1" presStyleCnt="11" custRadScaleRad="102375" custRadScaleInc="82867">
        <dgm:presLayoutVars>
          <dgm:bulletEnabled val="1"/>
        </dgm:presLayoutVars>
      </dgm:prSet>
      <dgm:spPr/>
    </dgm:pt>
    <dgm:pt modelId="{9EC43E7A-0110-4469-9AC3-27C052D5BFA8}" type="pres">
      <dgm:prSet presAssocID="{1C0FDE59-6F07-4306-9208-C4ABF3E9EA6D}" presName="spNode" presStyleCnt="0"/>
      <dgm:spPr/>
    </dgm:pt>
    <dgm:pt modelId="{D46C851E-C5B2-4BD6-95CB-F596B82A62C1}" type="pres">
      <dgm:prSet presAssocID="{170E6A54-9F78-47D6-B5DD-64463E0E4CEC}" presName="sibTrans" presStyleLbl="sibTrans1D1" presStyleIdx="1" presStyleCnt="11"/>
      <dgm:spPr/>
    </dgm:pt>
    <dgm:pt modelId="{FC9FF3A4-EC7C-4189-AF87-B0E4541DCD26}" type="pres">
      <dgm:prSet presAssocID="{FC695B6E-3281-41B3-8A8C-58A312F235F2}" presName="node" presStyleLbl="node1" presStyleIdx="2" presStyleCnt="11" custScaleX="143232">
        <dgm:presLayoutVars>
          <dgm:bulletEnabled val="1"/>
        </dgm:presLayoutVars>
      </dgm:prSet>
      <dgm:spPr/>
    </dgm:pt>
    <dgm:pt modelId="{5E9B48C3-425F-4C2E-8A68-309CED7A7908}" type="pres">
      <dgm:prSet presAssocID="{FC695B6E-3281-41B3-8A8C-58A312F235F2}" presName="spNode" presStyleCnt="0"/>
      <dgm:spPr/>
    </dgm:pt>
    <dgm:pt modelId="{26360DD6-1C85-4A98-B530-6ED417388F4A}" type="pres">
      <dgm:prSet presAssocID="{E73F4271-413F-4FD6-8182-D91EDA0D81C4}" presName="sibTrans" presStyleLbl="sibTrans1D1" presStyleIdx="2" presStyleCnt="11"/>
      <dgm:spPr/>
    </dgm:pt>
    <dgm:pt modelId="{C7E9945B-0FC8-41CC-B115-5CD535722EB4}" type="pres">
      <dgm:prSet presAssocID="{4E4D393A-5C72-4E69-B10F-AB234B16DACA}" presName="node" presStyleLbl="node1" presStyleIdx="3" presStyleCnt="11" custScaleX="191551">
        <dgm:presLayoutVars>
          <dgm:bulletEnabled val="1"/>
        </dgm:presLayoutVars>
      </dgm:prSet>
      <dgm:spPr/>
    </dgm:pt>
    <dgm:pt modelId="{73B84689-4894-4D74-8EFE-AA4A17F096B6}" type="pres">
      <dgm:prSet presAssocID="{4E4D393A-5C72-4E69-B10F-AB234B16DACA}" presName="spNode" presStyleCnt="0"/>
      <dgm:spPr/>
    </dgm:pt>
    <dgm:pt modelId="{9A08F646-06BF-4D70-A634-1A4D1EE40B8A}" type="pres">
      <dgm:prSet presAssocID="{2EE64C7B-C8DE-4C5B-866F-BE45F2BFA8C1}" presName="sibTrans" presStyleLbl="sibTrans1D1" presStyleIdx="3" presStyleCnt="11"/>
      <dgm:spPr/>
    </dgm:pt>
    <dgm:pt modelId="{AA13A321-84BC-4C1D-ABDF-29680E1F6363}" type="pres">
      <dgm:prSet presAssocID="{1039DE1A-EB0E-4154-AEAE-CC57E6EAEA65}" presName="node" presStyleLbl="node1" presStyleIdx="4" presStyleCnt="11">
        <dgm:presLayoutVars>
          <dgm:bulletEnabled val="1"/>
        </dgm:presLayoutVars>
      </dgm:prSet>
      <dgm:spPr/>
    </dgm:pt>
    <dgm:pt modelId="{68393EC7-A18C-47F0-8C00-125D1218FE23}" type="pres">
      <dgm:prSet presAssocID="{1039DE1A-EB0E-4154-AEAE-CC57E6EAEA65}" presName="spNode" presStyleCnt="0"/>
      <dgm:spPr/>
    </dgm:pt>
    <dgm:pt modelId="{52ECBAAC-0276-4B19-A096-A3018ADDC6EE}" type="pres">
      <dgm:prSet presAssocID="{630E4865-A624-4189-8582-BA5B51DC6230}" presName="sibTrans" presStyleLbl="sibTrans1D1" presStyleIdx="4" presStyleCnt="11"/>
      <dgm:spPr/>
    </dgm:pt>
    <dgm:pt modelId="{4A8EA405-E654-4BF9-9CF2-D6119E97C25A}" type="pres">
      <dgm:prSet presAssocID="{AF00CA91-650A-425D-8200-57F767601852}" presName="node" presStyleLbl="node1" presStyleIdx="5" presStyleCnt="11" custScaleX="191994">
        <dgm:presLayoutVars>
          <dgm:bulletEnabled val="1"/>
        </dgm:presLayoutVars>
      </dgm:prSet>
      <dgm:spPr/>
    </dgm:pt>
    <dgm:pt modelId="{0B16CD6A-28F4-471F-AC0D-CF17F08C3D3F}" type="pres">
      <dgm:prSet presAssocID="{AF00CA91-650A-425D-8200-57F767601852}" presName="spNode" presStyleCnt="0"/>
      <dgm:spPr/>
    </dgm:pt>
    <dgm:pt modelId="{1C074369-2335-4CB8-AF6E-9FEB37AA12BD}" type="pres">
      <dgm:prSet presAssocID="{572FE499-49D5-4B1C-BD39-E037509F880D}" presName="sibTrans" presStyleLbl="sibTrans1D1" presStyleIdx="5" presStyleCnt="11"/>
      <dgm:spPr/>
    </dgm:pt>
    <dgm:pt modelId="{865DE004-DC7B-4268-8780-88C4AE5FD620}" type="pres">
      <dgm:prSet presAssocID="{D8DBFEE9-E845-4DDF-82D1-BA94B60836C5}" presName="node" presStyleLbl="node1" presStyleIdx="6" presStyleCnt="11" custRadScaleRad="99375" custRadScaleInc="78349">
        <dgm:presLayoutVars>
          <dgm:bulletEnabled val="1"/>
        </dgm:presLayoutVars>
      </dgm:prSet>
      <dgm:spPr/>
    </dgm:pt>
    <dgm:pt modelId="{A11BF872-18E3-40F3-8D7E-83D74A703035}" type="pres">
      <dgm:prSet presAssocID="{D8DBFEE9-E845-4DDF-82D1-BA94B60836C5}" presName="spNode" presStyleCnt="0"/>
      <dgm:spPr/>
    </dgm:pt>
    <dgm:pt modelId="{9F439D65-612D-4404-BAA7-0DF410A1EEC1}" type="pres">
      <dgm:prSet presAssocID="{550F0722-C854-4D3C-B45F-B4AE53534CD6}" presName="sibTrans" presStyleLbl="sibTrans1D1" presStyleIdx="6" presStyleCnt="11"/>
      <dgm:spPr/>
    </dgm:pt>
    <dgm:pt modelId="{D9403C41-FC0A-4E42-8594-4166539DD071}" type="pres">
      <dgm:prSet presAssocID="{00E89772-50DA-41C3-90C9-E324EA7F5F0B}" presName="node" presStyleLbl="node1" presStyleIdx="7" presStyleCnt="11" custScaleX="181502" custRadScaleRad="98878" custRadScaleInc="71149">
        <dgm:presLayoutVars>
          <dgm:bulletEnabled val="1"/>
        </dgm:presLayoutVars>
      </dgm:prSet>
      <dgm:spPr/>
    </dgm:pt>
    <dgm:pt modelId="{077DB852-50AE-42AD-96B5-5D2C737E6A4B}" type="pres">
      <dgm:prSet presAssocID="{00E89772-50DA-41C3-90C9-E324EA7F5F0B}" presName="spNode" presStyleCnt="0"/>
      <dgm:spPr/>
    </dgm:pt>
    <dgm:pt modelId="{44A2A509-C5EF-4374-84CA-3F721815C26F}" type="pres">
      <dgm:prSet presAssocID="{35C21559-4D4A-4F5D-A08D-C7EFB1F90E2A}" presName="sibTrans" presStyleLbl="sibTrans1D1" presStyleIdx="7" presStyleCnt="11"/>
      <dgm:spPr/>
    </dgm:pt>
    <dgm:pt modelId="{8725B793-CE62-4891-8CF7-18C64B8A350E}" type="pres">
      <dgm:prSet presAssocID="{65013816-22D4-4746-B508-8050F9008D6E}" presName="node" presStyleLbl="node1" presStyleIdx="8" presStyleCnt="11" custScaleX="195524">
        <dgm:presLayoutVars>
          <dgm:bulletEnabled val="1"/>
        </dgm:presLayoutVars>
      </dgm:prSet>
      <dgm:spPr/>
    </dgm:pt>
    <dgm:pt modelId="{D0665A3F-BAB4-42B9-B53D-170E8A72F567}" type="pres">
      <dgm:prSet presAssocID="{65013816-22D4-4746-B508-8050F9008D6E}" presName="spNode" presStyleCnt="0"/>
      <dgm:spPr/>
    </dgm:pt>
    <dgm:pt modelId="{4085EE24-E24F-480D-A4BF-51BC16761D20}" type="pres">
      <dgm:prSet presAssocID="{9481BCDE-7C9C-42C5-83A6-1CD11B093071}" presName="sibTrans" presStyleLbl="sibTrans1D1" presStyleIdx="8" presStyleCnt="11"/>
      <dgm:spPr/>
    </dgm:pt>
    <dgm:pt modelId="{F728618F-2EFD-45F8-9331-8D9F6DC8A3C0}" type="pres">
      <dgm:prSet presAssocID="{179E14F3-EBF4-4461-9E17-97C47C4975D8}" presName="node" presStyleLbl="node1" presStyleIdx="9" presStyleCnt="11" custScaleX="284138">
        <dgm:presLayoutVars>
          <dgm:bulletEnabled val="1"/>
        </dgm:presLayoutVars>
      </dgm:prSet>
      <dgm:spPr/>
    </dgm:pt>
    <dgm:pt modelId="{01AFE48E-DED3-4B94-A42F-9DCA39EF872C}" type="pres">
      <dgm:prSet presAssocID="{179E14F3-EBF4-4461-9E17-97C47C4975D8}" presName="spNode" presStyleCnt="0"/>
      <dgm:spPr/>
    </dgm:pt>
    <dgm:pt modelId="{E3F86FD7-6AEA-4346-97D6-C116CDBB0AE5}" type="pres">
      <dgm:prSet presAssocID="{9F996808-A5FD-48E6-9514-5A46FD18A8A4}" presName="sibTrans" presStyleLbl="sibTrans1D1" presStyleIdx="9" presStyleCnt="11"/>
      <dgm:spPr/>
    </dgm:pt>
    <dgm:pt modelId="{895C2543-8FF2-474B-830C-CE64E17F7166}" type="pres">
      <dgm:prSet presAssocID="{E3CD4786-1843-4EF8-A0D6-5E07110905A4}" presName="node" presStyleLbl="node1" presStyleIdx="10" presStyleCnt="11" custRadScaleRad="101603" custRadScaleInc="-42500">
        <dgm:presLayoutVars>
          <dgm:bulletEnabled val="1"/>
        </dgm:presLayoutVars>
      </dgm:prSet>
      <dgm:spPr/>
    </dgm:pt>
    <dgm:pt modelId="{24CDCFAD-C740-4F16-9F2B-0707B89E867D}" type="pres">
      <dgm:prSet presAssocID="{E3CD4786-1843-4EF8-A0D6-5E07110905A4}" presName="spNode" presStyleCnt="0"/>
      <dgm:spPr/>
    </dgm:pt>
    <dgm:pt modelId="{D2EF8BF3-26B9-4EF8-B6F8-EF461A5856DA}" type="pres">
      <dgm:prSet presAssocID="{07EAEE8C-A0C1-4C3F-8B94-B44AF3BB762A}" presName="sibTrans" presStyleLbl="sibTrans1D1" presStyleIdx="10" presStyleCnt="11"/>
      <dgm:spPr/>
    </dgm:pt>
  </dgm:ptLst>
  <dgm:cxnLst>
    <dgm:cxn modelId="{D570F200-B311-4AB1-96AA-0AFE1582B4D8}" type="presOf" srcId="{E73F4271-413F-4FD6-8182-D91EDA0D81C4}" destId="{26360DD6-1C85-4A98-B530-6ED417388F4A}" srcOrd="0" destOrd="0" presId="urn:microsoft.com/office/officeart/2005/8/layout/cycle6"/>
    <dgm:cxn modelId="{48777A05-1744-4EC1-AF65-615BD6613F79}" srcId="{71EFADCB-2443-48ED-A936-2EA2E60062B2}" destId="{E3CD4786-1843-4EF8-A0D6-5E07110905A4}" srcOrd="10" destOrd="0" parTransId="{A6BBCFBE-8B83-402D-ACAF-2C688579D1EF}" sibTransId="{07EAEE8C-A0C1-4C3F-8B94-B44AF3BB762A}"/>
    <dgm:cxn modelId="{C0761109-6E88-4060-A924-7B6137B47034}" srcId="{71EFADCB-2443-48ED-A936-2EA2E60062B2}" destId="{65013816-22D4-4746-B508-8050F9008D6E}" srcOrd="8" destOrd="0" parTransId="{01E38859-20E1-4260-980C-3AF84404BFFC}" sibTransId="{9481BCDE-7C9C-42C5-83A6-1CD11B093071}"/>
    <dgm:cxn modelId="{8459320E-AB5A-419C-976A-3A1033E26F17}" type="presOf" srcId="{D8DBFEE9-E845-4DDF-82D1-BA94B60836C5}" destId="{865DE004-DC7B-4268-8780-88C4AE5FD620}" srcOrd="0" destOrd="0" presId="urn:microsoft.com/office/officeart/2005/8/layout/cycle6"/>
    <dgm:cxn modelId="{E3A77811-FDE5-4D25-96DA-76D7B2E41DCF}" type="presOf" srcId="{71EFADCB-2443-48ED-A936-2EA2E60062B2}" destId="{C26684FA-8048-438A-B9BC-68071084939F}" srcOrd="0" destOrd="0" presId="urn:microsoft.com/office/officeart/2005/8/layout/cycle6"/>
    <dgm:cxn modelId="{B5C4A115-FDA2-45D6-8A9A-7D4A8F272E06}" srcId="{71EFADCB-2443-48ED-A936-2EA2E60062B2}" destId="{00E89772-50DA-41C3-90C9-E324EA7F5F0B}" srcOrd="7" destOrd="0" parTransId="{055E8B03-E12A-4A8A-B703-5E3A46A1F2D4}" sibTransId="{35C21559-4D4A-4F5D-A08D-C7EFB1F90E2A}"/>
    <dgm:cxn modelId="{7C4E271D-63F0-443C-B14B-7BFA8D6BA261}" type="presOf" srcId="{07EAEE8C-A0C1-4C3F-8B94-B44AF3BB762A}" destId="{D2EF8BF3-26B9-4EF8-B6F8-EF461A5856DA}" srcOrd="0" destOrd="0" presId="urn:microsoft.com/office/officeart/2005/8/layout/cycle6"/>
    <dgm:cxn modelId="{B89F5124-18F6-4B60-B748-91D87BA57FF0}" srcId="{71EFADCB-2443-48ED-A936-2EA2E60062B2}" destId="{179E14F3-EBF4-4461-9E17-97C47C4975D8}" srcOrd="9" destOrd="0" parTransId="{B446C1F2-B8E4-46B5-A04A-994F331D08FE}" sibTransId="{9F996808-A5FD-48E6-9514-5A46FD18A8A4}"/>
    <dgm:cxn modelId="{362AF03B-9CC8-43B6-B846-6C0C2503C4F6}" type="presOf" srcId="{00E89772-50DA-41C3-90C9-E324EA7F5F0B}" destId="{D9403C41-FC0A-4E42-8594-4166539DD071}" srcOrd="0" destOrd="0" presId="urn:microsoft.com/office/officeart/2005/8/layout/cycle6"/>
    <dgm:cxn modelId="{9465C05F-4DC5-47F3-85B2-559D78FFE509}" type="presOf" srcId="{179E14F3-EBF4-4461-9E17-97C47C4975D8}" destId="{F728618F-2EFD-45F8-9331-8D9F6DC8A3C0}" srcOrd="0" destOrd="0" presId="urn:microsoft.com/office/officeart/2005/8/layout/cycle6"/>
    <dgm:cxn modelId="{1804C167-C9C8-47C0-9C58-A83FC9FE6A79}" type="presOf" srcId="{AF00CA91-650A-425D-8200-57F767601852}" destId="{4A8EA405-E654-4BF9-9CF2-D6119E97C25A}" srcOrd="0" destOrd="0" presId="urn:microsoft.com/office/officeart/2005/8/layout/cycle6"/>
    <dgm:cxn modelId="{F0507E6B-BC70-4352-9D86-BB10AB19501E}" type="presOf" srcId="{550F0722-C854-4D3C-B45F-B4AE53534CD6}" destId="{9F439D65-612D-4404-BAA7-0DF410A1EEC1}" srcOrd="0" destOrd="0" presId="urn:microsoft.com/office/officeart/2005/8/layout/cycle6"/>
    <dgm:cxn modelId="{4EDEC34C-2202-4CC2-B252-28650ACD92D7}" srcId="{71EFADCB-2443-48ED-A936-2EA2E60062B2}" destId="{1039DE1A-EB0E-4154-AEAE-CC57E6EAEA65}" srcOrd="4" destOrd="0" parTransId="{3D31AD47-B02B-4C46-97C3-91BBA2E064B4}" sibTransId="{630E4865-A624-4189-8582-BA5B51DC6230}"/>
    <dgm:cxn modelId="{3A3AEA6C-29C7-4075-8CB2-696E90781522}" type="presOf" srcId="{2EE64C7B-C8DE-4C5B-866F-BE45F2BFA8C1}" destId="{9A08F646-06BF-4D70-A634-1A4D1EE40B8A}" srcOrd="0" destOrd="0" presId="urn:microsoft.com/office/officeart/2005/8/layout/cycle6"/>
    <dgm:cxn modelId="{5782934D-D556-49E5-B508-9603C1D7192F}" type="presOf" srcId="{A5EBD003-FA08-40C1-BF15-B269F32E26B4}" destId="{46F44C54-06F9-4FD3-99C8-147937FEA149}" srcOrd="0" destOrd="0" presId="urn:microsoft.com/office/officeart/2005/8/layout/cycle6"/>
    <dgm:cxn modelId="{03B18C6E-B262-4F40-810A-FB8362CBE8DE}" type="presOf" srcId="{170E6A54-9F78-47D6-B5DD-64463E0E4CEC}" destId="{D46C851E-C5B2-4BD6-95CB-F596B82A62C1}" srcOrd="0" destOrd="0" presId="urn:microsoft.com/office/officeart/2005/8/layout/cycle6"/>
    <dgm:cxn modelId="{A641AE4E-0FC9-43D2-B1B8-8E0809E1F538}" srcId="{71EFADCB-2443-48ED-A936-2EA2E60062B2}" destId="{4E4D393A-5C72-4E69-B10F-AB234B16DACA}" srcOrd="3" destOrd="0" parTransId="{39CD863B-294C-4398-AB45-1589AA992759}" sibTransId="{2EE64C7B-C8DE-4C5B-866F-BE45F2BFA8C1}"/>
    <dgm:cxn modelId="{E6716D53-0B6A-4591-8AF2-571B7814A613}" type="presOf" srcId="{9481BCDE-7C9C-42C5-83A6-1CD11B093071}" destId="{4085EE24-E24F-480D-A4BF-51BC16761D20}" srcOrd="0" destOrd="0" presId="urn:microsoft.com/office/officeart/2005/8/layout/cycle6"/>
    <dgm:cxn modelId="{D4772476-D7A4-4736-B88F-74F32F19D47C}" srcId="{71EFADCB-2443-48ED-A936-2EA2E60062B2}" destId="{FC695B6E-3281-41B3-8A8C-58A312F235F2}" srcOrd="2" destOrd="0" parTransId="{43F10C4A-7E30-4463-B3DD-D11A9A50C776}" sibTransId="{E73F4271-413F-4FD6-8182-D91EDA0D81C4}"/>
    <dgm:cxn modelId="{2AF06B7D-13FC-4888-BABD-7C7DECFBF0BC}" type="presOf" srcId="{EBB1A5B1-A004-4505-8611-21020C10A1BC}" destId="{CF0223F3-0BF1-434B-97BA-922E7022141F}" srcOrd="0" destOrd="0" presId="urn:microsoft.com/office/officeart/2005/8/layout/cycle6"/>
    <dgm:cxn modelId="{68E8098A-9889-4A7F-80AC-F668DE83FB8B}" type="presOf" srcId="{630E4865-A624-4189-8582-BA5B51DC6230}" destId="{52ECBAAC-0276-4B19-A096-A3018ADDC6EE}" srcOrd="0" destOrd="0" presId="urn:microsoft.com/office/officeart/2005/8/layout/cycle6"/>
    <dgm:cxn modelId="{3F2AC98B-FA51-4408-98A2-AA9E6AC495FA}" type="presOf" srcId="{1C0FDE59-6F07-4306-9208-C4ABF3E9EA6D}" destId="{6A19FBCD-6F04-4D9F-96A7-92F095FD32EA}" srcOrd="0" destOrd="0" presId="urn:microsoft.com/office/officeart/2005/8/layout/cycle6"/>
    <dgm:cxn modelId="{13A49397-7E62-466D-956B-FDFD9374D6A4}" type="presOf" srcId="{FC695B6E-3281-41B3-8A8C-58A312F235F2}" destId="{FC9FF3A4-EC7C-4189-AF87-B0E4541DCD26}" srcOrd="0" destOrd="0" presId="urn:microsoft.com/office/officeart/2005/8/layout/cycle6"/>
    <dgm:cxn modelId="{0429BA98-6D8E-4011-9A4D-5EEEBBF7D8DB}" type="presOf" srcId="{35C21559-4D4A-4F5D-A08D-C7EFB1F90E2A}" destId="{44A2A509-C5EF-4374-84CA-3F721815C26F}" srcOrd="0" destOrd="0" presId="urn:microsoft.com/office/officeart/2005/8/layout/cycle6"/>
    <dgm:cxn modelId="{966DB6A2-D4CE-4548-A2B0-28D0EAD1161E}" srcId="{71EFADCB-2443-48ED-A936-2EA2E60062B2}" destId="{A5EBD003-FA08-40C1-BF15-B269F32E26B4}" srcOrd="0" destOrd="0" parTransId="{47E60745-1551-4648-BB8E-E5B36BF9F218}" sibTransId="{EBB1A5B1-A004-4505-8611-21020C10A1BC}"/>
    <dgm:cxn modelId="{99CDC1A5-4F25-43FA-B651-32FE2FF2355A}" srcId="{71EFADCB-2443-48ED-A936-2EA2E60062B2}" destId="{AF00CA91-650A-425D-8200-57F767601852}" srcOrd="5" destOrd="0" parTransId="{DEE1138B-5E50-473A-9EF9-3076B6247B91}" sibTransId="{572FE499-49D5-4B1C-BD39-E037509F880D}"/>
    <dgm:cxn modelId="{071BFFAA-A51D-42E2-A814-F72D71343578}" type="presOf" srcId="{9F996808-A5FD-48E6-9514-5A46FD18A8A4}" destId="{E3F86FD7-6AEA-4346-97D6-C116CDBB0AE5}" srcOrd="0" destOrd="0" presId="urn:microsoft.com/office/officeart/2005/8/layout/cycle6"/>
    <dgm:cxn modelId="{749D55C2-1833-4421-B627-3F49788CD925}" type="presOf" srcId="{4E4D393A-5C72-4E69-B10F-AB234B16DACA}" destId="{C7E9945B-0FC8-41CC-B115-5CD535722EB4}" srcOrd="0" destOrd="0" presId="urn:microsoft.com/office/officeart/2005/8/layout/cycle6"/>
    <dgm:cxn modelId="{F9B907C3-CB24-44F4-AB6C-F8E77E9E0BAF}" type="presOf" srcId="{1039DE1A-EB0E-4154-AEAE-CC57E6EAEA65}" destId="{AA13A321-84BC-4C1D-ABDF-29680E1F6363}" srcOrd="0" destOrd="0" presId="urn:microsoft.com/office/officeart/2005/8/layout/cycle6"/>
    <dgm:cxn modelId="{E1ECBFCE-981D-4B03-BE17-A59A8690C7C4}" type="presOf" srcId="{E3CD4786-1843-4EF8-A0D6-5E07110905A4}" destId="{895C2543-8FF2-474B-830C-CE64E17F7166}" srcOrd="0" destOrd="0" presId="urn:microsoft.com/office/officeart/2005/8/layout/cycle6"/>
    <dgm:cxn modelId="{76DA8BE2-0A8D-47BA-9329-EB2F0C27BB73}" srcId="{71EFADCB-2443-48ED-A936-2EA2E60062B2}" destId="{D8DBFEE9-E845-4DDF-82D1-BA94B60836C5}" srcOrd="6" destOrd="0" parTransId="{AC1ACABE-49A3-42D6-9EDC-715DEDDDA222}" sibTransId="{550F0722-C854-4D3C-B45F-B4AE53534CD6}"/>
    <dgm:cxn modelId="{A0DE49E5-206F-4DC9-8B31-D4D00D68FE37}" type="presOf" srcId="{65013816-22D4-4746-B508-8050F9008D6E}" destId="{8725B793-CE62-4891-8CF7-18C64B8A350E}" srcOrd="0" destOrd="0" presId="urn:microsoft.com/office/officeart/2005/8/layout/cycle6"/>
    <dgm:cxn modelId="{7F7E29E6-3DD1-46C0-9CFE-677922A2A550}" type="presOf" srcId="{572FE499-49D5-4B1C-BD39-E037509F880D}" destId="{1C074369-2335-4CB8-AF6E-9FEB37AA12BD}" srcOrd="0" destOrd="0" presId="urn:microsoft.com/office/officeart/2005/8/layout/cycle6"/>
    <dgm:cxn modelId="{B728CAEC-D8AC-4AA7-BAF5-8B96FE2121D9}" srcId="{71EFADCB-2443-48ED-A936-2EA2E60062B2}" destId="{1C0FDE59-6F07-4306-9208-C4ABF3E9EA6D}" srcOrd="1" destOrd="0" parTransId="{C9129E52-E7E1-4172-B2D9-7C8CA9919058}" sibTransId="{170E6A54-9F78-47D6-B5DD-64463E0E4CEC}"/>
    <dgm:cxn modelId="{F7D27A2C-62BE-4FE3-A62A-1E6C06799088}" type="presParOf" srcId="{C26684FA-8048-438A-B9BC-68071084939F}" destId="{46F44C54-06F9-4FD3-99C8-147937FEA149}" srcOrd="0" destOrd="0" presId="urn:microsoft.com/office/officeart/2005/8/layout/cycle6"/>
    <dgm:cxn modelId="{60BDB0F2-D223-40FC-B51D-720400F76630}" type="presParOf" srcId="{C26684FA-8048-438A-B9BC-68071084939F}" destId="{88DEB856-4506-4B8E-B40D-88CBCD735061}" srcOrd="1" destOrd="0" presId="urn:microsoft.com/office/officeart/2005/8/layout/cycle6"/>
    <dgm:cxn modelId="{F4CFC3E8-29E1-4B0E-9356-8378CB32082F}" type="presParOf" srcId="{C26684FA-8048-438A-B9BC-68071084939F}" destId="{CF0223F3-0BF1-434B-97BA-922E7022141F}" srcOrd="2" destOrd="0" presId="urn:microsoft.com/office/officeart/2005/8/layout/cycle6"/>
    <dgm:cxn modelId="{210FEE54-6654-40DB-AA23-5DA70193B1BD}" type="presParOf" srcId="{C26684FA-8048-438A-B9BC-68071084939F}" destId="{6A19FBCD-6F04-4D9F-96A7-92F095FD32EA}" srcOrd="3" destOrd="0" presId="urn:microsoft.com/office/officeart/2005/8/layout/cycle6"/>
    <dgm:cxn modelId="{6C2757EA-19BF-4DC8-8BC4-50040C0F83C5}" type="presParOf" srcId="{C26684FA-8048-438A-B9BC-68071084939F}" destId="{9EC43E7A-0110-4469-9AC3-27C052D5BFA8}" srcOrd="4" destOrd="0" presId="urn:microsoft.com/office/officeart/2005/8/layout/cycle6"/>
    <dgm:cxn modelId="{49AC0F5F-5FC3-4856-BD82-52FB9659FC92}" type="presParOf" srcId="{C26684FA-8048-438A-B9BC-68071084939F}" destId="{D46C851E-C5B2-4BD6-95CB-F596B82A62C1}" srcOrd="5" destOrd="0" presId="urn:microsoft.com/office/officeart/2005/8/layout/cycle6"/>
    <dgm:cxn modelId="{4CCFB9B2-7E2B-4C80-B326-34EDF2CA7C74}" type="presParOf" srcId="{C26684FA-8048-438A-B9BC-68071084939F}" destId="{FC9FF3A4-EC7C-4189-AF87-B0E4541DCD26}" srcOrd="6" destOrd="0" presId="urn:microsoft.com/office/officeart/2005/8/layout/cycle6"/>
    <dgm:cxn modelId="{F5CE29DA-8B7E-49ED-99C3-DB0B288A2FFC}" type="presParOf" srcId="{C26684FA-8048-438A-B9BC-68071084939F}" destId="{5E9B48C3-425F-4C2E-8A68-309CED7A7908}" srcOrd="7" destOrd="0" presId="urn:microsoft.com/office/officeart/2005/8/layout/cycle6"/>
    <dgm:cxn modelId="{9D8FC01B-EAC6-4DDF-BA38-7468DBDFB886}" type="presParOf" srcId="{C26684FA-8048-438A-B9BC-68071084939F}" destId="{26360DD6-1C85-4A98-B530-6ED417388F4A}" srcOrd="8" destOrd="0" presId="urn:microsoft.com/office/officeart/2005/8/layout/cycle6"/>
    <dgm:cxn modelId="{6A4DF466-D433-4800-8728-C2CF181B502F}" type="presParOf" srcId="{C26684FA-8048-438A-B9BC-68071084939F}" destId="{C7E9945B-0FC8-41CC-B115-5CD535722EB4}" srcOrd="9" destOrd="0" presId="urn:microsoft.com/office/officeart/2005/8/layout/cycle6"/>
    <dgm:cxn modelId="{D623C01D-8F30-488B-9C5F-B95A8A8A90B8}" type="presParOf" srcId="{C26684FA-8048-438A-B9BC-68071084939F}" destId="{73B84689-4894-4D74-8EFE-AA4A17F096B6}" srcOrd="10" destOrd="0" presId="urn:microsoft.com/office/officeart/2005/8/layout/cycle6"/>
    <dgm:cxn modelId="{CB9C645D-4493-4AC3-8F4A-52C390FB13DB}" type="presParOf" srcId="{C26684FA-8048-438A-B9BC-68071084939F}" destId="{9A08F646-06BF-4D70-A634-1A4D1EE40B8A}" srcOrd="11" destOrd="0" presId="urn:microsoft.com/office/officeart/2005/8/layout/cycle6"/>
    <dgm:cxn modelId="{4B80F181-F695-40C4-84CC-F4FA25CF670B}" type="presParOf" srcId="{C26684FA-8048-438A-B9BC-68071084939F}" destId="{AA13A321-84BC-4C1D-ABDF-29680E1F6363}" srcOrd="12" destOrd="0" presId="urn:microsoft.com/office/officeart/2005/8/layout/cycle6"/>
    <dgm:cxn modelId="{8E17CDBA-9BCB-4FD3-BE7F-91EAFE101CA9}" type="presParOf" srcId="{C26684FA-8048-438A-B9BC-68071084939F}" destId="{68393EC7-A18C-47F0-8C00-125D1218FE23}" srcOrd="13" destOrd="0" presId="urn:microsoft.com/office/officeart/2005/8/layout/cycle6"/>
    <dgm:cxn modelId="{ADA74052-3918-4662-9B59-A529A8D316AD}" type="presParOf" srcId="{C26684FA-8048-438A-B9BC-68071084939F}" destId="{52ECBAAC-0276-4B19-A096-A3018ADDC6EE}" srcOrd="14" destOrd="0" presId="urn:microsoft.com/office/officeart/2005/8/layout/cycle6"/>
    <dgm:cxn modelId="{816B89D0-ACB3-4426-A7DA-D12BA130FD0C}" type="presParOf" srcId="{C26684FA-8048-438A-B9BC-68071084939F}" destId="{4A8EA405-E654-4BF9-9CF2-D6119E97C25A}" srcOrd="15" destOrd="0" presId="urn:microsoft.com/office/officeart/2005/8/layout/cycle6"/>
    <dgm:cxn modelId="{9EA90E1D-6A94-49BB-9350-130B620D16C2}" type="presParOf" srcId="{C26684FA-8048-438A-B9BC-68071084939F}" destId="{0B16CD6A-28F4-471F-AC0D-CF17F08C3D3F}" srcOrd="16" destOrd="0" presId="urn:microsoft.com/office/officeart/2005/8/layout/cycle6"/>
    <dgm:cxn modelId="{6E660D0F-3E6E-4936-A3B6-47563FF1A68D}" type="presParOf" srcId="{C26684FA-8048-438A-B9BC-68071084939F}" destId="{1C074369-2335-4CB8-AF6E-9FEB37AA12BD}" srcOrd="17" destOrd="0" presId="urn:microsoft.com/office/officeart/2005/8/layout/cycle6"/>
    <dgm:cxn modelId="{C2DFBC81-2E55-406C-A1FA-A1C7D8B950EE}" type="presParOf" srcId="{C26684FA-8048-438A-B9BC-68071084939F}" destId="{865DE004-DC7B-4268-8780-88C4AE5FD620}" srcOrd="18" destOrd="0" presId="urn:microsoft.com/office/officeart/2005/8/layout/cycle6"/>
    <dgm:cxn modelId="{E34C5C54-27D2-448D-A64F-5CA1C306A774}" type="presParOf" srcId="{C26684FA-8048-438A-B9BC-68071084939F}" destId="{A11BF872-18E3-40F3-8D7E-83D74A703035}" srcOrd="19" destOrd="0" presId="urn:microsoft.com/office/officeart/2005/8/layout/cycle6"/>
    <dgm:cxn modelId="{CD345AAF-E4BE-4273-B260-7B06A0ECDE9A}" type="presParOf" srcId="{C26684FA-8048-438A-B9BC-68071084939F}" destId="{9F439D65-612D-4404-BAA7-0DF410A1EEC1}" srcOrd="20" destOrd="0" presId="urn:microsoft.com/office/officeart/2005/8/layout/cycle6"/>
    <dgm:cxn modelId="{4EBA83CF-310F-4E99-B677-67C61B4AFDC5}" type="presParOf" srcId="{C26684FA-8048-438A-B9BC-68071084939F}" destId="{D9403C41-FC0A-4E42-8594-4166539DD071}" srcOrd="21" destOrd="0" presId="urn:microsoft.com/office/officeart/2005/8/layout/cycle6"/>
    <dgm:cxn modelId="{C8085484-7997-42AA-BDB1-225562CAAE86}" type="presParOf" srcId="{C26684FA-8048-438A-B9BC-68071084939F}" destId="{077DB852-50AE-42AD-96B5-5D2C737E6A4B}" srcOrd="22" destOrd="0" presId="urn:microsoft.com/office/officeart/2005/8/layout/cycle6"/>
    <dgm:cxn modelId="{63D89269-A048-4C2F-B698-9C1A9799723B}" type="presParOf" srcId="{C26684FA-8048-438A-B9BC-68071084939F}" destId="{44A2A509-C5EF-4374-84CA-3F721815C26F}" srcOrd="23" destOrd="0" presId="urn:microsoft.com/office/officeart/2005/8/layout/cycle6"/>
    <dgm:cxn modelId="{67D3385E-0E7C-48E2-9340-A7287CD2EFD4}" type="presParOf" srcId="{C26684FA-8048-438A-B9BC-68071084939F}" destId="{8725B793-CE62-4891-8CF7-18C64B8A350E}" srcOrd="24" destOrd="0" presId="urn:microsoft.com/office/officeart/2005/8/layout/cycle6"/>
    <dgm:cxn modelId="{E03EB24A-2F79-40B8-BA13-CF2C07C43536}" type="presParOf" srcId="{C26684FA-8048-438A-B9BC-68071084939F}" destId="{D0665A3F-BAB4-42B9-B53D-170E8A72F567}" srcOrd="25" destOrd="0" presId="urn:microsoft.com/office/officeart/2005/8/layout/cycle6"/>
    <dgm:cxn modelId="{40F55006-1AA4-4E1F-9FA0-EBE133420C0D}" type="presParOf" srcId="{C26684FA-8048-438A-B9BC-68071084939F}" destId="{4085EE24-E24F-480D-A4BF-51BC16761D20}" srcOrd="26" destOrd="0" presId="urn:microsoft.com/office/officeart/2005/8/layout/cycle6"/>
    <dgm:cxn modelId="{03B2C47B-9A2D-40D4-8202-DDC94A64C485}" type="presParOf" srcId="{C26684FA-8048-438A-B9BC-68071084939F}" destId="{F728618F-2EFD-45F8-9331-8D9F6DC8A3C0}" srcOrd="27" destOrd="0" presId="urn:microsoft.com/office/officeart/2005/8/layout/cycle6"/>
    <dgm:cxn modelId="{B870C848-A6A4-4BF4-9927-37B80FBDE345}" type="presParOf" srcId="{C26684FA-8048-438A-B9BC-68071084939F}" destId="{01AFE48E-DED3-4B94-A42F-9DCA39EF872C}" srcOrd="28" destOrd="0" presId="urn:microsoft.com/office/officeart/2005/8/layout/cycle6"/>
    <dgm:cxn modelId="{5532D7A3-516A-480B-8D7C-5A1D99B4F19C}" type="presParOf" srcId="{C26684FA-8048-438A-B9BC-68071084939F}" destId="{E3F86FD7-6AEA-4346-97D6-C116CDBB0AE5}" srcOrd="29" destOrd="0" presId="urn:microsoft.com/office/officeart/2005/8/layout/cycle6"/>
    <dgm:cxn modelId="{9F15E904-712A-4712-9A2B-7BFAE71736D3}" type="presParOf" srcId="{C26684FA-8048-438A-B9BC-68071084939F}" destId="{895C2543-8FF2-474B-830C-CE64E17F7166}" srcOrd="30" destOrd="0" presId="urn:microsoft.com/office/officeart/2005/8/layout/cycle6"/>
    <dgm:cxn modelId="{713F12BE-6FF6-431A-862B-64C7E0E500B1}" type="presParOf" srcId="{C26684FA-8048-438A-B9BC-68071084939F}" destId="{24CDCFAD-C740-4F16-9F2B-0707B89E867D}" srcOrd="31" destOrd="0" presId="urn:microsoft.com/office/officeart/2005/8/layout/cycle6"/>
    <dgm:cxn modelId="{74C406C3-58D3-4FF6-AA57-539B7C55C045}" type="presParOf" srcId="{C26684FA-8048-438A-B9BC-68071084939F}" destId="{D2EF8BF3-26B9-4EF8-B6F8-EF461A5856DA}" srcOrd="32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F44C54-06F9-4FD3-99C8-147937FEA149}">
      <dsp:nvSpPr>
        <dsp:cNvPr id="0" name=""/>
        <dsp:cNvSpPr/>
      </dsp:nvSpPr>
      <dsp:spPr>
        <a:xfrm>
          <a:off x="2045296" y="-36446"/>
          <a:ext cx="904448" cy="42716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>
              <a:latin typeface="宋体" pitchFamily="2" charset="-122"/>
              <a:ea typeface="宋体" pitchFamily="2" charset="-122"/>
            </a:rPr>
            <a:t>数字化安防监控系统</a:t>
          </a:r>
          <a:endParaRPr lang="zh-CN" altLang="en-US" sz="900" b="1" kern="1200" dirty="0">
            <a:latin typeface="宋体" pitchFamily="2" charset="-122"/>
            <a:ea typeface="宋体" pitchFamily="2" charset="-122"/>
          </a:endParaRPr>
        </a:p>
      </dsp:txBody>
      <dsp:txXfrm>
        <a:off x="2066148" y="-15594"/>
        <a:ext cx="862744" cy="385458"/>
      </dsp:txXfrm>
    </dsp:sp>
    <dsp:sp modelId="{CF0223F3-0BF1-434B-97BA-922E7022141F}">
      <dsp:nvSpPr>
        <dsp:cNvPr id="0" name=""/>
        <dsp:cNvSpPr/>
      </dsp:nvSpPr>
      <dsp:spPr>
        <a:xfrm>
          <a:off x="1409530" y="227252"/>
          <a:ext cx="2495936" cy="2495936"/>
        </a:xfrm>
        <a:custGeom>
          <a:avLst/>
          <a:gdLst/>
          <a:ahLst/>
          <a:cxnLst/>
          <a:rect l="0" t="0" r="0" b="0"/>
          <a:pathLst>
            <a:path>
              <a:moveTo>
                <a:pt x="1542384" y="35225"/>
              </a:moveTo>
              <a:arcTo wR="1247968" hR="1247968" stAng="17018739" swAng="60367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19FBCD-6F04-4D9F-96A7-92F095FD32EA}">
      <dsp:nvSpPr>
        <dsp:cNvPr id="0" name=""/>
        <dsp:cNvSpPr/>
      </dsp:nvSpPr>
      <dsp:spPr>
        <a:xfrm>
          <a:off x="3135115" y="333463"/>
          <a:ext cx="426857" cy="2774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>
              <a:latin typeface="宋体" pitchFamily="2" charset="-122"/>
              <a:ea typeface="宋体" pitchFamily="2" charset="-122"/>
            </a:rPr>
            <a:t>接见管理</a:t>
          </a:r>
          <a:endParaRPr lang="zh-CN" altLang="en-US" sz="900" b="1" kern="1200" dirty="0">
            <a:latin typeface="宋体" pitchFamily="2" charset="-122"/>
            <a:ea typeface="宋体" pitchFamily="2" charset="-122"/>
          </a:endParaRPr>
        </a:p>
      </dsp:txBody>
      <dsp:txXfrm>
        <a:off x="3148659" y="347007"/>
        <a:ext cx="399769" cy="250369"/>
      </dsp:txXfrm>
    </dsp:sp>
    <dsp:sp modelId="{D46C851E-C5B2-4BD6-95CB-F596B82A62C1}">
      <dsp:nvSpPr>
        <dsp:cNvPr id="0" name=""/>
        <dsp:cNvSpPr/>
      </dsp:nvSpPr>
      <dsp:spPr>
        <a:xfrm>
          <a:off x="1152734" y="-14138"/>
          <a:ext cx="2495936" cy="2495936"/>
        </a:xfrm>
        <a:custGeom>
          <a:avLst/>
          <a:gdLst/>
          <a:ahLst/>
          <a:cxnLst/>
          <a:rect l="0" t="0" r="0" b="0"/>
          <a:pathLst>
            <a:path>
              <a:moveTo>
                <a:pt x="2330231" y="626572"/>
              </a:moveTo>
              <a:arcTo wR="1247968" hR="1247968" stAng="19808229" swAng="47176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9FF3A4-EC7C-4189-AF87-B0E4541DCD26}">
      <dsp:nvSpPr>
        <dsp:cNvPr id="0" name=""/>
        <dsp:cNvSpPr/>
      </dsp:nvSpPr>
      <dsp:spPr>
        <a:xfrm>
          <a:off x="3327014" y="767949"/>
          <a:ext cx="611397" cy="2774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>
              <a:latin typeface="宋体" pitchFamily="2" charset="-122"/>
              <a:ea typeface="宋体" pitchFamily="2" charset="-122"/>
            </a:rPr>
            <a:t>可视对讲系统</a:t>
          </a:r>
          <a:endParaRPr lang="zh-CN" altLang="en-US" sz="900" b="1" kern="1200" dirty="0">
            <a:latin typeface="宋体" pitchFamily="2" charset="-122"/>
            <a:ea typeface="宋体" pitchFamily="2" charset="-122"/>
          </a:endParaRPr>
        </a:p>
      </dsp:txBody>
      <dsp:txXfrm>
        <a:off x="3340558" y="781493"/>
        <a:ext cx="584309" cy="250369"/>
      </dsp:txXfrm>
    </dsp:sp>
    <dsp:sp modelId="{26360DD6-1C85-4A98-B530-6ED417388F4A}">
      <dsp:nvSpPr>
        <dsp:cNvPr id="0" name=""/>
        <dsp:cNvSpPr/>
      </dsp:nvSpPr>
      <dsp:spPr>
        <a:xfrm>
          <a:off x="1249552" y="177135"/>
          <a:ext cx="2495936" cy="2495936"/>
        </a:xfrm>
        <a:custGeom>
          <a:avLst/>
          <a:gdLst/>
          <a:ahLst/>
          <a:cxnLst/>
          <a:rect l="0" t="0" r="0" b="0"/>
          <a:pathLst>
            <a:path>
              <a:moveTo>
                <a:pt x="2438052" y="872300"/>
              </a:moveTo>
              <a:arcTo wR="1247968" hR="1247968" stAng="20548855" swAng="114660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E9945B-0FC8-41CC-B115-5CD535722EB4}">
      <dsp:nvSpPr>
        <dsp:cNvPr id="0" name=""/>
        <dsp:cNvSpPr/>
      </dsp:nvSpPr>
      <dsp:spPr>
        <a:xfrm>
          <a:off x="3323961" y="1463979"/>
          <a:ext cx="817650" cy="2774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>
              <a:latin typeface="宋体" pitchFamily="2" charset="-122"/>
              <a:ea typeface="宋体" pitchFamily="2" charset="-122"/>
            </a:rPr>
            <a:t>电化教育及有线广播系统</a:t>
          </a:r>
          <a:endParaRPr lang="zh-CN" altLang="en-US" sz="900" b="1" kern="1200" dirty="0">
            <a:latin typeface="宋体" pitchFamily="2" charset="-122"/>
            <a:ea typeface="宋体" pitchFamily="2" charset="-122"/>
          </a:endParaRPr>
        </a:p>
      </dsp:txBody>
      <dsp:txXfrm>
        <a:off x="3337505" y="1477523"/>
        <a:ext cx="790562" cy="250369"/>
      </dsp:txXfrm>
    </dsp:sp>
    <dsp:sp modelId="{9A08F646-06BF-4D70-A634-1A4D1EE40B8A}">
      <dsp:nvSpPr>
        <dsp:cNvPr id="0" name=""/>
        <dsp:cNvSpPr/>
      </dsp:nvSpPr>
      <dsp:spPr>
        <a:xfrm>
          <a:off x="1249552" y="177135"/>
          <a:ext cx="2495936" cy="2495936"/>
        </a:xfrm>
        <a:custGeom>
          <a:avLst/>
          <a:gdLst/>
          <a:ahLst/>
          <a:cxnLst/>
          <a:rect l="0" t="0" r="0" b="0"/>
          <a:pathLst>
            <a:path>
              <a:moveTo>
                <a:pt x="2454170" y="1568129"/>
              </a:moveTo>
              <a:arcTo wR="1247968" hR="1247968" stAng="891912" swAng="107332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13A321-84BC-4C1D-ABDF-29680E1F6363}">
      <dsp:nvSpPr>
        <dsp:cNvPr id="0" name=""/>
        <dsp:cNvSpPr/>
      </dsp:nvSpPr>
      <dsp:spPr>
        <a:xfrm>
          <a:off x="3227243" y="2103620"/>
          <a:ext cx="426857" cy="2774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100" kern="1200" dirty="0"/>
            <a:t>UPS</a:t>
          </a:r>
          <a:endParaRPr lang="zh-CN" altLang="en-US" sz="1100" kern="1200" dirty="0"/>
        </a:p>
      </dsp:txBody>
      <dsp:txXfrm>
        <a:off x="3240787" y="2117164"/>
        <a:ext cx="399769" cy="250369"/>
      </dsp:txXfrm>
    </dsp:sp>
    <dsp:sp modelId="{52ECBAAC-0276-4B19-A096-A3018ADDC6EE}">
      <dsp:nvSpPr>
        <dsp:cNvPr id="0" name=""/>
        <dsp:cNvSpPr/>
      </dsp:nvSpPr>
      <dsp:spPr>
        <a:xfrm>
          <a:off x="1249552" y="177135"/>
          <a:ext cx="2495936" cy="2495936"/>
        </a:xfrm>
        <a:custGeom>
          <a:avLst/>
          <a:gdLst/>
          <a:ahLst/>
          <a:cxnLst/>
          <a:rect l="0" t="0" r="0" b="0"/>
          <a:pathLst>
            <a:path>
              <a:moveTo>
                <a:pt x="2048837" y="2205065"/>
              </a:moveTo>
              <a:arcTo wR="1247968" hR="1247968" stAng="3004709" swAng="4723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8EA405-E654-4BF9-9CF2-D6119E97C25A}">
      <dsp:nvSpPr>
        <dsp:cNvPr id="0" name=""/>
        <dsp:cNvSpPr/>
      </dsp:nvSpPr>
      <dsp:spPr>
        <a:xfrm>
          <a:off x="2439343" y="2483791"/>
          <a:ext cx="819541" cy="2774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>
              <a:latin typeface="宋体" pitchFamily="2" charset="-122"/>
              <a:ea typeface="宋体" pitchFamily="2" charset="-122"/>
            </a:rPr>
            <a:t>综合布线系统</a:t>
          </a:r>
          <a:endParaRPr lang="zh-CN" altLang="en-US" sz="900" b="1" kern="1200" dirty="0">
            <a:latin typeface="宋体" pitchFamily="2" charset="-122"/>
            <a:ea typeface="宋体" pitchFamily="2" charset="-122"/>
          </a:endParaRPr>
        </a:p>
      </dsp:txBody>
      <dsp:txXfrm>
        <a:off x="2452887" y="2497335"/>
        <a:ext cx="792453" cy="250369"/>
      </dsp:txXfrm>
    </dsp:sp>
    <dsp:sp modelId="{1C074369-2335-4CB8-AF6E-9FEB37AA12BD}">
      <dsp:nvSpPr>
        <dsp:cNvPr id="0" name=""/>
        <dsp:cNvSpPr/>
      </dsp:nvSpPr>
      <dsp:spPr>
        <a:xfrm>
          <a:off x="1287817" y="179510"/>
          <a:ext cx="2495936" cy="2495936"/>
        </a:xfrm>
        <a:custGeom>
          <a:avLst/>
          <a:gdLst/>
          <a:ahLst/>
          <a:cxnLst/>
          <a:rect l="0" t="0" r="0" b="0"/>
          <a:pathLst>
            <a:path>
              <a:moveTo>
                <a:pt x="1148985" y="2492005"/>
              </a:moveTo>
              <a:arcTo wR="1247968" hR="1247968" stAng="5672953" swAng="68924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5DE004-DC7B-4268-8780-88C4AE5FD620}">
      <dsp:nvSpPr>
        <dsp:cNvPr id="0" name=""/>
        <dsp:cNvSpPr/>
      </dsp:nvSpPr>
      <dsp:spPr>
        <a:xfrm>
          <a:off x="1761724" y="2411163"/>
          <a:ext cx="426857" cy="2774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>
              <a:latin typeface="宋体" pitchFamily="2" charset="-122"/>
              <a:ea typeface="宋体" pitchFamily="2" charset="-122"/>
            </a:rPr>
            <a:t>通讯系统</a:t>
          </a:r>
          <a:endParaRPr lang="zh-CN" altLang="en-US" sz="900" b="1" kern="1200" dirty="0">
            <a:latin typeface="宋体" pitchFamily="2" charset="-122"/>
            <a:ea typeface="宋体" pitchFamily="2" charset="-122"/>
          </a:endParaRPr>
        </a:p>
      </dsp:txBody>
      <dsp:txXfrm>
        <a:off x="1775268" y="2424707"/>
        <a:ext cx="399769" cy="250369"/>
      </dsp:txXfrm>
    </dsp:sp>
    <dsp:sp modelId="{9F439D65-612D-4404-BAA7-0DF410A1EEC1}">
      <dsp:nvSpPr>
        <dsp:cNvPr id="0" name=""/>
        <dsp:cNvSpPr/>
      </dsp:nvSpPr>
      <dsp:spPr>
        <a:xfrm>
          <a:off x="1278124" y="188952"/>
          <a:ext cx="2495936" cy="2495936"/>
        </a:xfrm>
        <a:custGeom>
          <a:avLst/>
          <a:gdLst/>
          <a:ahLst/>
          <a:cxnLst/>
          <a:rect l="0" t="0" r="0" b="0"/>
          <a:pathLst>
            <a:path>
              <a:moveTo>
                <a:pt x="481494" y="2232825"/>
              </a:moveTo>
              <a:arcTo wR="1247968" hR="1247968" stAng="7673530" swAng="7210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403C41-FC0A-4E42-8594-4166539DD071}">
      <dsp:nvSpPr>
        <dsp:cNvPr id="0" name=""/>
        <dsp:cNvSpPr/>
      </dsp:nvSpPr>
      <dsp:spPr>
        <a:xfrm>
          <a:off x="1076983" y="1961100"/>
          <a:ext cx="774755" cy="2774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>
              <a:latin typeface="宋体" pitchFamily="2" charset="-122"/>
              <a:ea typeface="宋体" pitchFamily="2" charset="-122"/>
            </a:rPr>
            <a:t>办公自动化系统</a:t>
          </a:r>
          <a:endParaRPr lang="zh-CN" altLang="en-US" sz="900" b="1" kern="1200" dirty="0">
            <a:latin typeface="宋体" pitchFamily="2" charset="-122"/>
            <a:ea typeface="宋体" pitchFamily="2" charset="-122"/>
          </a:endParaRPr>
        </a:p>
      </dsp:txBody>
      <dsp:txXfrm>
        <a:off x="1090527" y="1974644"/>
        <a:ext cx="747667" cy="250369"/>
      </dsp:txXfrm>
    </dsp:sp>
    <dsp:sp modelId="{44A2A509-C5EF-4374-84CA-3F721815C26F}">
      <dsp:nvSpPr>
        <dsp:cNvPr id="0" name=""/>
        <dsp:cNvSpPr/>
      </dsp:nvSpPr>
      <dsp:spPr>
        <a:xfrm>
          <a:off x="1228962" y="107004"/>
          <a:ext cx="2495936" cy="2495936"/>
        </a:xfrm>
        <a:custGeom>
          <a:avLst/>
          <a:gdLst/>
          <a:ahLst/>
          <a:cxnLst/>
          <a:rect l="0" t="0" r="0" b="0"/>
          <a:pathLst>
            <a:path>
              <a:moveTo>
                <a:pt x="155919" y="1852000"/>
              </a:moveTo>
              <a:arcTo wR="1247968" hR="1247968" stAng="9063133" swAng="64789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25B793-CE62-4891-8CF7-18C64B8A350E}">
      <dsp:nvSpPr>
        <dsp:cNvPr id="0" name=""/>
        <dsp:cNvSpPr/>
      </dsp:nvSpPr>
      <dsp:spPr>
        <a:xfrm>
          <a:off x="844949" y="1463979"/>
          <a:ext cx="834609" cy="2774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>
              <a:latin typeface="宋体" pitchFamily="2" charset="-122"/>
              <a:ea typeface="宋体" pitchFamily="2" charset="-122"/>
            </a:rPr>
            <a:t>电子公告及狱务公开系统</a:t>
          </a:r>
          <a:endParaRPr lang="zh-CN" altLang="en-US" sz="900" b="1" kern="1200" dirty="0">
            <a:latin typeface="宋体" pitchFamily="2" charset="-122"/>
            <a:ea typeface="宋体" pitchFamily="2" charset="-122"/>
          </a:endParaRPr>
        </a:p>
      </dsp:txBody>
      <dsp:txXfrm>
        <a:off x="858493" y="1477523"/>
        <a:ext cx="807521" cy="250369"/>
      </dsp:txXfrm>
    </dsp:sp>
    <dsp:sp modelId="{4085EE24-E24F-480D-A4BF-51BC16761D20}">
      <dsp:nvSpPr>
        <dsp:cNvPr id="0" name=""/>
        <dsp:cNvSpPr/>
      </dsp:nvSpPr>
      <dsp:spPr>
        <a:xfrm>
          <a:off x="1249552" y="177135"/>
          <a:ext cx="2495936" cy="2495936"/>
        </a:xfrm>
        <a:custGeom>
          <a:avLst/>
          <a:gdLst/>
          <a:ahLst/>
          <a:cxnLst/>
          <a:rect l="0" t="0" r="0" b="0"/>
          <a:pathLst>
            <a:path>
              <a:moveTo>
                <a:pt x="481" y="1282619"/>
              </a:moveTo>
              <a:arcTo wR="1247968" hR="1247968" stAng="10704536" swAng="114660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28618F-2EFD-45F8-9331-8D9F6DC8A3C0}">
      <dsp:nvSpPr>
        <dsp:cNvPr id="0" name=""/>
        <dsp:cNvSpPr/>
      </dsp:nvSpPr>
      <dsp:spPr>
        <a:xfrm>
          <a:off x="755895" y="767949"/>
          <a:ext cx="1212865" cy="2774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>
              <a:latin typeface="宋体" pitchFamily="2" charset="-122"/>
              <a:ea typeface="宋体" pitchFamily="2" charset="-122"/>
            </a:rPr>
            <a:t>生产管理系统</a:t>
          </a:r>
          <a:endParaRPr lang="zh-CN" altLang="en-US" sz="900" b="1" kern="1200" dirty="0">
            <a:latin typeface="宋体" pitchFamily="2" charset="-122"/>
            <a:ea typeface="宋体" pitchFamily="2" charset="-122"/>
          </a:endParaRPr>
        </a:p>
      </dsp:txBody>
      <dsp:txXfrm>
        <a:off x="769439" y="781493"/>
        <a:ext cx="1185777" cy="250369"/>
      </dsp:txXfrm>
    </dsp:sp>
    <dsp:sp modelId="{E3F86FD7-6AEA-4346-97D6-C116CDBB0AE5}">
      <dsp:nvSpPr>
        <dsp:cNvPr id="0" name=""/>
        <dsp:cNvSpPr/>
      </dsp:nvSpPr>
      <dsp:spPr>
        <a:xfrm>
          <a:off x="1298664" y="90271"/>
          <a:ext cx="2495936" cy="2495936"/>
        </a:xfrm>
        <a:custGeom>
          <a:avLst/>
          <a:gdLst/>
          <a:ahLst/>
          <a:cxnLst/>
          <a:rect l="0" t="0" r="0" b="0"/>
          <a:pathLst>
            <a:path>
              <a:moveTo>
                <a:pt x="139082" y="675432"/>
              </a:moveTo>
              <a:arcTo wR="1247968" hR="1247968" stAng="12438483" swAng="6833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C2543-8FF2-474B-830C-CE64E17F7166}">
      <dsp:nvSpPr>
        <dsp:cNvPr id="0" name=""/>
        <dsp:cNvSpPr/>
      </dsp:nvSpPr>
      <dsp:spPr>
        <a:xfrm>
          <a:off x="1514594" y="278589"/>
          <a:ext cx="426857" cy="2774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900" b="1" kern="1200">
              <a:latin typeface="宋体" pitchFamily="2" charset="-122"/>
              <a:ea typeface="宋体" pitchFamily="2" charset="-122"/>
            </a:rPr>
            <a:t>管教系统</a:t>
          </a:r>
          <a:endParaRPr lang="zh-CN" altLang="en-US" sz="900" b="1" kern="1200" dirty="0">
            <a:latin typeface="宋体" pitchFamily="2" charset="-122"/>
            <a:ea typeface="宋体" pitchFamily="2" charset="-122"/>
          </a:endParaRPr>
        </a:p>
      </dsp:txBody>
      <dsp:txXfrm>
        <a:off x="1528138" y="292133"/>
        <a:ext cx="399769" cy="250369"/>
      </dsp:txXfrm>
    </dsp:sp>
    <dsp:sp modelId="{D2EF8BF3-26B9-4EF8-B6F8-EF461A5856DA}">
      <dsp:nvSpPr>
        <dsp:cNvPr id="0" name=""/>
        <dsp:cNvSpPr/>
      </dsp:nvSpPr>
      <dsp:spPr>
        <a:xfrm>
          <a:off x="1021867" y="241587"/>
          <a:ext cx="2495936" cy="2495936"/>
        </a:xfrm>
        <a:custGeom>
          <a:avLst/>
          <a:gdLst/>
          <a:ahLst/>
          <a:cxnLst/>
          <a:rect l="0" t="0" r="0" b="0"/>
          <a:pathLst>
            <a:path>
              <a:moveTo>
                <a:pt x="920613" y="43699"/>
              </a:moveTo>
              <a:arcTo wR="1247968" hR="1247968" stAng="15287567" swAng="28758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62AEC-6899-824B-AE88-1AD26AF92D01}" type="datetimeFigureOut">
              <a:rPr kumimoji="1" lang="zh-CN" altLang="en-US" smtClean="0"/>
              <a:t>2023/4/10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01365-E6D5-8243-845A-5E46016B9AB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59674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1170-1459-44DB-BD4E-278EC214ACA4}" type="slidenum">
              <a:rPr lang="zh-CN" altLang="en-US" smtClean="0"/>
              <a:pPr/>
              <a:t>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045720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1170-1459-44DB-BD4E-278EC214ACA4}" type="slidenum">
              <a:rPr lang="zh-CN" altLang="en-US" smtClean="0"/>
              <a:pPr/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79711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7611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3580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1565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68589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82874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88944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09373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33638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555832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3350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0050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422691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8474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0053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47944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42912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92095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60494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04840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9611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1365-E6D5-8243-845A-5E46016B9AB7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1970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738-309D-F449-A47A-0589523C3708}" type="datetimeFigureOut">
              <a:rPr kumimoji="1" lang="zh-CN" altLang="en-US" smtClean="0"/>
              <a:t>2023/4/10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64371-1D58-1243-83EE-17D1458587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738-309D-F449-A47A-0589523C3708}" type="datetimeFigureOut">
              <a:rPr kumimoji="1" lang="zh-CN" altLang="en-US" smtClean="0"/>
              <a:t>2023/4/10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64371-1D58-1243-83EE-17D1458587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738-309D-F449-A47A-0589523C3708}" type="datetimeFigureOut">
              <a:rPr kumimoji="1" lang="zh-CN" altLang="en-US" smtClean="0"/>
              <a:t>2023/4/10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64371-1D58-1243-83EE-17D1458587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738-309D-F449-A47A-0589523C3708}" type="datetimeFigureOut">
              <a:rPr kumimoji="1" lang="zh-CN" altLang="en-US" smtClean="0"/>
              <a:t>2023/4/10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64371-1D58-1243-83EE-17D1458587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738-309D-F449-A47A-0589523C3708}" type="datetimeFigureOut">
              <a:rPr kumimoji="1" lang="zh-CN" altLang="en-US" smtClean="0"/>
              <a:t>2023/4/10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64371-1D58-1243-83EE-17D1458587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738-309D-F449-A47A-0589523C3708}" type="datetimeFigureOut">
              <a:rPr kumimoji="1" lang="zh-CN" altLang="en-US" smtClean="0"/>
              <a:t>2023/4/10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64371-1D58-1243-83EE-17D1458587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738-309D-F449-A47A-0589523C3708}" type="datetimeFigureOut">
              <a:rPr kumimoji="1" lang="zh-CN" altLang="en-US" smtClean="0"/>
              <a:t>2023/4/10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64371-1D58-1243-83EE-17D1458587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738-309D-F449-A47A-0589523C3708}" type="datetimeFigureOut">
              <a:rPr kumimoji="1" lang="zh-CN" altLang="en-US" smtClean="0"/>
              <a:t>2023/4/10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64371-1D58-1243-83EE-17D1458587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738-309D-F449-A47A-0589523C3708}" type="datetimeFigureOut">
              <a:rPr kumimoji="1" lang="zh-CN" altLang="en-US" smtClean="0"/>
              <a:t>2023/4/10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64371-1D58-1243-83EE-17D1458587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738-309D-F449-A47A-0589523C3708}" type="datetimeFigureOut">
              <a:rPr kumimoji="1" lang="zh-CN" altLang="en-US" smtClean="0"/>
              <a:t>2023/4/10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64371-1D58-1243-83EE-17D1458587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738-309D-F449-A47A-0589523C3708}" type="datetimeFigureOut">
              <a:rPr kumimoji="1" lang="zh-CN" altLang="en-US" smtClean="0"/>
              <a:t>2023/4/10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64371-1D58-1243-83EE-17D1458587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1D738-309D-F449-A47A-0589523C3708}" type="datetimeFigureOut">
              <a:rPr kumimoji="1" lang="zh-CN" altLang="en-US" smtClean="0"/>
              <a:t>2023/4/10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64371-1D58-1243-83EE-17D1458587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35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3848" y="-3175"/>
            <a:ext cx="9155468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6"/>
          <p:cNvSpPr txBox="1">
            <a:spLocks noChangeArrowheads="1"/>
          </p:cNvSpPr>
          <p:nvPr/>
        </p:nvSpPr>
        <p:spPr>
          <a:xfrm>
            <a:off x="879247" y="2068221"/>
            <a:ext cx="7559675" cy="99536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黑体" pitchFamily="49" charset="-122"/>
                <a:ea typeface="黑体" pitchFamily="49" charset="-122"/>
                <a:sym typeface="黑体" pitchFamily="49" charset="-122"/>
              </a:rPr>
              <a:t>智慧监狱罪犯电视教育系统</a:t>
            </a:r>
          </a:p>
        </p:txBody>
      </p:sp>
    </p:spTree>
    <p:extLst>
      <p:ext uri="{BB962C8B-B14F-4D97-AF65-F5344CB8AC3E}">
        <p14:creationId xmlns:p14="http://schemas.microsoft.com/office/powerpoint/2010/main" val="146732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6"/>
          <p:cNvSpPr>
            <a:spLocks noGrp="1" noChangeArrowheads="1"/>
          </p:cNvSpPr>
          <p:nvPr>
            <p:ph type="ctrTitle" idx="4294967295"/>
          </p:nvPr>
        </p:nvSpPr>
        <p:spPr>
          <a:xfrm>
            <a:off x="2416629" y="15875"/>
            <a:ext cx="3955611" cy="371475"/>
          </a:xfrm>
          <a:noFill/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en-US" sz="2000" b="1" dirty="0">
                <a:solidFill>
                  <a:schemeClr val="bg1"/>
                </a:solidFill>
              </a:rPr>
              <a:t>监狱现状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174" name="TextBox 1"/>
          <p:cNvSpPr txBox="1">
            <a:spLocks noChangeArrowheads="1"/>
          </p:cNvSpPr>
          <p:nvPr/>
        </p:nvSpPr>
        <p:spPr bwMode="auto">
          <a:xfrm>
            <a:off x="431800" y="595297"/>
            <a:ext cx="5529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</a:rPr>
              <a:t>一、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zh-CN" altLang="en-US" sz="2400" b="1" dirty="0">
                <a:solidFill>
                  <a:schemeClr val="bg1"/>
                </a:solidFill>
              </a:rPr>
              <a:t>目前监狱日常管理教育面临的问题</a:t>
            </a:r>
          </a:p>
        </p:txBody>
      </p:sp>
      <p:sp>
        <p:nvSpPr>
          <p:cNvPr id="7175" name="TextBox 1"/>
          <p:cNvSpPr txBox="1">
            <a:spLocks noChangeArrowheads="1"/>
          </p:cNvSpPr>
          <p:nvPr/>
        </p:nvSpPr>
        <p:spPr bwMode="auto">
          <a:xfrm>
            <a:off x="171450" y="1129308"/>
            <a:ext cx="8347157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bg1"/>
                </a:solidFill>
              </a:rPr>
              <a:t>现场举办专家教育讲座成本高，次数少，效果不理想，是否有替代方案？</a:t>
            </a:r>
          </a:p>
          <a:p>
            <a:pPr eaLnBrk="1" hangingPunct="1"/>
            <a:r>
              <a:rPr lang="zh-CN" altLang="en-US" dirty="0">
                <a:solidFill>
                  <a:schemeClr val="bg1"/>
                </a:solidFill>
              </a:rPr>
              <a:t>如何解决</a:t>
            </a:r>
            <a:r>
              <a:rPr lang="zh-CN" altLang="en-US" b="1" u="sng" dirty="0">
                <a:solidFill>
                  <a:srgbClr val="00B0F0"/>
                </a:solidFill>
              </a:rPr>
              <a:t>集中式教育</a:t>
            </a:r>
            <a:r>
              <a:rPr lang="zh-CN" altLang="en-US" dirty="0">
                <a:solidFill>
                  <a:schemeClr val="bg1"/>
                </a:solidFill>
              </a:rPr>
              <a:t>的安全隐患？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r>
              <a:rPr lang="zh-CN" altLang="en-US" b="1" u="sng" dirty="0">
                <a:solidFill>
                  <a:srgbClr val="00B0F0"/>
                </a:solidFill>
              </a:rPr>
              <a:t>电视</a:t>
            </a:r>
            <a:r>
              <a:rPr lang="zh-CN" altLang="en-US" dirty="0">
                <a:solidFill>
                  <a:schemeClr val="bg1"/>
                </a:solidFill>
              </a:rPr>
              <a:t>作为服刑人员为数不多的教育窗口，如何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r>
              <a:rPr lang="zh-CN" altLang="en-US" dirty="0">
                <a:solidFill>
                  <a:schemeClr val="bg1"/>
                </a:solidFill>
              </a:rPr>
              <a:t>能发挥出最大的教育作用？信息查询作用？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r>
              <a:rPr lang="zh-CN" altLang="en-US" dirty="0">
                <a:solidFill>
                  <a:schemeClr val="bg1"/>
                </a:solidFill>
              </a:rPr>
              <a:t>信息发布作用？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r>
              <a:rPr lang="zh-CN" altLang="en-US" dirty="0">
                <a:solidFill>
                  <a:schemeClr val="bg1"/>
                </a:solidFill>
              </a:rPr>
              <a:t>随着监狱数字化改造的进行，越来越多的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r>
              <a:rPr lang="zh-CN" altLang="en-US" dirty="0">
                <a:solidFill>
                  <a:schemeClr val="bg1"/>
                </a:solidFill>
              </a:rPr>
              <a:t>新系统运用于监狱，如何能做到</a:t>
            </a:r>
            <a:r>
              <a:rPr lang="zh-CN" altLang="en-US" b="1" u="sng" dirty="0">
                <a:solidFill>
                  <a:srgbClr val="00B0F0"/>
                </a:solidFill>
              </a:rPr>
              <a:t>统一平台</a:t>
            </a:r>
            <a:endParaRPr lang="en-US" altLang="zh-CN" b="1" u="sng" dirty="0">
              <a:solidFill>
                <a:srgbClr val="00B0F0"/>
              </a:solidFill>
            </a:endParaRPr>
          </a:p>
          <a:p>
            <a:pPr eaLnBrk="1" hangingPunct="1"/>
            <a:r>
              <a:rPr lang="zh-CN" altLang="en-US" dirty="0">
                <a:solidFill>
                  <a:schemeClr val="bg1"/>
                </a:solidFill>
              </a:rPr>
              <a:t>一起管理，让干警提高</a:t>
            </a:r>
            <a:r>
              <a:rPr lang="zh-CN" altLang="en-US" b="1" u="sng" dirty="0">
                <a:solidFill>
                  <a:srgbClr val="00B0F0"/>
                </a:solidFill>
              </a:rPr>
              <a:t>管理效率</a:t>
            </a:r>
            <a:r>
              <a:rPr lang="zh-CN" altLang="en-US" dirty="0">
                <a:solidFill>
                  <a:schemeClr val="bg1"/>
                </a:solidFill>
              </a:rPr>
              <a:t>？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endParaRPr lang="zh-CN" altLang="en-US" dirty="0">
              <a:solidFill>
                <a:schemeClr val="bg1"/>
              </a:solidFill>
            </a:endParaRPr>
          </a:p>
          <a:p>
            <a:pPr eaLnBrk="1" hangingPunct="1"/>
            <a:r>
              <a:rPr lang="zh-CN" altLang="en-US" dirty="0">
                <a:solidFill>
                  <a:schemeClr val="bg1"/>
                </a:solidFill>
              </a:rPr>
              <a:t>电化教育及有线电视系统升级成数字电视教育系统后，该如何</a:t>
            </a:r>
            <a:r>
              <a:rPr lang="zh-CN" altLang="en-US" b="1" u="sng" dirty="0">
                <a:solidFill>
                  <a:srgbClr val="00B0F0"/>
                </a:solidFill>
              </a:rPr>
              <a:t>管理</a:t>
            </a:r>
            <a:r>
              <a:rPr lang="zh-CN" altLang="en-US" dirty="0">
                <a:solidFill>
                  <a:schemeClr val="bg1"/>
                </a:solidFill>
              </a:rPr>
              <a:t>？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r>
              <a:rPr lang="zh-CN" altLang="en-US" dirty="0">
                <a:solidFill>
                  <a:schemeClr val="bg1"/>
                </a:solidFill>
              </a:rPr>
              <a:t>如何管理</a:t>
            </a:r>
            <a:r>
              <a:rPr lang="zh-CN" altLang="en-US" b="1" u="sng" dirty="0">
                <a:solidFill>
                  <a:srgbClr val="00B0F0"/>
                </a:solidFill>
              </a:rPr>
              <a:t>电视频道</a:t>
            </a:r>
            <a:r>
              <a:rPr lang="zh-CN" altLang="en-US" dirty="0">
                <a:solidFill>
                  <a:schemeClr val="bg1"/>
                </a:solidFill>
              </a:rPr>
              <a:t>和服刑人员</a:t>
            </a:r>
            <a:r>
              <a:rPr lang="zh-CN" altLang="en-US" b="1" u="sng" dirty="0">
                <a:solidFill>
                  <a:srgbClr val="00B0F0"/>
                </a:solidFill>
              </a:rPr>
              <a:t>观看时间</a:t>
            </a:r>
            <a:r>
              <a:rPr lang="zh-CN" altLang="en-US" dirty="0">
                <a:solidFill>
                  <a:schemeClr val="bg1"/>
                </a:solidFill>
              </a:rPr>
              <a:t>？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r>
              <a:rPr lang="zh-CN" altLang="en-US" dirty="0">
                <a:solidFill>
                  <a:schemeClr val="bg1"/>
                </a:solidFill>
              </a:rPr>
              <a:t>如何实现管理局、监狱、监区的</a:t>
            </a:r>
            <a:r>
              <a:rPr lang="zh-CN" altLang="en-US" b="1" u="sng" dirty="0">
                <a:solidFill>
                  <a:srgbClr val="00B0F0"/>
                </a:solidFill>
              </a:rPr>
              <a:t>三级管理</a:t>
            </a:r>
            <a:r>
              <a:rPr lang="zh-CN" altLang="en-US" dirty="0">
                <a:solidFill>
                  <a:schemeClr val="bg1"/>
                </a:solidFill>
              </a:rPr>
              <a:t>？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r>
              <a:rPr lang="zh-CN" altLang="en-US" dirty="0">
                <a:solidFill>
                  <a:schemeClr val="bg1"/>
                </a:solidFill>
              </a:rPr>
              <a:t>如何实现对所有电视终端</a:t>
            </a:r>
            <a:r>
              <a:rPr lang="zh-CN" altLang="en-US" b="1" u="sng" dirty="0">
                <a:solidFill>
                  <a:srgbClr val="00B0F0"/>
                </a:solidFill>
              </a:rPr>
              <a:t>自由管控</a:t>
            </a:r>
            <a:r>
              <a:rPr lang="en-US" altLang="zh-CN" dirty="0">
                <a:solidFill>
                  <a:schemeClr val="bg1"/>
                </a:solidFill>
              </a:rPr>
              <a:t>(</a:t>
            </a:r>
            <a:r>
              <a:rPr lang="zh-CN" altLang="en-US" dirty="0">
                <a:solidFill>
                  <a:schemeClr val="bg1"/>
                </a:solidFill>
              </a:rPr>
              <a:t>终端自由分组、强制插播、终端日志查询）？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r>
              <a:rPr lang="zh-CN" altLang="en-US" dirty="0">
                <a:solidFill>
                  <a:schemeClr val="bg1"/>
                </a:solidFill>
              </a:rPr>
              <a:t>如何实现管理局及各个监狱间</a:t>
            </a:r>
            <a:r>
              <a:rPr lang="zh-CN" altLang="en-US" b="1" u="sng" dirty="0">
                <a:solidFill>
                  <a:srgbClr val="00B0F0"/>
                </a:solidFill>
              </a:rPr>
              <a:t>资源共享</a:t>
            </a:r>
            <a:r>
              <a:rPr lang="zh-CN" altLang="en-US" dirty="0">
                <a:solidFill>
                  <a:schemeClr val="bg1"/>
                </a:solidFill>
              </a:rPr>
              <a:t>？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endParaRPr lang="zh-CN" altLang="en-US" dirty="0">
              <a:solidFill>
                <a:schemeClr val="bg1"/>
              </a:solidFill>
            </a:endParaRPr>
          </a:p>
          <a:p>
            <a:pPr eaLnBrk="1" hangingPunct="1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176" name="Picture 11" descr="http://www.ahjyj.gov.cn/UpLoad/2012/12051714510645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8" y="1597332"/>
            <a:ext cx="3562665" cy="225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374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Box 1"/>
          <p:cNvSpPr txBox="1">
            <a:spLocks noChangeArrowheads="1"/>
          </p:cNvSpPr>
          <p:nvPr/>
        </p:nvSpPr>
        <p:spPr bwMode="auto">
          <a:xfrm>
            <a:off x="611472" y="877236"/>
            <a:ext cx="827021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</a:rPr>
              <a:t>监狱数字化改造中的</a:t>
            </a:r>
            <a:r>
              <a:rPr lang="zh-CN" altLang="en-US" b="1" u="sng" dirty="0">
                <a:solidFill>
                  <a:srgbClr val="00B0F0"/>
                </a:solidFill>
              </a:rPr>
              <a:t>电视教育系统、电子公告</a:t>
            </a:r>
            <a:endParaRPr lang="en-US" altLang="zh-CN" b="1" u="sng" dirty="0">
              <a:solidFill>
                <a:srgbClr val="00B0F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b="1" u="sng" dirty="0">
                <a:solidFill>
                  <a:srgbClr val="00B0F0"/>
                </a:solidFill>
              </a:rPr>
              <a:t>、狱务公开系统、第三方教育相关软件</a:t>
            </a:r>
            <a:r>
              <a:rPr lang="zh-CN" altLang="en-US" dirty="0">
                <a:solidFill>
                  <a:schemeClr val="bg1"/>
                </a:solidFill>
              </a:rPr>
              <a:t>等，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</a:rPr>
              <a:t>都可以整合在数字电视教育系统中。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</a:rPr>
              <a:t>该系统以</a:t>
            </a:r>
            <a:r>
              <a:rPr lang="zh-CN" altLang="en-US" b="1" dirty="0">
                <a:solidFill>
                  <a:srgbClr val="00B0F0"/>
                </a:solidFill>
              </a:rPr>
              <a:t>电视终端</a:t>
            </a:r>
            <a:r>
              <a:rPr lang="zh-CN" altLang="en-US" dirty="0">
                <a:solidFill>
                  <a:schemeClr val="bg1"/>
                </a:solidFill>
              </a:rPr>
              <a:t>为基础，在全局范围内的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00B0F0"/>
                </a:solidFill>
              </a:rPr>
              <a:t>局域网</a:t>
            </a:r>
            <a:r>
              <a:rPr lang="zh-CN" altLang="en-US" dirty="0">
                <a:solidFill>
                  <a:schemeClr val="bg1"/>
                </a:solidFill>
              </a:rPr>
              <a:t>构建教育平台，充分整合电视信号，局、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</a:rPr>
              <a:t>监狱两级各类教育资源，有效利用社会各类宣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</a:rPr>
              <a:t>传媒介的优质教育资源，开启基层干警对服刑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</a:rPr>
              <a:t>人员的教育改造的新时代，并且能够把集中教育转变成</a:t>
            </a:r>
            <a:r>
              <a:rPr lang="zh-CN" altLang="en-US" b="1" dirty="0">
                <a:solidFill>
                  <a:srgbClr val="00B0F0"/>
                </a:solidFill>
              </a:rPr>
              <a:t>分散教育</a:t>
            </a:r>
            <a:r>
              <a:rPr lang="zh-CN" altLang="en-US" dirty="0">
                <a:solidFill>
                  <a:schemeClr val="bg1"/>
                </a:solidFill>
              </a:rPr>
              <a:t>，大大缓解监管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</a:rPr>
              <a:t>安全压力，对提高监狱方对服刑人员的教育和管理水平起到了重要作用。</a:t>
            </a:r>
          </a:p>
        </p:txBody>
      </p: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1315803746"/>
              </p:ext>
            </p:extLst>
          </p:nvPr>
        </p:nvGraphicFramePr>
        <p:xfrm>
          <a:off x="4445128" y="1122829"/>
          <a:ext cx="4897508" cy="2724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341436" y="595595"/>
            <a:ext cx="39821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</a:rPr>
              <a:t>二、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zh-CN" altLang="en-US" sz="2400" b="1" dirty="0">
                <a:solidFill>
                  <a:schemeClr val="bg1"/>
                </a:solidFill>
              </a:rPr>
              <a:t>教育系统的数字化改造</a:t>
            </a:r>
          </a:p>
        </p:txBody>
      </p:sp>
      <p:sp>
        <p:nvSpPr>
          <p:cNvPr id="9224" name="TextBox 3"/>
          <p:cNvSpPr txBox="1">
            <a:spLocks noChangeArrowheads="1"/>
          </p:cNvSpPr>
          <p:nvPr/>
        </p:nvSpPr>
        <p:spPr bwMode="auto">
          <a:xfrm>
            <a:off x="6282228" y="2309652"/>
            <a:ext cx="1441450" cy="277812"/>
          </a:xfrm>
          <a:prstGeom prst="rect">
            <a:avLst/>
          </a:prstGeom>
          <a:solidFill>
            <a:srgbClr val="1E8ED5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chemeClr val="bg1"/>
                </a:solidFill>
              </a:rPr>
              <a:t>监狱的数字化改造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itle 6"/>
          <p:cNvSpPr txBox="1">
            <a:spLocks noChangeArrowheads="1"/>
          </p:cNvSpPr>
          <p:nvPr/>
        </p:nvSpPr>
        <p:spPr bwMode="auto">
          <a:xfrm>
            <a:off x="3941916" y="15875"/>
            <a:ext cx="23399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323" tIns="35662" rIns="71323" bIns="35662" numCol="1" anchor="b" anchorCtr="0" compatLnSpc="1">
            <a:prstTxWarp prst="textNoShape">
              <a:avLst/>
            </a:prstTxWarp>
          </a:bodyPr>
          <a:lstStyle>
            <a:lvl1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+mj-lt"/>
                <a:ea typeface="+mj-ea"/>
                <a:cs typeface="+mj-cs"/>
              </a:defRPr>
            </a:lvl1pPr>
            <a:lvl2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2pPr>
            <a:lvl3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3pPr>
            <a:lvl4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4pPr>
            <a:lvl5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5pPr>
            <a:lvl6pPr marL="457200"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6pPr>
            <a:lvl7pPr marL="914400"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7pPr>
            <a:lvl8pPr marL="1371600"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8pPr>
            <a:lvl9pPr marL="1828800"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2000" b="1" dirty="0">
                <a:solidFill>
                  <a:schemeClr val="bg1"/>
                </a:solidFill>
              </a:rPr>
              <a:t>数字化</a:t>
            </a:r>
            <a:r>
              <a:rPr lang="zh-CN" altLang="en-US" sz="2000" b="1" dirty="0">
                <a:solidFill>
                  <a:schemeClr val="bg1"/>
                </a:solidFill>
              </a:rPr>
              <a:t>改造</a:t>
            </a:r>
          </a:p>
        </p:txBody>
      </p:sp>
    </p:spTree>
    <p:extLst>
      <p:ext uri="{BB962C8B-B14F-4D97-AF65-F5344CB8AC3E}">
        <p14:creationId xmlns:p14="http://schemas.microsoft.com/office/powerpoint/2010/main" val="2022638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TextBox 1"/>
          <p:cNvSpPr txBox="1">
            <a:spLocks noChangeArrowheads="1"/>
          </p:cNvSpPr>
          <p:nvPr/>
        </p:nvSpPr>
        <p:spPr bwMode="auto">
          <a:xfrm>
            <a:off x="431800" y="595595"/>
            <a:ext cx="45159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</a:rPr>
              <a:t>三、全国监狱教育系统改造情况</a:t>
            </a:r>
          </a:p>
        </p:txBody>
      </p:sp>
      <p:sp>
        <p:nvSpPr>
          <p:cNvPr id="10247" name="右箭头 1"/>
          <p:cNvSpPr>
            <a:spLocks noChangeArrowheads="1"/>
          </p:cNvSpPr>
          <p:nvPr/>
        </p:nvSpPr>
        <p:spPr bwMode="auto">
          <a:xfrm>
            <a:off x="163497" y="1782763"/>
            <a:ext cx="2705759" cy="1704821"/>
          </a:xfrm>
          <a:prstGeom prst="rightArrow">
            <a:avLst>
              <a:gd name="adj1" fmla="val 50000"/>
              <a:gd name="adj2" fmla="val 50015"/>
            </a:avLst>
          </a:prstGeom>
          <a:solidFill>
            <a:srgbClr val="80C2ED"/>
          </a:solidFill>
          <a:ln w="12700" cmpd="sng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新宋体" pitchFamily="49" charset="-122"/>
                <a:ea typeface="新宋体" pitchFamily="49" charset="-122"/>
              </a:rPr>
              <a:t>上海、山东部分监狱改造</a:t>
            </a:r>
          </a:p>
        </p:txBody>
      </p:sp>
      <p:sp>
        <p:nvSpPr>
          <p:cNvPr id="10248" name="TextBox 2"/>
          <p:cNvSpPr txBox="1">
            <a:spLocks noChangeArrowheads="1"/>
          </p:cNvSpPr>
          <p:nvPr/>
        </p:nvSpPr>
        <p:spPr bwMode="auto">
          <a:xfrm>
            <a:off x="701675" y="1231900"/>
            <a:ext cx="9290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dirty="0">
                <a:solidFill>
                  <a:schemeClr val="bg1"/>
                </a:solidFill>
              </a:rPr>
              <a:t>2012</a:t>
            </a:r>
            <a:r>
              <a:rPr lang="zh-CN" altLang="en-US" dirty="0">
                <a:solidFill>
                  <a:schemeClr val="bg1"/>
                </a:solidFill>
              </a:rPr>
              <a:t>年</a:t>
            </a:r>
          </a:p>
        </p:txBody>
      </p:sp>
      <p:sp>
        <p:nvSpPr>
          <p:cNvPr id="10249" name="TextBox 9"/>
          <p:cNvSpPr txBox="1">
            <a:spLocks noChangeArrowheads="1"/>
          </p:cNvSpPr>
          <p:nvPr/>
        </p:nvSpPr>
        <p:spPr bwMode="auto">
          <a:xfrm>
            <a:off x="3311832" y="1258888"/>
            <a:ext cx="15192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dirty="0">
                <a:solidFill>
                  <a:schemeClr val="bg1"/>
                </a:solidFill>
              </a:rPr>
              <a:t>2013-2014</a:t>
            </a:r>
            <a:r>
              <a:rPr lang="zh-CN" altLang="en-US" dirty="0">
                <a:solidFill>
                  <a:schemeClr val="bg1"/>
                </a:solidFill>
              </a:rPr>
              <a:t>年</a:t>
            </a:r>
          </a:p>
        </p:txBody>
      </p:sp>
      <p:sp>
        <p:nvSpPr>
          <p:cNvPr id="10250" name="右箭头 10"/>
          <p:cNvSpPr>
            <a:spLocks noChangeArrowheads="1"/>
          </p:cNvSpPr>
          <p:nvPr/>
        </p:nvSpPr>
        <p:spPr bwMode="auto">
          <a:xfrm>
            <a:off x="2869257" y="1781175"/>
            <a:ext cx="2782887" cy="1706409"/>
          </a:xfrm>
          <a:prstGeom prst="rightArrow">
            <a:avLst>
              <a:gd name="adj1" fmla="val 50000"/>
              <a:gd name="adj2" fmla="val 49982"/>
            </a:avLst>
          </a:prstGeom>
          <a:solidFill>
            <a:srgbClr val="80C2ED"/>
          </a:solidFill>
          <a:ln w="12700" cmpd="sng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新宋体" pitchFamily="49" charset="-122"/>
                <a:ea typeface="新宋体" pitchFamily="49" charset="-122"/>
              </a:rPr>
              <a:t>上海全部</a:t>
            </a:r>
            <a:r>
              <a:rPr lang="en-US" sz="1600" b="1" dirty="0">
                <a:solidFill>
                  <a:srgbClr val="FFFFFF"/>
                </a:solidFill>
                <a:latin typeface="新宋体" pitchFamily="49" charset="-122"/>
                <a:ea typeface="新宋体" pitchFamily="49" charset="-122"/>
              </a:rPr>
              <a:t>13</a:t>
            </a:r>
            <a:r>
              <a:rPr lang="zh-CN" altLang="en-US" sz="1600" b="1" dirty="0">
                <a:solidFill>
                  <a:srgbClr val="FFFFFF"/>
                </a:solidFill>
                <a:latin typeface="新宋体" pitchFamily="49" charset="-122"/>
                <a:ea typeface="新宋体" pitchFamily="49" charset="-122"/>
              </a:rPr>
              <a:t>所监狱，江苏、安徽、浙江部分</a:t>
            </a:r>
            <a:endParaRPr lang="en-US" altLang="zh-CN" sz="1600" b="1" dirty="0">
              <a:solidFill>
                <a:srgbClr val="FFFFFF"/>
              </a:solidFill>
              <a:latin typeface="新宋体" pitchFamily="49" charset="-122"/>
              <a:ea typeface="新宋体" pitchFamily="49" charset="-122"/>
            </a:endParaRPr>
          </a:p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新宋体" pitchFamily="49" charset="-122"/>
                <a:ea typeface="新宋体" pitchFamily="49" charset="-122"/>
              </a:rPr>
              <a:t>监狱改造</a:t>
            </a:r>
          </a:p>
        </p:txBody>
      </p:sp>
      <p:sp>
        <p:nvSpPr>
          <p:cNvPr id="10251" name="TextBox 11"/>
          <p:cNvSpPr txBox="1">
            <a:spLocks noChangeArrowheads="1"/>
          </p:cNvSpPr>
          <p:nvPr/>
        </p:nvSpPr>
        <p:spPr bwMode="auto">
          <a:xfrm>
            <a:off x="6523697" y="1238250"/>
            <a:ext cx="9284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dirty="0">
                <a:solidFill>
                  <a:schemeClr val="bg1"/>
                </a:solidFill>
              </a:rPr>
              <a:t>2015</a:t>
            </a:r>
            <a:r>
              <a:rPr lang="zh-CN" altLang="en-US" dirty="0">
                <a:solidFill>
                  <a:schemeClr val="bg1"/>
                </a:solidFill>
              </a:rPr>
              <a:t>年</a:t>
            </a:r>
          </a:p>
        </p:txBody>
      </p:sp>
      <p:sp>
        <p:nvSpPr>
          <p:cNvPr id="10252" name="右箭头 12"/>
          <p:cNvSpPr>
            <a:spLocks noChangeArrowheads="1"/>
          </p:cNvSpPr>
          <p:nvPr/>
        </p:nvSpPr>
        <p:spPr bwMode="auto">
          <a:xfrm>
            <a:off x="5742654" y="1760538"/>
            <a:ext cx="2901284" cy="1727046"/>
          </a:xfrm>
          <a:prstGeom prst="rightArrow">
            <a:avLst>
              <a:gd name="adj1" fmla="val 50000"/>
              <a:gd name="adj2" fmla="val 50025"/>
            </a:avLst>
          </a:prstGeom>
          <a:solidFill>
            <a:srgbClr val="80C2ED"/>
          </a:solidFill>
          <a:ln w="12700" cmpd="sng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新宋体" pitchFamily="49" charset="-122"/>
                <a:ea typeface="新宋体" pitchFamily="49" charset="-122"/>
              </a:rPr>
              <a:t>广东、北京、四川、贵州、云南、吉林、辽宁等省份</a:t>
            </a:r>
            <a:endParaRPr lang="en-US" altLang="zh-CN" sz="1600" b="1" dirty="0">
              <a:solidFill>
                <a:srgbClr val="FFFFFF"/>
              </a:solidFill>
              <a:latin typeface="新宋体" pitchFamily="49" charset="-122"/>
              <a:ea typeface="新宋体" pitchFamily="49" charset="-122"/>
            </a:endParaRPr>
          </a:p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新宋体" pitchFamily="49" charset="-122"/>
                <a:ea typeface="新宋体" pitchFamily="49" charset="-122"/>
              </a:rPr>
              <a:t>监狱开始改造</a:t>
            </a:r>
          </a:p>
        </p:txBody>
      </p:sp>
      <p:sp>
        <p:nvSpPr>
          <p:cNvPr id="10253" name="TextBox 3"/>
          <p:cNvSpPr txBox="1">
            <a:spLocks noChangeArrowheads="1"/>
          </p:cNvSpPr>
          <p:nvPr/>
        </p:nvSpPr>
        <p:spPr bwMode="auto">
          <a:xfrm>
            <a:off x="521460" y="3921397"/>
            <a:ext cx="776687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预计</a:t>
            </a:r>
            <a:r>
              <a:rPr lang="en-US" dirty="0">
                <a:solidFill>
                  <a:srgbClr val="FFC000"/>
                </a:solidFill>
              </a:rPr>
              <a:t>1</a:t>
            </a:r>
            <a:r>
              <a:rPr lang="en-US" altLang="zh-CN" dirty="0">
                <a:solidFill>
                  <a:srgbClr val="FFC000"/>
                </a:solidFill>
              </a:rPr>
              <a:t>6</a:t>
            </a:r>
            <a:r>
              <a:rPr lang="zh-CN" altLang="en-US" dirty="0">
                <a:solidFill>
                  <a:srgbClr val="FFC000"/>
                </a:solidFill>
              </a:rPr>
              <a:t>年开始，全国大部分监狱将实行电视教育系统的数字化改造，</a:t>
            </a:r>
            <a:r>
              <a:rPr lang="zh-CN" altLang="en-US" b="1" u="sng" dirty="0">
                <a:solidFill>
                  <a:srgbClr val="FFC000"/>
                </a:solidFill>
              </a:rPr>
              <a:t>我司</a:t>
            </a:r>
            <a:r>
              <a:rPr lang="zh-CN" altLang="en-US" dirty="0">
                <a:solidFill>
                  <a:srgbClr val="FFC000"/>
                </a:solidFill>
              </a:rPr>
              <a:t>将</a:t>
            </a:r>
            <a:endParaRPr lang="en-US" altLang="zh-CN" dirty="0">
              <a:solidFill>
                <a:srgbClr val="FFC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致力于监狱教育系统的改造。</a:t>
            </a:r>
          </a:p>
        </p:txBody>
      </p:sp>
      <p:sp>
        <p:nvSpPr>
          <p:cNvPr id="14" name="Title 6"/>
          <p:cNvSpPr txBox="1">
            <a:spLocks noChangeArrowheads="1"/>
          </p:cNvSpPr>
          <p:nvPr/>
        </p:nvSpPr>
        <p:spPr bwMode="auto">
          <a:xfrm>
            <a:off x="4032265" y="15875"/>
            <a:ext cx="23399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323" tIns="35662" rIns="71323" bIns="35662" numCol="1" anchor="b" anchorCtr="0" compatLnSpc="1">
            <a:prstTxWarp prst="textNoShape">
              <a:avLst/>
            </a:prstTxWarp>
          </a:bodyPr>
          <a:lstStyle>
            <a:lvl1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+mj-lt"/>
                <a:ea typeface="+mj-ea"/>
                <a:cs typeface="+mj-cs"/>
              </a:defRPr>
            </a:lvl1pPr>
            <a:lvl2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2pPr>
            <a:lvl3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3pPr>
            <a:lvl4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4pPr>
            <a:lvl5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5pPr>
            <a:lvl6pPr marL="457200"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6pPr>
            <a:lvl7pPr marL="914400"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7pPr>
            <a:lvl8pPr marL="1371600"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8pPr>
            <a:lvl9pPr marL="1828800"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sz="1600" dirty="0">
                <a:solidFill>
                  <a:schemeClr val="bg1"/>
                </a:solidFill>
              </a:rPr>
              <a:t>改造进程</a:t>
            </a:r>
          </a:p>
        </p:txBody>
      </p:sp>
    </p:spTree>
    <p:extLst>
      <p:ext uri="{BB962C8B-B14F-4D97-AF65-F5344CB8AC3E}">
        <p14:creationId xmlns:p14="http://schemas.microsoft.com/office/powerpoint/2010/main" val="773274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6665" y="5223947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系统架构图</a:t>
            </a:r>
          </a:p>
        </p:txBody>
      </p:sp>
      <p:sp>
        <p:nvSpPr>
          <p:cNvPr id="9" name="Title 6"/>
          <p:cNvSpPr txBox="1">
            <a:spLocks noChangeArrowheads="1"/>
          </p:cNvSpPr>
          <p:nvPr/>
        </p:nvSpPr>
        <p:spPr bwMode="auto">
          <a:xfrm>
            <a:off x="4122277" y="15875"/>
            <a:ext cx="23399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323" tIns="35662" rIns="71323" bIns="35662" numCol="1" anchor="b" anchorCtr="0" compatLnSpc="1">
            <a:prstTxWarp prst="textNoShape">
              <a:avLst/>
            </a:prstTxWarp>
          </a:bodyPr>
          <a:lstStyle>
            <a:lvl1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+mj-lt"/>
                <a:ea typeface="+mj-ea"/>
                <a:cs typeface="+mj-cs"/>
              </a:defRPr>
            </a:lvl1pPr>
            <a:lvl2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2pPr>
            <a:lvl3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3pPr>
            <a:lvl4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4pPr>
            <a:lvl5pPr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5pPr>
            <a:lvl6pPr marL="457200"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6pPr>
            <a:lvl7pPr marL="914400"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7pPr>
            <a:lvl8pPr marL="1371600"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8pPr>
            <a:lvl9pPr marL="1828800" algn="l" defTabSz="712788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500">
                <a:solidFill>
                  <a:srgbClr val="99004D"/>
                </a:solidFill>
                <a:latin typeface="Tempus Sans ITC" pitchFamily="82" charset="0"/>
                <a:ea typeface="幼圆" pitchFamily="49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en-US" sz="1600" dirty="0">
                <a:solidFill>
                  <a:schemeClr val="bg1"/>
                </a:solidFill>
              </a:rPr>
              <a:t>系统图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B2639C9-8037-1CA4-5C58-15FF524FA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476" y="447976"/>
            <a:ext cx="6619048" cy="48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61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251520" y="1921396"/>
            <a:ext cx="4716988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dirty="0">
                <a:solidFill>
                  <a:schemeClr val="bg1"/>
                </a:solidFill>
              </a:rPr>
              <a:t>系统主要分布在</a:t>
            </a:r>
            <a:r>
              <a:rPr lang="zh-CN" altLang="en-US" dirty="0">
                <a:solidFill>
                  <a:schemeClr val="bg1"/>
                </a:solidFill>
              </a:rPr>
              <a:t>各个</a:t>
            </a:r>
            <a:r>
              <a:rPr lang="zh-CN" altLang="en-US" b="1" dirty="0">
                <a:solidFill>
                  <a:srgbClr val="0070C0"/>
                </a:solidFill>
              </a:rPr>
              <a:t>监区活动区、</a:t>
            </a:r>
            <a:r>
              <a:rPr lang="zh-CN" b="1" dirty="0">
                <a:solidFill>
                  <a:srgbClr val="0070C0"/>
                </a:solidFill>
              </a:rPr>
              <a:t>监舍、民警宿舍、办公室、会议室、食堂</a:t>
            </a:r>
            <a:r>
              <a:rPr lang="zh-CN" b="1" dirty="0">
                <a:solidFill>
                  <a:schemeClr val="bg1"/>
                </a:solidFill>
              </a:rPr>
              <a:t>等场所</a:t>
            </a:r>
            <a:r>
              <a:rPr lang="zh-CN" dirty="0">
                <a:solidFill>
                  <a:schemeClr val="bg1"/>
                </a:solidFill>
              </a:rPr>
              <a:t>。</a:t>
            </a:r>
            <a:endParaRPr lang="en-US" altLang="zh-CN" dirty="0">
              <a:solidFill>
                <a:schemeClr val="bg1"/>
              </a:solidFill>
            </a:endParaRPr>
          </a:p>
          <a:p>
            <a:pPr>
              <a:lnSpc>
                <a:spcPts val="2500"/>
              </a:lnSpc>
            </a:pPr>
            <a:endParaRPr lang="en-US" altLang="zh-CN" dirty="0">
              <a:solidFill>
                <a:schemeClr val="bg1"/>
              </a:solidFill>
            </a:endParaRPr>
          </a:p>
          <a:p>
            <a:pPr>
              <a:lnSpc>
                <a:spcPts val="2500"/>
              </a:lnSpc>
            </a:pPr>
            <a:r>
              <a:rPr lang="zh-CN" altLang="en-US" dirty="0">
                <a:solidFill>
                  <a:schemeClr val="bg1"/>
                </a:solidFill>
              </a:rPr>
              <a:t>该</a:t>
            </a:r>
            <a:r>
              <a:rPr lang="zh-CN" dirty="0">
                <a:solidFill>
                  <a:schemeClr val="bg1"/>
                </a:solidFill>
              </a:rPr>
              <a:t>系统功能全面，解决监管局在推行监狱教育数字化中存在的难题，赢得了用户的好评，其中为监狱定制开发的强制插播等功能更是得到监狱管理局的认可。</a:t>
            </a:r>
          </a:p>
        </p:txBody>
      </p:sp>
      <p:pic>
        <p:nvPicPr>
          <p:cNvPr id="4" name="Picture 9" descr="11111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42"/>
          <a:stretch/>
        </p:blipFill>
        <p:spPr bwMode="auto">
          <a:xfrm>
            <a:off x="5873750" y="382247"/>
            <a:ext cx="2458252" cy="2356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251520" y="706998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应用场景</a:t>
            </a:r>
          </a:p>
        </p:txBody>
      </p:sp>
      <p:pic>
        <p:nvPicPr>
          <p:cNvPr id="6" name="图片 5" descr="犯人看电视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088" y="3227916"/>
            <a:ext cx="3485491" cy="224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78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73356" y="0"/>
            <a:ext cx="9155468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2676541" y="2022853"/>
            <a:ext cx="3921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FFFF66"/>
                </a:solidFill>
                <a:latin typeface="微软雅黑"/>
                <a:ea typeface="微软雅黑"/>
                <a:cs typeface="微软雅黑"/>
                <a:sym typeface="Impact" charset="0"/>
              </a:rPr>
              <a:t>四、功能介绍－监狱端</a:t>
            </a:r>
          </a:p>
        </p:txBody>
      </p:sp>
      <p:sp>
        <p:nvSpPr>
          <p:cNvPr id="6" name="矩形 5"/>
          <p:cNvSpPr/>
          <p:nvPr/>
        </p:nvSpPr>
        <p:spPr>
          <a:xfrm>
            <a:off x="1788683" y="3975328"/>
            <a:ext cx="56972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rgbClr val="FFFF66"/>
                </a:solidFill>
                <a:latin typeface="微软雅黑"/>
                <a:ea typeface="微软雅黑"/>
                <a:cs typeface="微软雅黑"/>
                <a:sym typeface="Impact" charset="0"/>
              </a:rPr>
              <a:t>系统功能模块、第三方应用模块、管理及终端描述</a:t>
            </a:r>
          </a:p>
        </p:txBody>
      </p:sp>
    </p:spTree>
    <p:extLst>
      <p:ext uri="{BB962C8B-B14F-4D97-AF65-F5344CB8AC3E}">
        <p14:creationId xmlns:p14="http://schemas.microsoft.com/office/powerpoint/2010/main" val="1527893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0" y="0"/>
            <a:ext cx="9155468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864148" y="785271"/>
            <a:ext cx="7426325" cy="330869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ctr">
              <a:buFontTx/>
              <a:buNone/>
              <a:defRPr/>
            </a:pPr>
            <a:r>
              <a:rPr lang="zh-CN" altLang="en-US" sz="2400" dirty="0">
                <a:solidFill>
                  <a:srgbClr val="FFFF66"/>
                </a:solidFill>
                <a:latin typeface="微软雅黑"/>
                <a:ea typeface="微软雅黑"/>
                <a:cs typeface="微软雅黑"/>
                <a:sym typeface="Impact" charset="0"/>
              </a:rPr>
              <a:t>操控方式</a:t>
            </a:r>
            <a:endParaRPr lang="en-US" altLang="zh-CN" sz="2400" b="1" dirty="0">
              <a:solidFill>
                <a:srgbClr val="FFFFFF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  <a:p>
            <a:pPr>
              <a:buFontTx/>
              <a:buNone/>
              <a:defRPr/>
            </a:pPr>
            <a:endParaRPr lang="en-US" altLang="zh-CN" sz="2400" b="1" dirty="0">
              <a:solidFill>
                <a:srgbClr val="FFFFFF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  <a:p>
            <a:pPr algn="ctr">
              <a:buFontTx/>
              <a:buNone/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强制播放</a:t>
            </a:r>
            <a:r>
              <a:rPr lang="en-US" altLang="zh-CN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 </a:t>
            </a: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＋</a:t>
            </a:r>
            <a:r>
              <a:rPr lang="en-US" altLang="zh-CN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 </a:t>
            </a: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遥控器操作</a:t>
            </a:r>
            <a:r>
              <a:rPr lang="en-US" altLang="zh-CN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 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＋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 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触摸查询</a:t>
            </a:r>
          </a:p>
        </p:txBody>
      </p:sp>
      <p:sp>
        <p:nvSpPr>
          <p:cNvPr id="2" name="矩形 1"/>
          <p:cNvSpPr/>
          <p:nvPr/>
        </p:nvSpPr>
        <p:spPr>
          <a:xfrm>
            <a:off x="1253130" y="4235999"/>
            <a:ext cx="703734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  <a:defRPr/>
            </a:pPr>
            <a:r>
              <a:rPr lang="zh-CN" altLang="en-US" sz="1600" b="1" dirty="0">
                <a:solidFill>
                  <a:srgbClr val="00B0F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强制播放：</a:t>
            </a:r>
            <a:r>
              <a:rPr lang="zh-CN" altLang="en-US" sz="14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实现信息发布基本功能，可通过后台单向控制，遥控器在该时段不可控制电视显示内容，也可不给关押人员发放遥控器直接在后台远程管理所有终端。</a:t>
            </a:r>
            <a:endParaRPr lang="en-US" altLang="zh-CN" sz="1400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  <a:p>
            <a:pPr>
              <a:buFontTx/>
              <a:buNone/>
              <a:defRPr/>
            </a:pPr>
            <a:r>
              <a:rPr lang="zh-CN" altLang="en-US" sz="1600" b="1" dirty="0">
                <a:solidFill>
                  <a:srgbClr val="00B0F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遥控器操作：</a:t>
            </a:r>
            <a:r>
              <a:rPr lang="zh-CN" altLang="en-US" sz="14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在许可时间段，犯人或干警可通过遥控器选择观看内容；</a:t>
            </a:r>
            <a:endParaRPr lang="en-US" altLang="zh-CN" sz="1400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  <a:p>
            <a:pPr>
              <a:defRPr/>
            </a:pPr>
            <a:r>
              <a:rPr lang="zh-CN" altLang="en-US" sz="1600" b="1" dirty="0">
                <a:solidFill>
                  <a:srgbClr val="00B0F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触摸查询：</a:t>
            </a:r>
            <a:r>
              <a:rPr lang="zh-CN" altLang="en-US" sz="14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如在电视机上配置红外框，可实现触摸功能，通过触摸点击各个模块自主选择观看视频或查询狱务公开信息；</a:t>
            </a:r>
          </a:p>
        </p:txBody>
      </p:sp>
    </p:spTree>
    <p:extLst>
      <p:ext uri="{BB962C8B-B14F-4D97-AF65-F5344CB8AC3E}">
        <p14:creationId xmlns:p14="http://schemas.microsoft.com/office/powerpoint/2010/main" val="2448706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11468" y="0"/>
            <a:ext cx="9155468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 descr="20010-(1)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31" y="3911959"/>
            <a:ext cx="2419736" cy="114937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903335" y="5117625"/>
            <a:ext cx="5194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智慧监狱电视教育系统智能管理平台</a:t>
            </a:r>
            <a:r>
              <a:rPr kumimoji="1" lang="en-US" altLang="zh-CN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  All IN ONE</a:t>
            </a:r>
            <a:endParaRPr lang="zh-CN" altLang="en-US" dirty="0"/>
          </a:p>
        </p:txBody>
      </p:sp>
      <p:pic>
        <p:nvPicPr>
          <p:cNvPr id="9" name="图片 8" descr="201311131852309668.jpg"/>
          <p:cNvPicPr>
            <a:picLocks noChangeAspect="1"/>
          </p:cNvPicPr>
          <p:nvPr/>
        </p:nvPicPr>
        <p:blipFill rotWithShape="1">
          <a:blip r:embed="rId5" cstate="print"/>
          <a:srcRect l="15487" t="1026" r="15751" b="1900"/>
          <a:stretch>
            <a:fillRect/>
          </a:stretch>
        </p:blipFill>
        <p:spPr>
          <a:xfrm>
            <a:off x="791470" y="1014625"/>
            <a:ext cx="2645146" cy="1532132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49" y="1034257"/>
            <a:ext cx="2590254" cy="1456306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11" name="图片 10" descr="201311131852309668.jpg"/>
          <p:cNvPicPr>
            <a:picLocks noChangeAspect="1"/>
          </p:cNvPicPr>
          <p:nvPr/>
        </p:nvPicPr>
        <p:blipFill rotWithShape="1">
          <a:blip r:embed="rId5" cstate="print"/>
          <a:srcRect l="15487" t="1026" r="15751" b="1900"/>
          <a:stretch>
            <a:fillRect/>
          </a:stretch>
        </p:blipFill>
        <p:spPr>
          <a:xfrm>
            <a:off x="3095351" y="304984"/>
            <a:ext cx="2645146" cy="1532132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243" y="320435"/>
            <a:ext cx="2590254" cy="1464668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13" name="图片 12" descr="201311131852309668.jpg"/>
          <p:cNvPicPr>
            <a:picLocks noChangeAspect="1"/>
          </p:cNvPicPr>
          <p:nvPr/>
        </p:nvPicPr>
        <p:blipFill rotWithShape="1">
          <a:blip r:embed="rId5" cstate="print"/>
          <a:srcRect l="15487" t="1026" r="15751" b="1900"/>
          <a:stretch>
            <a:fillRect/>
          </a:stretch>
        </p:blipFill>
        <p:spPr>
          <a:xfrm>
            <a:off x="5909356" y="2832534"/>
            <a:ext cx="2645146" cy="1532132"/>
          </a:xfrm>
          <a:prstGeom prst="rect">
            <a:avLst/>
          </a:prstGeom>
        </p:spPr>
      </p:pic>
      <p:pic>
        <p:nvPicPr>
          <p:cNvPr id="14" name="图片 13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435" y="2850311"/>
            <a:ext cx="2590254" cy="1460015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15" name="图片 14" descr="201311131852309668.jpg"/>
          <p:cNvPicPr>
            <a:picLocks noChangeAspect="1"/>
          </p:cNvPicPr>
          <p:nvPr/>
        </p:nvPicPr>
        <p:blipFill rotWithShape="1">
          <a:blip r:embed="rId5" cstate="print"/>
          <a:srcRect l="15487" t="1026" r="15751" b="1900"/>
          <a:stretch>
            <a:fillRect/>
          </a:stretch>
        </p:blipFill>
        <p:spPr>
          <a:xfrm>
            <a:off x="281321" y="3006782"/>
            <a:ext cx="2645146" cy="1532132"/>
          </a:xfrm>
          <a:prstGeom prst="rect">
            <a:avLst/>
          </a:prstGeom>
        </p:spPr>
      </p:pic>
      <p:pic>
        <p:nvPicPr>
          <p:cNvPr id="16" name="图片 15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29" y="3026414"/>
            <a:ext cx="2590254" cy="1456306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17" name="矩形 16"/>
          <p:cNvSpPr/>
          <p:nvPr/>
        </p:nvSpPr>
        <p:spPr>
          <a:xfrm>
            <a:off x="766568" y="4603350"/>
            <a:ext cx="14157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2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生产车间信息发布</a:t>
            </a:r>
            <a:endParaRPr lang="zh-CN" altLang="en-US" sz="1200" dirty="0"/>
          </a:p>
        </p:txBody>
      </p:sp>
      <p:sp>
        <p:nvSpPr>
          <p:cNvPr id="18" name="矩形 17"/>
          <p:cNvSpPr/>
          <p:nvPr/>
        </p:nvSpPr>
        <p:spPr>
          <a:xfrm>
            <a:off x="1373734" y="2561761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2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家属会见室信息发布</a:t>
            </a:r>
            <a:endParaRPr lang="zh-CN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3553167" y="1872268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2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监宿学习、电视观看</a:t>
            </a:r>
            <a:endParaRPr lang="zh-CN" altLang="en-US" sz="1200" dirty="0"/>
          </a:p>
        </p:txBody>
      </p:sp>
      <p:sp>
        <p:nvSpPr>
          <p:cNvPr id="20" name="矩形 19"/>
          <p:cNvSpPr/>
          <p:nvPr/>
        </p:nvSpPr>
        <p:spPr>
          <a:xfrm>
            <a:off x="6884672" y="443654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2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狱务查询</a:t>
            </a:r>
            <a:endParaRPr lang="zh-CN" altLang="en-US" sz="1200" dirty="0"/>
          </a:p>
        </p:txBody>
      </p:sp>
      <p:pic>
        <p:nvPicPr>
          <p:cNvPr id="4" name="图片 3" descr="手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683" y="3673225"/>
            <a:ext cx="955728" cy="1278856"/>
          </a:xfrm>
          <a:prstGeom prst="rect">
            <a:avLst/>
          </a:prstGeom>
        </p:spPr>
      </p:pic>
      <p:pic>
        <p:nvPicPr>
          <p:cNvPr id="21" name="图片 20" descr="遥控器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6265">
            <a:off x="5336009" y="1355321"/>
            <a:ext cx="1068163" cy="296416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950499" y="2799715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2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监宿学习</a:t>
            </a:r>
            <a:endParaRPr lang="zh-CN" altLang="en-US" sz="1200" dirty="0"/>
          </a:p>
        </p:txBody>
      </p:sp>
      <p:pic>
        <p:nvPicPr>
          <p:cNvPr id="27" name="图片 26" descr="201311131852309668.jpg"/>
          <p:cNvPicPr>
            <a:picLocks noChangeAspect="1"/>
          </p:cNvPicPr>
          <p:nvPr/>
        </p:nvPicPr>
        <p:blipFill rotWithShape="1">
          <a:blip r:embed="rId5" cstate="print"/>
          <a:srcRect l="15487" t="1026" r="15751" b="1900"/>
          <a:stretch>
            <a:fillRect/>
          </a:stretch>
        </p:blipFill>
        <p:spPr>
          <a:xfrm>
            <a:off x="5162537" y="821548"/>
            <a:ext cx="2645146" cy="1532132"/>
          </a:xfrm>
          <a:prstGeom prst="rect">
            <a:avLst/>
          </a:prstGeom>
        </p:spPr>
      </p:pic>
      <p:pic>
        <p:nvPicPr>
          <p:cNvPr id="28" name="图片 27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450" y="858814"/>
            <a:ext cx="2575950" cy="1437114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29" name="矩形 28"/>
          <p:cNvSpPr/>
          <p:nvPr/>
        </p:nvSpPr>
        <p:spPr>
          <a:xfrm>
            <a:off x="6071574" y="2388832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2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活动室学习</a:t>
            </a:r>
            <a:endParaRPr lang="zh-CN" altLang="en-US" sz="1200" dirty="0"/>
          </a:p>
        </p:txBody>
      </p:sp>
      <p:pic>
        <p:nvPicPr>
          <p:cNvPr id="32" name="图片 31" descr="手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819" y="1408693"/>
            <a:ext cx="955728" cy="1278856"/>
          </a:xfrm>
          <a:prstGeom prst="rect">
            <a:avLst/>
          </a:prstGeom>
        </p:spPr>
      </p:pic>
      <p:cxnSp>
        <p:nvCxnSpPr>
          <p:cNvPr id="34" name="曲线连接符 33"/>
          <p:cNvCxnSpPr>
            <a:endCxn id="15" idx="2"/>
          </p:cNvCxnSpPr>
          <p:nvPr/>
        </p:nvCxnSpPr>
        <p:spPr>
          <a:xfrm rot="10800000" flipV="1">
            <a:off x="1603895" y="4436546"/>
            <a:ext cx="1711887" cy="102367"/>
          </a:xfrm>
          <a:prstGeom prst="curvedConnector4">
            <a:avLst>
              <a:gd name="adj1" fmla="val 11371"/>
              <a:gd name="adj2" fmla="val 323314"/>
            </a:avLst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曲线连接符 35"/>
          <p:cNvCxnSpPr/>
          <p:nvPr/>
        </p:nvCxnSpPr>
        <p:spPr>
          <a:xfrm rot="16200000" flipV="1">
            <a:off x="2818223" y="2693984"/>
            <a:ext cx="1346787" cy="1089031"/>
          </a:xfrm>
          <a:prstGeom prst="curvedConnector3">
            <a:avLst>
              <a:gd name="adj1" fmla="val 50000"/>
            </a:avLst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曲线连接符 37"/>
          <p:cNvCxnSpPr/>
          <p:nvPr/>
        </p:nvCxnSpPr>
        <p:spPr>
          <a:xfrm rot="16200000" flipV="1">
            <a:off x="3593300" y="2973893"/>
            <a:ext cx="1750629" cy="101378"/>
          </a:xfrm>
          <a:prstGeom prst="curvedConnector3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曲线连接符 43"/>
          <p:cNvCxnSpPr/>
          <p:nvPr/>
        </p:nvCxnSpPr>
        <p:spPr>
          <a:xfrm rot="5400000" flipH="1" flipV="1">
            <a:off x="4953522" y="2896567"/>
            <a:ext cx="1205994" cy="787961"/>
          </a:xfrm>
          <a:prstGeom prst="curvedConnector3">
            <a:avLst>
              <a:gd name="adj1" fmla="val 50000"/>
            </a:avLst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曲线连接符 48"/>
          <p:cNvCxnSpPr>
            <a:stCxn id="7" idx="3"/>
          </p:cNvCxnSpPr>
          <p:nvPr/>
        </p:nvCxnSpPr>
        <p:spPr>
          <a:xfrm>
            <a:off x="5729802" y="4486647"/>
            <a:ext cx="1290164" cy="70681"/>
          </a:xfrm>
          <a:prstGeom prst="curvedConnector3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289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11468" y="0"/>
            <a:ext cx="9155468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" descr="屏幕快照 2016-01-21 下午4.34.3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787" y="410440"/>
            <a:ext cx="2717800" cy="6223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4" name="图片 3" descr="屏幕快照 2016-01-21 下午4.38.3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30" y="1543627"/>
            <a:ext cx="3665967" cy="2035464"/>
          </a:xfrm>
          <a:prstGeom prst="rect">
            <a:avLst/>
          </a:prstGeom>
        </p:spPr>
      </p:pic>
      <p:pic>
        <p:nvPicPr>
          <p:cNvPr id="7" name="图片 6" descr="屏幕快照 2016-01-21 下午4.39.2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223" y="1543627"/>
            <a:ext cx="4641450" cy="3511581"/>
          </a:xfrm>
          <a:prstGeom prst="rect">
            <a:avLst/>
          </a:prstGeom>
        </p:spPr>
      </p:pic>
      <p:sp>
        <p:nvSpPr>
          <p:cNvPr id="8" name="标题 3"/>
          <p:cNvSpPr>
            <a:spLocks noGrp="1" noChangeArrowheads="1"/>
          </p:cNvSpPr>
          <p:nvPr/>
        </p:nvSpPr>
        <p:spPr bwMode="auto">
          <a:xfrm>
            <a:off x="43543" y="152400"/>
            <a:ext cx="2035627" cy="7620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ctr">
              <a:buFontTx/>
              <a:buNone/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信息发布模块（强制下发）</a:t>
            </a:r>
          </a:p>
        </p:txBody>
      </p:sp>
    </p:spTree>
    <p:extLst>
      <p:ext uri="{BB962C8B-B14F-4D97-AF65-F5344CB8AC3E}">
        <p14:creationId xmlns:p14="http://schemas.microsoft.com/office/powerpoint/2010/main" val="589455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11468" y="87085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864148" y="330264"/>
            <a:ext cx="7426325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buFontTx/>
              <a:buNone/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强制播放－播放计划</a:t>
            </a:r>
          </a:p>
        </p:txBody>
      </p:sp>
      <p:sp>
        <p:nvSpPr>
          <p:cNvPr id="7" name="标题 3"/>
          <p:cNvSpPr>
            <a:spLocks noGrp="1" noChangeArrowheads="1"/>
          </p:cNvSpPr>
          <p:nvPr/>
        </p:nvSpPr>
        <p:spPr bwMode="auto">
          <a:xfrm>
            <a:off x="864149" y="4971675"/>
            <a:ext cx="8145382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r">
              <a:buFontTx/>
              <a:buNone/>
              <a:defRPr/>
            </a:pPr>
            <a:r>
              <a:rPr lang="zh-CN" altLang="en-US" sz="14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不同终端可以制定不同的播放计划</a:t>
            </a:r>
            <a:r>
              <a:rPr lang="zh-CN" altLang="en-US" sz="1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，播放内容支持：直播、视频、图片、</a:t>
            </a:r>
            <a:r>
              <a:rPr lang="en-US" altLang="zh-CN" sz="1400" b="1" dirty="0" err="1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pdf</a:t>
            </a:r>
            <a:endParaRPr lang="zh-CN" altLang="en-US" sz="1400" b="1" dirty="0">
              <a:solidFill>
                <a:srgbClr val="FFFFFF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298825"/>
              </p:ext>
            </p:extLst>
          </p:nvPr>
        </p:nvGraphicFramePr>
        <p:xfrm>
          <a:off x="540885" y="1308101"/>
          <a:ext cx="3136900" cy="3390900"/>
        </p:xfrm>
        <a:graphic>
          <a:graphicData uri="http://schemas.openxmlformats.org/drawingml/2006/table">
            <a:tbl>
              <a:tblPr/>
              <a:tblGrid>
                <a:gridCol w="115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教育日安排（周三）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06:00-06:30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起床集结号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08:00-09:00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成教学习－语文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09:15-10:15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成教学习－数学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10:30-11:30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成教学习－英语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13:30-14:30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心理访谈学习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14:45-15:45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家庭美德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19:00-19:30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CCTV1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－新闻联播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19:30-20:00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奖惩公示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减刑公示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监狱服刑人员行为规范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778137"/>
              </p:ext>
            </p:extLst>
          </p:nvPr>
        </p:nvGraphicFramePr>
        <p:xfrm>
          <a:off x="4709714" y="330264"/>
          <a:ext cx="3332943" cy="2260600"/>
        </p:xfrm>
        <a:graphic>
          <a:graphicData uri="http://schemas.openxmlformats.org/drawingml/2006/table">
            <a:tbl>
              <a:tblPr/>
              <a:tblGrid>
                <a:gridCol w="13039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8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平时（周一、周二、周四、周五、周六）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06:00-06:30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起床集结号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06:30-08:00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禁用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08:00-10:00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自由使用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10:00-15:00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禁用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17:00-19:00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自由使用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19:00-19:30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CCTV1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－新闻联播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19:30-21:00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自由使用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21:00</a:t>
                      </a:r>
                      <a:r>
                        <a:rPr lang="zh-TW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以后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禁用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447457"/>
              </p:ext>
            </p:extLst>
          </p:nvPr>
        </p:nvGraphicFramePr>
        <p:xfrm>
          <a:off x="4709714" y="3396475"/>
          <a:ext cx="3311028" cy="1343660"/>
        </p:xfrm>
        <a:graphic>
          <a:graphicData uri="http://schemas.openxmlformats.org/drawingml/2006/table">
            <a:tbl>
              <a:tblPr/>
              <a:tblGrid>
                <a:gridCol w="1184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6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周日或节假日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ctr" fontAlgn="ctr"/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06:00-19:00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自由使用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19:00-19:30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CCTV1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－新闻联播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19:30-21:00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自由使用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21:00</a:t>
                      </a:r>
                      <a:r>
                        <a:rPr lang="zh-TW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以后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禁用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3021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38" y="-1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864148" y="330264"/>
            <a:ext cx="7426325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buFontTx/>
              <a:buNone/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强制播放－滚动字幕</a:t>
            </a:r>
          </a:p>
        </p:txBody>
      </p:sp>
      <p:pic>
        <p:nvPicPr>
          <p:cNvPr id="7" name="图片 6" descr="Macintosh HD:Users:emma:Documents:项目:北新泾监狱:需求列表&amp;通讯录&amp;需求分析:示意图:epg-滚动字幕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95549"/>
            <a:ext cx="4109258" cy="248973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519226"/>
              </p:ext>
            </p:extLst>
          </p:nvPr>
        </p:nvGraphicFramePr>
        <p:xfrm>
          <a:off x="523587" y="1146349"/>
          <a:ext cx="4048414" cy="2209800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8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08:00-10:00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2015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年第二批减刑假释情况裁前公示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宝剑锋从磨砺出 梅花香自苦寒来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真情点燃希望 爱心挽救生命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fontAlgn="b"/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19:30-21:00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2015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年第二批减刑假释情况裁前公示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宝剑锋从磨砺出 梅花香自苦寒来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/>
                          <a:ea typeface="微软雅黑"/>
                          <a:cs typeface="微软雅黑"/>
                        </a:rPr>
                        <a:t>真情点燃希望 爱心挽救生命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fontAlgn="b"/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6131242" y="5205086"/>
            <a:ext cx="28905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不同终端可以播放不同的滚动字幕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929086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38" y="-1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864148" y="330264"/>
            <a:ext cx="7426325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buFontTx/>
              <a:buNone/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交互页面权限控制</a:t>
            </a:r>
          </a:p>
        </p:txBody>
      </p:sp>
      <p:sp>
        <p:nvSpPr>
          <p:cNvPr id="7" name="标题 3"/>
          <p:cNvSpPr>
            <a:spLocks noGrp="1" noChangeArrowheads="1"/>
          </p:cNvSpPr>
          <p:nvPr/>
        </p:nvSpPr>
        <p:spPr bwMode="auto">
          <a:xfrm>
            <a:off x="292992" y="4064841"/>
            <a:ext cx="2890098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buFontTx/>
              <a:buNone/>
              <a:defRPr/>
            </a:pPr>
            <a:r>
              <a:rPr lang="zh-CN" altLang="en-US" sz="14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不同终端可以限制不同的可见板块，可对终端进行分组管理，各个终端组可分配不同的显示模块。</a:t>
            </a:r>
            <a:endParaRPr lang="zh-CN" altLang="en-US" sz="1400" b="1" dirty="0">
              <a:solidFill>
                <a:srgbClr val="FFFFFF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pic>
        <p:nvPicPr>
          <p:cNvPr id="8" name="图片 7" descr="屏幕快照 2016-01-21 下午12.03.5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92" y="1050396"/>
            <a:ext cx="3848858" cy="2002832"/>
          </a:xfrm>
          <a:prstGeom prst="rect">
            <a:avLst/>
          </a:prstGeom>
        </p:spPr>
      </p:pic>
      <p:pic>
        <p:nvPicPr>
          <p:cNvPr id="9" name="图片 8" descr="首页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805" y="399781"/>
            <a:ext cx="4560138" cy="2565078"/>
          </a:xfrm>
          <a:prstGeom prst="rect">
            <a:avLst/>
          </a:prstGeom>
        </p:spPr>
      </p:pic>
      <p:pic>
        <p:nvPicPr>
          <p:cNvPr id="4" name="图片 3" descr="首页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805" y="3053228"/>
            <a:ext cx="4883726" cy="274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32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38" y="-3630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864148" y="330264"/>
            <a:ext cx="7426325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直播频道</a:t>
            </a:r>
            <a:r>
              <a:rPr lang="en-US" altLang="zh-CN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     </a:t>
            </a:r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(</a:t>
            </a:r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电视直播频道、会议直播频道、活动室频道</a:t>
            </a:r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…    )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pic>
        <p:nvPicPr>
          <p:cNvPr id="2" name="图片 1" descr="IMG_5506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20606" r="3939" b="3636"/>
          <a:stretch/>
        </p:blipFill>
        <p:spPr>
          <a:xfrm>
            <a:off x="229148" y="1054133"/>
            <a:ext cx="4914668" cy="2944091"/>
          </a:xfrm>
          <a:prstGeom prst="rect">
            <a:avLst/>
          </a:prstGeom>
        </p:spPr>
      </p:pic>
      <p:pic>
        <p:nvPicPr>
          <p:cNvPr id="4" name="图片 3" descr="IMG_5507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6" b="8283"/>
          <a:stretch/>
        </p:blipFill>
        <p:spPr>
          <a:xfrm>
            <a:off x="3750083" y="2309091"/>
            <a:ext cx="4989826" cy="283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7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864148" y="330264"/>
            <a:ext cx="7426325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直播录制</a:t>
            </a:r>
            <a:r>
              <a:rPr lang="en-US" altLang="zh-CN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     </a:t>
            </a:r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(</a:t>
            </a:r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电视直播频道录制、会场直播录制</a:t>
            </a:r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…)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64148" y="1017077"/>
            <a:ext cx="42242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支持录制日期、时间、周期设定</a:t>
            </a:r>
            <a:endParaRPr lang="en-US" altLang="zh-CN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  <a:p>
            <a:pPr marL="342900" indent="-342900">
              <a:buAutoNum type="arabicPeriod"/>
            </a:pPr>
            <a:r>
              <a:rPr lang="zh-CN" altLang="en-US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支持录制后自动导入版块－分类设定</a:t>
            </a:r>
            <a:endParaRPr lang="en-US" altLang="zh-CN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  <a:p>
            <a:pPr marL="342900" indent="-342900">
              <a:buFontTx/>
              <a:buAutoNum type="arabicPeriod"/>
            </a:pPr>
            <a:r>
              <a:rPr lang="zh-CN" altLang="en-US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支持录制视频导入资源库分类设定</a:t>
            </a:r>
            <a:endParaRPr lang="en-US" altLang="zh-CN" sz="1400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57" y="2035288"/>
            <a:ext cx="4293281" cy="256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138" y="2033701"/>
            <a:ext cx="3871005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693152" y="4970797"/>
            <a:ext cx="4570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录制后的视频可</a:t>
            </a:r>
            <a:r>
              <a:rPr lang="zh-CN" altLang="en-US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</a:rPr>
              <a:t>供后期编辑及重复点播使用</a:t>
            </a:r>
            <a:endParaRPr lang="en-US" altLang="zh-CN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404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38" y="-1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123908" y="330264"/>
            <a:ext cx="9020092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视频点播</a:t>
            </a:r>
            <a:r>
              <a:rPr lang="en-US" altLang="zh-CN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     </a:t>
            </a:r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(</a:t>
            </a:r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道德法制、文化建设、出入监教育、技术培训、纪录片、影视点播</a:t>
            </a:r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…)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pic>
        <p:nvPicPr>
          <p:cNvPr id="7" name="图片 6" descr="Macintosh HD:Users:emma:Documents:项目:北新泾监狱:需求列表&amp;通讯录&amp;需求分析:示意图:epg-点播-1级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98" y="1036815"/>
            <a:ext cx="5262880" cy="296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" descr="视频集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675" y="2381218"/>
            <a:ext cx="5829814" cy="327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85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0" y="-1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0" y="330264"/>
            <a:ext cx="9144000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图文版块</a:t>
            </a:r>
            <a:r>
              <a:rPr lang="zh-CN" altLang="en-US" sz="16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（图片、</a:t>
            </a:r>
            <a:r>
              <a:rPr lang="en-US" altLang="zh-CN" sz="16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PDF</a:t>
            </a:r>
            <a:r>
              <a:rPr lang="zh-CN" altLang="en-US" sz="16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）</a:t>
            </a:r>
            <a:r>
              <a:rPr lang="en-US" altLang="zh-CN" sz="16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     </a:t>
            </a:r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(</a:t>
            </a:r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公示栏、教育日安排、奖扣分公示、新闻、周食谱</a:t>
            </a:r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…)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pic>
        <p:nvPicPr>
          <p:cNvPr id="4" name="图片 3" descr="epg-图文-1级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7" y="1054133"/>
            <a:ext cx="5726546" cy="3221182"/>
          </a:xfrm>
          <a:prstGeom prst="rect">
            <a:avLst/>
          </a:prstGeom>
        </p:spPr>
      </p:pic>
      <p:pic>
        <p:nvPicPr>
          <p:cNvPr id="2" name="图片 1" descr="屏幕快照 2016-01-26 下午1.14.1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092" y="2628419"/>
            <a:ext cx="6199908" cy="350404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8867" y="4786131"/>
            <a:ext cx="26161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可将</a:t>
            </a:r>
            <a:r>
              <a:rPr lang="en-US" altLang="zh-CN" sz="16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word</a:t>
            </a:r>
            <a:r>
              <a:rPr lang="zh-CN" altLang="en-US" sz="16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及</a:t>
            </a:r>
            <a:r>
              <a:rPr lang="en-US" altLang="zh-CN" sz="16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Excel</a:t>
            </a:r>
            <a:r>
              <a:rPr lang="zh-CN" altLang="en-US" sz="16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等文档转换为</a:t>
            </a:r>
            <a:r>
              <a:rPr lang="en-US" altLang="zh-CN" sz="16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PDF</a:t>
            </a:r>
            <a:r>
              <a:rPr lang="zh-CN" altLang="en-US" sz="16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后上传至系统进行插播或重复点播</a:t>
            </a:r>
            <a:endParaRPr lang="en-US" altLang="zh-CN" sz="1600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401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38" y="-1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511118" y="226359"/>
            <a:ext cx="8632881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远程监控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pic>
        <p:nvPicPr>
          <p:cNvPr id="7" name="图片 6" descr="屏幕快照 2016-01-21 下午12.46.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6976"/>
            <a:ext cx="9144000" cy="425905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955509" y="341114"/>
            <a:ext cx="16337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支持屏幕画面监控</a:t>
            </a:r>
            <a:endParaRPr lang="zh-CN" altLang="en-US" sz="1400" dirty="0"/>
          </a:p>
        </p:txBody>
      </p:sp>
      <p:sp>
        <p:nvSpPr>
          <p:cNvPr id="8" name="矩形 7"/>
          <p:cNvSpPr/>
          <p:nvPr/>
        </p:nvSpPr>
        <p:spPr>
          <a:xfrm>
            <a:off x="421355" y="5307099"/>
            <a:ext cx="7957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可通过后台实时监控终端状态和播放内容，也可远程对终端实时画面查看。</a:t>
            </a:r>
            <a:endParaRPr lang="en-US" altLang="zh-CN" sz="1400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945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38" y="-1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511118" y="118600"/>
            <a:ext cx="8632881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终端操作统计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pic>
        <p:nvPicPr>
          <p:cNvPr id="7" name="图片 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5" r="11738"/>
          <a:stretch/>
        </p:blipFill>
        <p:spPr bwMode="auto">
          <a:xfrm>
            <a:off x="252568" y="829241"/>
            <a:ext cx="8485940" cy="406555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矩形 7"/>
          <p:cNvSpPr/>
          <p:nvPr/>
        </p:nvSpPr>
        <p:spPr>
          <a:xfrm>
            <a:off x="421355" y="4740904"/>
            <a:ext cx="79572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可通过后台随时查询过去一段时间各个终端电视使用情况，查看观看记录，了解犯人动向。</a:t>
            </a:r>
            <a:endParaRPr lang="en-US" altLang="zh-CN" sz="1400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  <a:p>
            <a:r>
              <a:rPr lang="zh-CN" altLang="en-US" sz="14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可通过后台查看资源的观看排行。</a:t>
            </a:r>
            <a:endParaRPr lang="en-US" altLang="zh-CN" sz="1400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  <a:p>
            <a:r>
              <a:rPr lang="zh-CN" altLang="en-US" sz="14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可通过后台查看某个分类的观看排行。</a:t>
            </a:r>
            <a:endParaRPr lang="en-US" altLang="zh-CN" sz="1400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83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38" y="-1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511118" y="330264"/>
            <a:ext cx="8632881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管理员操作日志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85091" y="165692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记录管理员操作日志，便于追溯操作历史，如系统出现问题，能定位到责任人。</a:t>
            </a:r>
            <a:endParaRPr lang="en-US" altLang="zh-CN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066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38" y="-1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511118" y="330264"/>
            <a:ext cx="8632881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分级管控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pic>
        <p:nvPicPr>
          <p:cNvPr id="7" name="图片 6" descr="Macintosh HD:Users:emma:Documents:项目:北新泾监狱:需求列表&amp;通讯录&amp;需求分析:示意图:账号－权限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45"/>
          <a:stretch/>
        </p:blipFill>
        <p:spPr bwMode="auto">
          <a:xfrm>
            <a:off x="1371600" y="1182151"/>
            <a:ext cx="7533364" cy="36660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558556" y="4848199"/>
            <a:ext cx="47787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通过对版块、终端组权限的划分实现监狱－监区分级管控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83509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32695" y="0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511118" y="330264"/>
            <a:ext cx="8632881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维护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62000" y="147250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支持终端批量升级</a:t>
            </a:r>
            <a:endParaRPr lang="en-US" altLang="zh-CN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  <a:p>
            <a:pPr marL="342900" indent="-342900">
              <a:buAutoNum type="arabicPeriod"/>
            </a:pPr>
            <a:r>
              <a:rPr lang="zh-CN" altLang="en-US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支持存储磁盘剩余空间查询</a:t>
            </a:r>
            <a:endParaRPr lang="en-US" altLang="zh-CN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  <a:p>
            <a:pPr marL="342900" indent="-342900">
              <a:buAutoNum type="arabicPeriod"/>
            </a:pPr>
            <a:r>
              <a:rPr lang="zh-CN" altLang="en-US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支持服务器时间校准</a:t>
            </a:r>
            <a:endParaRPr lang="en-US" altLang="zh-CN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535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0" y="-144169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3"/>
          <p:cNvSpPr>
            <a:spLocks noGrp="1" noChangeArrowheads="1"/>
          </p:cNvSpPr>
          <p:nvPr/>
        </p:nvSpPr>
        <p:spPr bwMode="auto">
          <a:xfrm>
            <a:off x="511118" y="330264"/>
            <a:ext cx="8632881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拼接定制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sp>
        <p:nvSpPr>
          <p:cNvPr id="7" name="标题 3"/>
          <p:cNvSpPr>
            <a:spLocks noGrp="1" noChangeArrowheads="1"/>
          </p:cNvSpPr>
          <p:nvPr/>
        </p:nvSpPr>
        <p:spPr bwMode="auto">
          <a:xfrm>
            <a:off x="-638079" y="2642820"/>
            <a:ext cx="8145382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r">
              <a:buFontTx/>
              <a:buNone/>
              <a:defRPr/>
            </a:pPr>
            <a:r>
              <a:rPr lang="zh-CN" altLang="en-US" sz="1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如：狱政管理系统、零花钱系统、生产管理系统、减刑保释系统、廉政系统</a:t>
            </a:r>
          </a:p>
        </p:txBody>
      </p:sp>
      <p:sp>
        <p:nvSpPr>
          <p:cNvPr id="8" name="矩形 7"/>
          <p:cNvSpPr/>
          <p:nvPr/>
        </p:nvSpPr>
        <p:spPr>
          <a:xfrm>
            <a:off x="1621971" y="1808387"/>
            <a:ext cx="64124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支持跟第三方系统接口、网页拼接，为监狱打造电视信息窗口</a:t>
            </a:r>
            <a:endParaRPr lang="en-US" altLang="zh-CN" b="1" dirty="0">
              <a:solidFill>
                <a:srgbClr val="FFFF00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693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38" y="-1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标题 3"/>
          <p:cNvSpPr>
            <a:spLocks noGrp="1" noChangeArrowheads="1"/>
          </p:cNvSpPr>
          <p:nvPr/>
        </p:nvSpPr>
        <p:spPr bwMode="auto">
          <a:xfrm>
            <a:off x="511118" y="330264"/>
            <a:ext cx="1548847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狱务公开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11118" y="1471341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刑罚执行</a:t>
            </a:r>
          </a:p>
        </p:txBody>
      </p:sp>
      <p:sp>
        <p:nvSpPr>
          <p:cNvPr id="9" name="矩形 8"/>
          <p:cNvSpPr/>
          <p:nvPr/>
        </p:nvSpPr>
        <p:spPr>
          <a:xfrm>
            <a:off x="2367249" y="1471341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狱政管理</a:t>
            </a:r>
          </a:p>
        </p:txBody>
      </p:sp>
      <p:sp>
        <p:nvSpPr>
          <p:cNvPr id="10" name="矩形 9"/>
          <p:cNvSpPr/>
          <p:nvPr/>
        </p:nvSpPr>
        <p:spPr>
          <a:xfrm>
            <a:off x="4223380" y="1471341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生活卫生</a:t>
            </a:r>
          </a:p>
        </p:txBody>
      </p:sp>
      <p:sp>
        <p:nvSpPr>
          <p:cNvPr id="11" name="矩形 10"/>
          <p:cNvSpPr/>
          <p:nvPr/>
        </p:nvSpPr>
        <p:spPr>
          <a:xfrm>
            <a:off x="6064022" y="1471341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教育改造</a:t>
            </a:r>
          </a:p>
        </p:txBody>
      </p:sp>
      <p:sp>
        <p:nvSpPr>
          <p:cNvPr id="14" name="矩形 13"/>
          <p:cNvSpPr/>
          <p:nvPr/>
        </p:nvSpPr>
        <p:spPr>
          <a:xfrm>
            <a:off x="511118" y="3378650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劳动改造</a:t>
            </a:r>
          </a:p>
        </p:txBody>
      </p:sp>
    </p:spTree>
    <p:extLst>
      <p:ext uri="{BB962C8B-B14F-4D97-AF65-F5344CB8AC3E}">
        <p14:creationId xmlns:p14="http://schemas.microsoft.com/office/powerpoint/2010/main" val="14093435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38" y="-1"/>
            <a:ext cx="9155468" cy="5823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狱政管理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576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72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43161" y="3238500"/>
            <a:ext cx="6400800" cy="1460500"/>
          </a:xfrm>
        </p:spPr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38" y="-1"/>
            <a:ext cx="9155468" cy="582341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标题 3"/>
          <p:cNvSpPr>
            <a:spLocks noGrp="1" noChangeArrowheads="1"/>
          </p:cNvSpPr>
          <p:nvPr/>
        </p:nvSpPr>
        <p:spPr bwMode="auto">
          <a:xfrm>
            <a:off x="511118" y="330264"/>
            <a:ext cx="1548847" cy="72386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个人信息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7144" y="1471341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计分考核</a:t>
            </a:r>
          </a:p>
        </p:txBody>
      </p:sp>
      <p:sp>
        <p:nvSpPr>
          <p:cNvPr id="9" name="矩形 8"/>
          <p:cNvSpPr/>
          <p:nvPr/>
        </p:nvSpPr>
        <p:spPr>
          <a:xfrm>
            <a:off x="1973275" y="1471341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行政奖惩</a:t>
            </a:r>
          </a:p>
        </p:txBody>
      </p:sp>
      <p:sp>
        <p:nvSpPr>
          <p:cNvPr id="10" name="矩形 9"/>
          <p:cNvSpPr/>
          <p:nvPr/>
        </p:nvSpPr>
        <p:spPr>
          <a:xfrm>
            <a:off x="3829406" y="1471341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分级处遇</a:t>
            </a:r>
          </a:p>
        </p:txBody>
      </p:sp>
      <p:sp>
        <p:nvSpPr>
          <p:cNvPr id="11" name="矩形 10"/>
          <p:cNvSpPr/>
          <p:nvPr/>
        </p:nvSpPr>
        <p:spPr>
          <a:xfrm>
            <a:off x="5670048" y="1471341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药品清单</a:t>
            </a:r>
          </a:p>
        </p:txBody>
      </p:sp>
      <p:sp>
        <p:nvSpPr>
          <p:cNvPr id="14" name="矩形 13"/>
          <p:cNvSpPr/>
          <p:nvPr/>
        </p:nvSpPr>
        <p:spPr>
          <a:xfrm>
            <a:off x="117144" y="3378650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个人财务</a:t>
            </a:r>
          </a:p>
        </p:txBody>
      </p:sp>
      <p:sp>
        <p:nvSpPr>
          <p:cNvPr id="12" name="矩形 11"/>
          <p:cNvSpPr/>
          <p:nvPr/>
        </p:nvSpPr>
        <p:spPr>
          <a:xfrm>
            <a:off x="1973275" y="3378650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刑期变动</a:t>
            </a:r>
          </a:p>
        </p:txBody>
      </p:sp>
      <p:sp>
        <p:nvSpPr>
          <p:cNvPr id="13" name="矩形 12"/>
          <p:cNvSpPr/>
          <p:nvPr/>
        </p:nvSpPr>
        <p:spPr>
          <a:xfrm>
            <a:off x="3829406" y="3378650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狱内培训获证</a:t>
            </a:r>
          </a:p>
        </p:txBody>
      </p:sp>
      <p:sp>
        <p:nvSpPr>
          <p:cNvPr id="15" name="矩形 14"/>
          <p:cNvSpPr/>
          <p:nvPr/>
        </p:nvSpPr>
        <p:spPr>
          <a:xfrm>
            <a:off x="5670048" y="3378650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余期查询</a:t>
            </a:r>
          </a:p>
        </p:txBody>
      </p:sp>
      <p:sp>
        <p:nvSpPr>
          <p:cNvPr id="16" name="矩形 15"/>
          <p:cNvSpPr/>
          <p:nvPr/>
        </p:nvSpPr>
        <p:spPr>
          <a:xfrm>
            <a:off x="7484430" y="1471341"/>
            <a:ext cx="1548847" cy="15488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三课成绩</a:t>
            </a:r>
          </a:p>
        </p:txBody>
      </p:sp>
    </p:spTree>
    <p:extLst>
      <p:ext uri="{BB962C8B-B14F-4D97-AF65-F5344CB8AC3E}">
        <p14:creationId xmlns:p14="http://schemas.microsoft.com/office/powerpoint/2010/main" val="4180728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5"/>
          <a:stretch>
            <a:fillRect/>
          </a:stretch>
        </p:blipFill>
        <p:spPr bwMode="auto">
          <a:xfrm>
            <a:off x="-11468" y="-121507"/>
            <a:ext cx="9155468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标题 3"/>
          <p:cNvSpPr>
            <a:spLocks noGrp="1" noChangeArrowheads="1"/>
          </p:cNvSpPr>
          <p:nvPr/>
        </p:nvSpPr>
        <p:spPr bwMode="auto">
          <a:xfrm>
            <a:off x="241532" y="-51403"/>
            <a:ext cx="7426325" cy="95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buFontTx/>
              <a:buNone/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设备</a:t>
            </a:r>
          </a:p>
        </p:txBody>
      </p:sp>
      <p:pic>
        <p:nvPicPr>
          <p:cNvPr id="4" name="图片 3" descr="20010-(1)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942" y="720877"/>
            <a:ext cx="2951617" cy="1402018"/>
          </a:xfrm>
          <a:prstGeom prst="rect">
            <a:avLst/>
          </a:prstGeom>
        </p:spPr>
      </p:pic>
      <p:sp>
        <p:nvSpPr>
          <p:cNvPr id="9" name="标题 3"/>
          <p:cNvSpPr>
            <a:spLocks noGrp="1" noChangeArrowheads="1"/>
          </p:cNvSpPr>
          <p:nvPr/>
        </p:nvSpPr>
        <p:spPr bwMode="auto">
          <a:xfrm>
            <a:off x="235402" y="750916"/>
            <a:ext cx="903367" cy="95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buFontTx/>
              <a:buNone/>
              <a:defRPr/>
            </a:pPr>
            <a:r>
              <a:rPr lang="zh-CN" altLang="en-US" sz="16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管理端</a:t>
            </a:r>
          </a:p>
        </p:txBody>
      </p:sp>
      <p:sp>
        <p:nvSpPr>
          <p:cNvPr id="10" name="标题 3"/>
          <p:cNvSpPr>
            <a:spLocks noGrp="1" noChangeArrowheads="1"/>
          </p:cNvSpPr>
          <p:nvPr/>
        </p:nvSpPr>
        <p:spPr bwMode="auto">
          <a:xfrm>
            <a:off x="280570" y="2461962"/>
            <a:ext cx="903367" cy="95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buFontTx/>
              <a:buNone/>
              <a:defRPr/>
            </a:pPr>
            <a:r>
              <a:rPr lang="zh-CN" altLang="en-US" sz="16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终端</a:t>
            </a:r>
          </a:p>
        </p:txBody>
      </p:sp>
      <p:pic>
        <p:nvPicPr>
          <p:cNvPr id="12" name="图片 11" descr="53)QKBPHKX2KZ$_4S](0AS2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4"/>
          <a:stretch>
            <a:fillRect/>
          </a:stretch>
        </p:blipFill>
        <p:spPr>
          <a:xfrm>
            <a:off x="1010758" y="2621979"/>
            <a:ext cx="1800125" cy="708114"/>
          </a:xfrm>
          <a:prstGeom prst="rect">
            <a:avLst/>
          </a:prstGeom>
        </p:spPr>
      </p:pic>
      <p:pic>
        <p:nvPicPr>
          <p:cNvPr id="14" name="图片 13" descr="201311131852309668.jpg"/>
          <p:cNvPicPr>
            <a:picLocks noChangeAspect="1"/>
          </p:cNvPicPr>
          <p:nvPr/>
        </p:nvPicPr>
        <p:blipFill rotWithShape="1">
          <a:blip r:embed="rId6" cstate="print"/>
          <a:srcRect l="15487" t="1026" r="15751" b="1900"/>
          <a:stretch>
            <a:fillRect/>
          </a:stretch>
        </p:blipFill>
        <p:spPr>
          <a:xfrm>
            <a:off x="5730095" y="2352723"/>
            <a:ext cx="2645616" cy="1575868"/>
          </a:xfrm>
          <a:prstGeom prst="rect">
            <a:avLst/>
          </a:prstGeom>
        </p:spPr>
      </p:pic>
      <p:pic>
        <p:nvPicPr>
          <p:cNvPr id="15" name="图片 1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940" y="2352723"/>
            <a:ext cx="2839965" cy="1732833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16" name="标题 3"/>
          <p:cNvSpPr>
            <a:spLocks noGrp="1" noChangeArrowheads="1"/>
          </p:cNvSpPr>
          <p:nvPr/>
        </p:nvSpPr>
        <p:spPr bwMode="auto">
          <a:xfrm>
            <a:off x="3159947" y="2831798"/>
            <a:ext cx="903367" cy="526486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buFontTx/>
              <a:buNone/>
              <a:defRPr/>
            </a:pPr>
            <a:endParaRPr lang="zh-CN" altLang="en-US" sz="1400" b="1" dirty="0">
              <a:solidFill>
                <a:srgbClr val="FFFFFF"/>
              </a:solidFill>
              <a:latin typeface="Impact" charset="0"/>
              <a:ea typeface="微软雅黑" charset="0"/>
              <a:cs typeface="微软雅黑" charset="0"/>
              <a:sym typeface="Impact" charset="0"/>
            </a:endParaRPr>
          </a:p>
        </p:txBody>
      </p:sp>
      <p:sp>
        <p:nvSpPr>
          <p:cNvPr id="17" name="标题 3"/>
          <p:cNvSpPr>
            <a:spLocks noGrp="1" noChangeArrowheads="1"/>
          </p:cNvSpPr>
          <p:nvPr/>
        </p:nvSpPr>
        <p:spPr bwMode="auto">
          <a:xfrm>
            <a:off x="2832365" y="2136486"/>
            <a:ext cx="1903490" cy="95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buFontTx/>
              <a:buNone/>
              <a:defRPr/>
            </a:pPr>
            <a:r>
              <a:rPr lang="zh-CN" altLang="en-US" sz="1400" b="1" dirty="0">
                <a:solidFill>
                  <a:srgbClr val="FFFFFF"/>
                </a:solidFill>
                <a:latin typeface="Impact" charset="0"/>
                <a:ea typeface="微软雅黑" charset="0"/>
                <a:cs typeface="微软雅黑" charset="0"/>
                <a:sym typeface="Impact" charset="0"/>
              </a:rPr>
              <a:t>创维一体电视全尺寸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782777" y="870436"/>
            <a:ext cx="3978275" cy="84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纯</a:t>
            </a:r>
            <a:r>
              <a:rPr lang="en-US" altLang="zh-CN" sz="24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HTML</a:t>
            </a:r>
            <a:r>
              <a:rPr lang="zh-CN" altLang="en-US" sz="24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，通过网址登陆</a:t>
            </a:r>
            <a:endParaRPr lang="zh-CN" altLang="en-US" sz="2400" dirty="0">
              <a:solidFill>
                <a:schemeClr val="bg1"/>
              </a:solidFill>
            </a:endParaRPr>
          </a:p>
          <a:p>
            <a:endParaRPr lang="zh-CN" altLang="en-US" sz="24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17053" y="1305600"/>
            <a:ext cx="2526665" cy="6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sym typeface="+mn-ea"/>
              </a:rPr>
              <a:t>HLS</a:t>
            </a:r>
            <a:r>
              <a:rPr lang="zh-CN" altLang="en-US" dirty="0">
                <a:solidFill>
                  <a:schemeClr val="bg1"/>
                </a:solidFill>
                <a:sym typeface="+mn-ea"/>
              </a:rPr>
              <a:t>的点直播对网络容忍度高，播放稳定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89807" y="3800086"/>
            <a:ext cx="4572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FF00"/>
                </a:solidFill>
              </a:rPr>
              <a:t>智能电视云终端（任一品牌电视机</a:t>
            </a:r>
            <a:r>
              <a:rPr lang="en-US" altLang="zh-CN" sz="1400" dirty="0">
                <a:solidFill>
                  <a:srgbClr val="FFFF00"/>
                </a:solidFill>
              </a:rPr>
              <a:t>+</a:t>
            </a:r>
            <a:r>
              <a:rPr lang="zh-CN" altLang="en-US" sz="1400" dirty="0">
                <a:solidFill>
                  <a:srgbClr val="FFFF00"/>
                </a:solidFill>
              </a:rPr>
              <a:t>高清机顶盒）</a:t>
            </a:r>
          </a:p>
          <a:p>
            <a:pPr>
              <a:lnSpc>
                <a:spcPts val="2400"/>
              </a:lnSpc>
            </a:pPr>
            <a:r>
              <a:rPr lang="zh-CN" altLang="en-US" sz="1400" dirty="0">
                <a:solidFill>
                  <a:srgbClr val="FFFF00"/>
                </a:solidFill>
              </a:rPr>
              <a:t>Android系统，IP输入</a:t>
            </a:r>
            <a:endParaRPr lang="en-US" altLang="zh-CN" sz="1400" dirty="0">
              <a:solidFill>
                <a:srgbClr val="FFFF00"/>
              </a:solidFill>
            </a:endParaRPr>
          </a:p>
          <a:p>
            <a:pPr>
              <a:lnSpc>
                <a:spcPts val="2400"/>
              </a:lnSpc>
            </a:pPr>
            <a:r>
              <a:rPr lang="zh-CN" altLang="en-US" sz="1400" dirty="0">
                <a:solidFill>
                  <a:srgbClr val="FFFF00"/>
                </a:solidFill>
              </a:rPr>
              <a:t>RJ45百兆网口接入</a:t>
            </a:r>
          </a:p>
          <a:p>
            <a:pPr>
              <a:lnSpc>
                <a:spcPts val="2400"/>
              </a:lnSpc>
            </a:pPr>
            <a:r>
              <a:rPr lang="zh-CN" altLang="en-US" sz="1400" dirty="0">
                <a:solidFill>
                  <a:srgbClr val="FFFF00"/>
                </a:solidFill>
              </a:rPr>
              <a:t>支持1080P视频播放</a:t>
            </a:r>
          </a:p>
          <a:p>
            <a:pPr>
              <a:lnSpc>
                <a:spcPts val="2400"/>
              </a:lnSpc>
            </a:pPr>
            <a:r>
              <a:rPr lang="zh-CN" altLang="en-US" sz="1400" dirty="0">
                <a:solidFill>
                  <a:srgbClr val="FFFF00"/>
                </a:solidFill>
              </a:rPr>
              <a:t>视频接口：CVBS、YPbPr、HDMI</a:t>
            </a:r>
          </a:p>
          <a:p>
            <a:pPr>
              <a:lnSpc>
                <a:spcPts val="2400"/>
              </a:lnSpc>
            </a:pPr>
            <a:r>
              <a:rPr lang="zh-CN" altLang="en-US" sz="1400" dirty="0">
                <a:solidFill>
                  <a:srgbClr val="FFFF00"/>
                </a:solidFill>
              </a:rPr>
              <a:t>音频接口：RCA(L+R)、SPDIF</a:t>
            </a:r>
          </a:p>
        </p:txBody>
      </p:sp>
      <p:sp>
        <p:nvSpPr>
          <p:cNvPr id="7" name="矩形 6"/>
          <p:cNvSpPr/>
          <p:nvPr/>
        </p:nvSpPr>
        <p:spPr>
          <a:xfrm>
            <a:off x="4594385" y="3813677"/>
            <a:ext cx="4572000" cy="15901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rgbClr val="FFFF00"/>
                </a:solidFill>
              </a:rPr>
              <a:t>一体电视终端</a:t>
            </a:r>
          </a:p>
          <a:p>
            <a:pPr>
              <a:lnSpc>
                <a:spcPts val="2500"/>
              </a:lnSpc>
            </a:pPr>
            <a:r>
              <a:rPr lang="zh-CN" altLang="en-US" sz="1400" dirty="0">
                <a:solidFill>
                  <a:srgbClr val="FFFF00"/>
                </a:solidFill>
              </a:rPr>
              <a:t>将系统的终端软件集成在一体电视芯片内，将电视教</a:t>
            </a:r>
          </a:p>
          <a:p>
            <a:pPr>
              <a:lnSpc>
                <a:spcPts val="2500"/>
              </a:lnSpc>
            </a:pPr>
            <a:r>
              <a:rPr lang="zh-CN" altLang="en-US" sz="1400" dirty="0">
                <a:solidFill>
                  <a:srgbClr val="FFFF00"/>
                </a:solidFill>
              </a:rPr>
              <a:t>育的功能与电视机功能整合，无需外接机顶盒，采用</a:t>
            </a:r>
          </a:p>
          <a:p>
            <a:pPr>
              <a:lnSpc>
                <a:spcPts val="2500"/>
              </a:lnSpc>
            </a:pPr>
            <a:r>
              <a:rPr lang="zh-CN" altLang="en-US" sz="1400" dirty="0">
                <a:solidFill>
                  <a:srgbClr val="FFFF00"/>
                </a:solidFill>
              </a:rPr>
              <a:t>电视机遥控，一体化控制。</a:t>
            </a:r>
          </a:p>
          <a:p>
            <a:pPr>
              <a:lnSpc>
                <a:spcPts val="2500"/>
              </a:lnSpc>
            </a:pPr>
            <a:r>
              <a:rPr lang="zh-CN" altLang="en-US" sz="1400" dirty="0">
                <a:solidFill>
                  <a:srgbClr val="FFFF00"/>
                </a:solidFill>
              </a:rPr>
              <a:t>可供选择的尺寸：32寸、40寸、42寸、49寸和55寸。</a:t>
            </a:r>
          </a:p>
        </p:txBody>
      </p:sp>
    </p:spTree>
    <p:extLst>
      <p:ext uri="{BB962C8B-B14F-4D97-AF65-F5344CB8AC3E}">
        <p14:creationId xmlns:p14="http://schemas.microsoft.com/office/powerpoint/2010/main" val="1417977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7927187</TotalTime>
  <Words>1376</Words>
  <Application>Microsoft Office PowerPoint</Application>
  <PresentationFormat>全屏显示(16:10)</PresentationFormat>
  <Paragraphs>221</Paragraphs>
  <Slides>27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黑体</vt:lpstr>
      <vt:lpstr>宋体</vt:lpstr>
      <vt:lpstr>微软雅黑</vt:lpstr>
      <vt:lpstr>新宋体</vt:lpstr>
      <vt:lpstr>Arial</vt:lpstr>
      <vt:lpstr>Calibri</vt:lpstr>
      <vt:lpstr>Impact</vt:lpstr>
      <vt:lpstr>Office 主题</vt:lpstr>
      <vt:lpstr>PowerPoint 演示文稿</vt:lpstr>
      <vt:lpstr>监狱现状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智能电视在监狱行业的应用</dc:title>
  <dc:creator>feng emma</dc:creator>
  <cp:lastModifiedBy>edy</cp:lastModifiedBy>
  <cp:revision>164</cp:revision>
  <dcterms:created xsi:type="dcterms:W3CDTF">2016-01-21T01:59:00Z</dcterms:created>
  <dcterms:modified xsi:type="dcterms:W3CDTF">2023-04-10T07:28:04Z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2052-10.1.0.5458</vt:lpwstr>
  </property>
</Properties>
</file>