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088" r:id="rId1"/>
    <p:sldMasterId id="2147500125" r:id="rId2"/>
  </p:sldMasterIdLst>
  <p:notesMasterIdLst>
    <p:notesMasterId r:id="rId3"/>
  </p:notesMasterIdLst>
  <p:sldIdLst>
    <p:sldId id="7901" r:id="rId4"/>
    <p:sldId id="7905" r:id="rId5"/>
    <p:sldId id="7908" r:id="rId6"/>
    <p:sldId id="7911" r:id="rId7"/>
    <p:sldId id="7914" r:id="rId8"/>
    <p:sldId id="7917" r:id="rId9"/>
    <p:sldId id="7920" r:id="rId10"/>
    <p:sldId id="7923" r:id="rId11"/>
    <p:sldId id="7926" r:id="rId12"/>
    <p:sldId id="7929" r:id="rId13"/>
    <p:sldId id="7932" r:id="rId14"/>
    <p:sldId id="7935" r:id="rId15"/>
    <p:sldId id="7938" r:id="rId16"/>
    <p:sldId id="7941" r:id="rId17"/>
    <p:sldId id="7944" r:id="rId18"/>
    <p:sldId id="7947" r:id="rId19"/>
    <p:sldId id="7950" r:id="rId20"/>
    <p:sldId id="7953" r:id="rId21"/>
    <p:sldId id="7956" r:id="rId22"/>
    <p:sldId id="7959" r:id="rId23"/>
    <p:sldId id="7962" r:id="rId24"/>
    <p:sldId id="7965" r:id="rId25"/>
    <p:sldId id="7968" r:id="rId26"/>
    <p:sldId id="7971" r:id="rId27"/>
    <p:sldId id="7974" r:id="rId28"/>
    <p:sldId id="7977" r:id="rId29"/>
    <p:sldId id="7980" r:id="rId30"/>
    <p:sldId id="7983" r:id="rId31"/>
    <p:sldId id="7986" r:id="rId32"/>
    <p:sldId id="7989" r:id="rId33"/>
    <p:sldId id="7992" r:id="rId34"/>
    <p:sldId id="7995" r:id="rId35"/>
    <p:sldId id="7998" r:id="rId36"/>
    <p:sldId id="800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089" r:id="rId1"/>
    <p:sldLayoutId id="2147500090" r:id="rId2"/>
    <p:sldLayoutId id="2147500091" r:id="rId3"/>
    <p:sldLayoutId id="2147500092" r:id="rId4"/>
    <p:sldLayoutId id="2147500093" r:id="rId5"/>
    <p:sldLayoutId id="2147500094" r:id="rId6"/>
    <p:sldLayoutId id="2147500095" r:id="rId7"/>
    <p:sldLayoutId id="2147500096" r:id="rId8"/>
    <p:sldLayoutId id="2147500097" r:id="rId9"/>
    <p:sldLayoutId id="2147500098" r:id="rId10"/>
    <p:sldLayoutId id="214750009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500126" r:id="rId1"/>
    <p:sldLayoutId id="2147500127" r:id="rId2"/>
    <p:sldLayoutId id="2147500128" r:id="rId3"/>
    <p:sldLayoutId id="2147500129" r:id="rId4"/>
    <p:sldLayoutId id="2147500130" r:id="rId5"/>
    <p:sldLayoutId id="2147500131" r:id="rId6"/>
    <p:sldLayoutId id="2147500132" r:id="rId7"/>
    <p:sldLayoutId id="2147500133" r:id="rId8"/>
    <p:sldLayoutId id="2147500134" r:id="rId9"/>
    <p:sldLayoutId id="2147500135" r:id="rId10"/>
    <p:sldLayoutId id="214750013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tags" Target="../tags/tag209.xml"/><Relationship Id="rId14" Type="http://schemas.openxmlformats.org/officeDocument/2006/relationships/tags" Target="../tags/tag210.xml"/><Relationship Id="rId1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tags" Target="../tags/tag258.xml"/><Relationship Id="rId14" Type="http://schemas.openxmlformats.org/officeDocument/2006/relationships/tags" Target="../tags/tag259.xml"/><Relationship Id="rId15" Type="http://schemas.openxmlformats.org/officeDocument/2006/relationships/tags" Target="../tags/tag260.xml"/><Relationship Id="rId16" Type="http://schemas.openxmlformats.org/officeDocument/2006/relationships/tags" Target="../tags/tag261.xml"/><Relationship Id="rId17" Type="http://schemas.openxmlformats.org/officeDocument/2006/relationships/tags" Target="../tags/tag262.xml"/><Relationship Id="rId18" Type="http://schemas.openxmlformats.org/officeDocument/2006/relationships/tags" Target="../tags/tag263.xml"/><Relationship Id="rId19" Type="http://schemas.openxmlformats.org/officeDocument/2006/relationships/tags" Target="../tags/tag264.xml"/><Relationship Id="rId20" Type="http://schemas.openxmlformats.org/officeDocument/2006/relationships/tags" Target="../tags/tag265.xml"/><Relationship Id="rId21" Type="http://schemas.openxmlformats.org/officeDocument/2006/relationships/tags" Target="../tags/tag266.xml"/><Relationship Id="rId22" Type="http://schemas.openxmlformats.org/officeDocument/2006/relationships/tags" Target="../tags/tag267.xml"/><Relationship Id="rId23" Type="http://schemas.openxmlformats.org/officeDocument/2006/relationships/tags" Target="../tags/tag268.xml"/><Relationship Id="rId24" Type="http://schemas.openxmlformats.org/officeDocument/2006/relationships/tags" Target="../tags/tag269.xml"/><Relationship Id="rId25" Type="http://schemas.openxmlformats.org/officeDocument/2006/relationships/tags" Target="../tags/tag270.xml"/><Relationship Id="rId26" Type="http://schemas.openxmlformats.org/officeDocument/2006/relationships/tags" Target="../tags/tag271.xml"/><Relationship Id="rId27" Type="http://schemas.openxmlformats.org/officeDocument/2006/relationships/tags" Target="../tags/tag272.xml"/><Relationship Id="rId28" Type="http://schemas.openxmlformats.org/officeDocument/2006/relationships/tags" Target="../tags/tag273.xml"/><Relationship Id="rId29" Type="http://schemas.openxmlformats.org/officeDocument/2006/relationships/tags" Target="../tags/tag274.xml"/><Relationship Id="rId30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tags" Target="../tags/tag337.xml"/><Relationship Id="rId6" Type="http://schemas.openxmlformats.org/officeDocument/2006/relationships/tags" Target="../tags/tag338.xml"/><Relationship Id="rId7" Type="http://schemas.openxmlformats.org/officeDocument/2006/relationships/tags" Target="../tags/tag339.xml"/><Relationship Id="rId8" Type="http://schemas.openxmlformats.org/officeDocument/2006/relationships/tags" Target="../tags/tag340.xml"/><Relationship Id="rId9" Type="http://schemas.openxmlformats.org/officeDocument/2006/relationships/tags" Target="../tags/tag341.xml"/><Relationship Id="rId10" Type="http://schemas.openxmlformats.org/officeDocument/2006/relationships/tags" Target="../tags/tag342.xml"/><Relationship Id="rId11" Type="http://schemas.openxmlformats.org/officeDocument/2006/relationships/tags" Target="../tags/tag343.xml"/><Relationship Id="rId12" Type="http://schemas.openxmlformats.org/officeDocument/2006/relationships/tags" Target="../tags/tag344.xml"/><Relationship Id="rId13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tags" Target="../tags/tag348.xml"/><Relationship Id="rId5" Type="http://schemas.openxmlformats.org/officeDocument/2006/relationships/tags" Target="../tags/tag349.xml"/><Relationship Id="rId6" Type="http://schemas.openxmlformats.org/officeDocument/2006/relationships/tags" Target="../tags/tag350.xml"/><Relationship Id="rId7" Type="http://schemas.openxmlformats.org/officeDocument/2006/relationships/tags" Target="../tags/tag351.xml"/><Relationship Id="rId8" Type="http://schemas.openxmlformats.org/officeDocument/2006/relationships/tags" Target="../tags/tag352.xml"/><Relationship Id="rId9" Type="http://schemas.openxmlformats.org/officeDocument/2006/relationships/tags" Target="../tags/tag353.xml"/><Relationship Id="rId10" Type="http://schemas.openxmlformats.org/officeDocument/2006/relationships/tags" Target="../tags/tag354.xml"/><Relationship Id="rId11" Type="http://schemas.openxmlformats.org/officeDocument/2006/relationships/tags" Target="../tags/tag355.xml"/><Relationship Id="rId12" Type="http://schemas.openxmlformats.org/officeDocument/2006/relationships/tags" Target="../tags/tag356.xml"/><Relationship Id="rId13" Type="http://schemas.openxmlformats.org/officeDocument/2006/relationships/tags" Target="../tags/tag357.xml"/><Relationship Id="rId14" Type="http://schemas.openxmlformats.org/officeDocument/2006/relationships/tags" Target="../tags/tag358.xml"/><Relationship Id="rId15" Type="http://schemas.openxmlformats.org/officeDocument/2006/relationships/tags" Target="../tags/tag359.xml"/><Relationship Id="rId16" Type="http://schemas.openxmlformats.org/officeDocument/2006/relationships/tags" Target="../tags/tag360.xml"/><Relationship Id="rId17" Type="http://schemas.openxmlformats.org/officeDocument/2006/relationships/tags" Target="../tags/tag361.xml"/><Relationship Id="rId18" Type="http://schemas.openxmlformats.org/officeDocument/2006/relationships/tags" Target="../tags/tag362.xml"/><Relationship Id="rId19" Type="http://schemas.openxmlformats.org/officeDocument/2006/relationships/tags" Target="../tags/tag363.xml"/><Relationship Id="rId20" Type="http://schemas.openxmlformats.org/officeDocument/2006/relationships/tags" Target="../tags/tag364.xml"/><Relationship Id="rId21" Type="http://schemas.openxmlformats.org/officeDocument/2006/relationships/tags" Target="../tags/tag365.xml"/><Relationship Id="rId22" Type="http://schemas.openxmlformats.org/officeDocument/2006/relationships/tags" Target="../tags/tag366.xml"/><Relationship Id="rId23" Type="http://schemas.openxmlformats.org/officeDocument/2006/relationships/tags" Target="../tags/tag367.xml"/><Relationship Id="rId24" Type="http://schemas.openxmlformats.org/officeDocument/2006/relationships/tags" Target="../tags/tag368.xml"/><Relationship Id="rId25" Type="http://schemas.openxmlformats.org/officeDocument/2006/relationships/tags" Target="../tags/tag369.xml"/><Relationship Id="rId26" Type="http://schemas.openxmlformats.org/officeDocument/2006/relationships/tags" Target="../tags/tag370.xml"/><Relationship Id="rId27" Type="http://schemas.openxmlformats.org/officeDocument/2006/relationships/tags" Target="../tags/tag371.xml"/><Relationship Id="rId28" Type="http://schemas.openxmlformats.org/officeDocument/2006/relationships/tags" Target="../tags/tag372.xml"/><Relationship Id="rId29" Type="http://schemas.openxmlformats.org/officeDocument/2006/relationships/tags" Target="../tags/tag373.xml"/><Relationship Id="rId30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8.xml"/><Relationship Id="rId2" Type="http://schemas.openxmlformats.org/officeDocument/2006/relationships/tags" Target="../tags/tag379.xml"/><Relationship Id="rId3" Type="http://schemas.openxmlformats.org/officeDocument/2006/relationships/tags" Target="../tags/tag380.xml"/><Relationship Id="rId4" Type="http://schemas.openxmlformats.org/officeDocument/2006/relationships/tags" Target="../tags/tag381.xml"/><Relationship Id="rId5" Type="http://schemas.openxmlformats.org/officeDocument/2006/relationships/tags" Target="../tags/tag382.xml"/><Relationship Id="rId6" Type="http://schemas.openxmlformats.org/officeDocument/2006/relationships/tags" Target="../tags/tag383.xml"/><Relationship Id="rId7" Type="http://schemas.openxmlformats.org/officeDocument/2006/relationships/tags" Target="../tags/tag384.xml"/><Relationship Id="rId8" Type="http://schemas.openxmlformats.org/officeDocument/2006/relationships/tags" Target="../tags/tag385.xml"/><Relationship Id="rId9" Type="http://schemas.openxmlformats.org/officeDocument/2006/relationships/tags" Target="../tags/tag386.xml"/><Relationship Id="rId10" Type="http://schemas.openxmlformats.org/officeDocument/2006/relationships/tags" Target="../tags/tag387.xml"/><Relationship Id="rId11" Type="http://schemas.openxmlformats.org/officeDocument/2006/relationships/tags" Target="../tags/tag388.xml"/><Relationship Id="rId12" Type="http://schemas.openxmlformats.org/officeDocument/2006/relationships/tags" Target="../tags/tag389.xml"/><Relationship Id="rId13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0.xml"/><Relationship Id="rId2" Type="http://schemas.openxmlformats.org/officeDocument/2006/relationships/tags" Target="../tags/tag391.xml"/><Relationship Id="rId3" Type="http://schemas.openxmlformats.org/officeDocument/2006/relationships/tags" Target="../tags/tag392.xml"/><Relationship Id="rId4" Type="http://schemas.openxmlformats.org/officeDocument/2006/relationships/tags" Target="../tags/tag393.xml"/><Relationship Id="rId5" Type="http://schemas.openxmlformats.org/officeDocument/2006/relationships/tags" Target="../tags/tag394.xml"/><Relationship Id="rId6" Type="http://schemas.openxmlformats.org/officeDocument/2006/relationships/tags" Target="../tags/tag395.xml"/><Relationship Id="rId7" Type="http://schemas.openxmlformats.org/officeDocument/2006/relationships/tags" Target="../tags/tag396.xml"/><Relationship Id="rId8" Type="http://schemas.openxmlformats.org/officeDocument/2006/relationships/tags" Target="../tags/tag397.xml"/><Relationship Id="rId9" Type="http://schemas.openxmlformats.org/officeDocument/2006/relationships/tags" Target="../tags/tag398.xml"/><Relationship Id="rId10" Type="http://schemas.openxmlformats.org/officeDocument/2006/relationships/tags" Target="../tags/tag399.xml"/><Relationship Id="rId11" Type="http://schemas.openxmlformats.org/officeDocument/2006/relationships/tags" Target="../tags/tag400.xml"/><Relationship Id="rId12" Type="http://schemas.openxmlformats.org/officeDocument/2006/relationships/tags" Target="../tags/tag401.xml"/><Relationship Id="rId13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2.xml"/><Relationship Id="rId2" Type="http://schemas.openxmlformats.org/officeDocument/2006/relationships/tags" Target="../tags/tag403.xml"/><Relationship Id="rId3" Type="http://schemas.openxmlformats.org/officeDocument/2006/relationships/tags" Target="../tags/tag404.xml"/><Relationship Id="rId4" Type="http://schemas.openxmlformats.org/officeDocument/2006/relationships/slideLayout" Target="../slideLayouts/slideLayout14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tags" Target="../tags/tag421.xml"/><Relationship Id="rId6" Type="http://schemas.openxmlformats.org/officeDocument/2006/relationships/tags" Target="../tags/tag422.xml"/><Relationship Id="rId7" Type="http://schemas.openxmlformats.org/officeDocument/2006/relationships/tags" Target="../tags/tag423.xml"/><Relationship Id="rId8" Type="http://schemas.openxmlformats.org/officeDocument/2006/relationships/tags" Target="../tags/tag424.xml"/><Relationship Id="rId9" Type="http://schemas.openxmlformats.org/officeDocument/2006/relationships/tags" Target="../tags/tag425.xml"/><Relationship Id="rId10" Type="http://schemas.openxmlformats.org/officeDocument/2006/relationships/tags" Target="../tags/tag426.xml"/><Relationship Id="rId11" Type="http://schemas.openxmlformats.org/officeDocument/2006/relationships/tags" Target="../tags/tag427.xml"/><Relationship Id="rId12" Type="http://schemas.openxmlformats.org/officeDocument/2006/relationships/tags" Target="../tags/tag428.xml"/><Relationship Id="rId13" Type="http://schemas.openxmlformats.org/officeDocument/2006/relationships/slideLayout" Target="../slideLayouts/slideLayout1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tags" Target="../tags/tag432.xml"/><Relationship Id="rId5" Type="http://schemas.openxmlformats.org/officeDocument/2006/relationships/tags" Target="../tags/tag433.xml"/><Relationship Id="rId6" Type="http://schemas.openxmlformats.org/officeDocument/2006/relationships/tags" Target="../tags/tag434.xml"/><Relationship Id="rId7" Type="http://schemas.openxmlformats.org/officeDocument/2006/relationships/tags" Target="../tags/tag435.xml"/><Relationship Id="rId8" Type="http://schemas.openxmlformats.org/officeDocument/2006/relationships/tags" Target="../tags/tag436.xml"/><Relationship Id="rId9" Type="http://schemas.openxmlformats.org/officeDocument/2006/relationships/tags" Target="../tags/tag437.xml"/><Relationship Id="rId10" Type="http://schemas.openxmlformats.org/officeDocument/2006/relationships/tags" Target="../tags/tag438.xml"/><Relationship Id="rId11" Type="http://schemas.openxmlformats.org/officeDocument/2006/relationships/tags" Target="../tags/tag439.xml"/><Relationship Id="rId12" Type="http://schemas.openxmlformats.org/officeDocument/2006/relationships/tags" Target="../tags/tag440.xml"/><Relationship Id="rId13" Type="http://schemas.openxmlformats.org/officeDocument/2006/relationships/slideLayout" Target="../slideLayouts/slideLayout1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41.xml"/><Relationship Id="rId2" Type="http://schemas.openxmlformats.org/officeDocument/2006/relationships/tags" Target="../tags/tag442.xml"/><Relationship Id="rId3" Type="http://schemas.openxmlformats.org/officeDocument/2006/relationships/tags" Target="../tags/tag443.xml"/><Relationship Id="rId4" Type="http://schemas.openxmlformats.org/officeDocument/2006/relationships/tags" Target="../tags/tag444.xml"/><Relationship Id="rId5" Type="http://schemas.openxmlformats.org/officeDocument/2006/relationships/tags" Target="../tags/tag445.xml"/><Relationship Id="rId6" Type="http://schemas.openxmlformats.org/officeDocument/2006/relationships/tags" Target="../tags/tag446.xml"/><Relationship Id="rId7" Type="http://schemas.openxmlformats.org/officeDocument/2006/relationships/tags" Target="../tags/tag447.xml"/><Relationship Id="rId8" Type="http://schemas.openxmlformats.org/officeDocument/2006/relationships/tags" Target="../tags/tag448.xml"/><Relationship Id="rId9" Type="http://schemas.openxmlformats.org/officeDocument/2006/relationships/tags" Target="../tags/tag449.xml"/><Relationship Id="rId10" Type="http://schemas.openxmlformats.org/officeDocument/2006/relationships/tags" Target="../tags/tag450.xml"/><Relationship Id="rId11" Type="http://schemas.openxmlformats.org/officeDocument/2006/relationships/tags" Target="../tags/tag451.xml"/><Relationship Id="rId12" Type="http://schemas.openxmlformats.org/officeDocument/2006/relationships/tags" Target="../tags/tag452.xml"/><Relationship Id="rId13" Type="http://schemas.openxmlformats.org/officeDocument/2006/relationships/tags" Target="../tags/tag453.xml"/><Relationship Id="rId14" Type="http://schemas.openxmlformats.org/officeDocument/2006/relationships/tags" Target="../tags/tag454.xml"/><Relationship Id="rId15" Type="http://schemas.openxmlformats.org/officeDocument/2006/relationships/tags" Target="../tags/tag455.xml"/><Relationship Id="rId16" Type="http://schemas.openxmlformats.org/officeDocument/2006/relationships/tags" Target="../tags/tag456.xml"/><Relationship Id="rId17" Type="http://schemas.openxmlformats.org/officeDocument/2006/relationships/tags" Target="../tags/tag457.xml"/><Relationship Id="rId18" Type="http://schemas.openxmlformats.org/officeDocument/2006/relationships/tags" Target="../tags/tag458.xml"/><Relationship Id="rId19" Type="http://schemas.openxmlformats.org/officeDocument/2006/relationships/tags" Target="../tags/tag459.xml"/><Relationship Id="rId20" Type="http://schemas.openxmlformats.org/officeDocument/2006/relationships/tags" Target="../tags/tag460.xml"/><Relationship Id="rId21" Type="http://schemas.openxmlformats.org/officeDocument/2006/relationships/slideLayout" Target="../slideLayouts/slideLayout15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61.xml"/><Relationship Id="rId2" Type="http://schemas.openxmlformats.org/officeDocument/2006/relationships/tags" Target="../tags/tag462.xml"/><Relationship Id="rId3" Type="http://schemas.openxmlformats.org/officeDocument/2006/relationships/tags" Target="../tags/tag46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生物技术市场状况及2024年投资预测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生物技术市场概述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生物技术市场主要参与者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生物技术市场发展趋势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2024年生物技术市场投资预测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生物技术市场面临的挑战与机遇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生物技术市场未来发展前景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生物技术市场概述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生物技术定义</a:t>
            </a:r>
            <a:endParaRPr altLang="en-US" lang="zh-CN"/>
          </a:p>
        </p:txBody>
      </p:sp>
      <p:sp>
        <p:nvSpPr>
          <p:cNvPr id="1048976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生物技术是指利用生物科学和技术手段，通过基因工程、细胞工程、酶工程和蛋白质工程等手段，开发和利用生物资源的一门技术。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生物技术涵盖了医药、农业、工业、环保等多个领域，是现代生物学与相关学科交叉融合的产物。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生物技术市场是指围绕生物技术的产品和服务进行交易的场所，包括生物医药、生物农业、生物工业等领域。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4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生物技术市场的发展受到政策、技术、资本等多种因素的影响，其发展状况和趋势对于投资者的决策具有重要的参考意义。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6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生物技术应用领域</a:t>
            </a:r>
            <a:endParaRPr altLang="en-US" lang="zh-CN"/>
          </a:p>
        </p:txBody>
      </p:sp>
      <p:sp>
        <p:nvSpPr>
          <p:cNvPr id="104904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4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0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2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医药领域：生物技术药物、疫苗和诊断试剂等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工业领域：生物催化、生物材料和生物能源等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6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环境领域：废水处理、固体废物处理和生态修复等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农业领域：转基因作物、生物农药和动物育种等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生物技术市场发展历程</a:t>
            </a:r>
            <a:endParaRPr altLang="en-US" lang="zh-CN"/>
          </a:p>
        </p:txBody>
      </p:sp>
      <p:sp>
        <p:nvSpPr>
          <p:cNvPr id="1049132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成熟阶段：20世纪90年代，生物技术产业化和商业化，药品和医疗市场迅速发展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起始阶段：20世纪70年代，DNA重组技术开启生物技术大门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成长阶段：20世纪80年代，生物技术应用领域扩大，出现生物技术公司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创新阶段：21世纪初至今，基因组学、细胞疗法、免疫疗法等领域取得突破性进展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生物技术市场现状</a:t>
            </a:r>
            <a:endParaRPr altLang="en-US" lang="zh-CN"/>
          </a:p>
        </p:txBody>
      </p:sp>
      <p:sp>
        <p:nvSpPr>
          <p:cNvPr id="10492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12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生物技术市场规模持续增长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8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生物技术市场主要集中在北美和欧洲地区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4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生物技术市场主要涉及医药、农业、工业等领域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6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0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2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生物技术市场面临的主要挑战包括知识产权保护、法规限制等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2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生物技术市场主要参与者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大型制药企业</a:t>
            </a:r>
            <a:endParaRPr altLang="en-US" lang="zh-CN"/>
          </a:p>
        </p:txBody>
      </p:sp>
      <p:sp>
        <p:nvSpPr>
          <p:cNvPr id="1049344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6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0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2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在生物技术产品的生产和销售方面具有规模效应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54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6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通过收购和兼并等方式快速进入生物技术市场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2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在生物技术领域进行大量投资和研发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366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8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拥有雄厚的资金和技术实力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生物技术初创企业</a:t>
            </a:r>
            <a:endParaRPr altLang="en-US" lang="zh-CN"/>
          </a:p>
        </p:txBody>
      </p:sp>
      <p:sp>
        <p:nvSpPr>
          <p:cNvPr id="1049418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定义：成立时间较短，专注于生物技术领域研发和创新的年轻企业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特点：具备创新思维和灵活性，能够快速适应市场需求变化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优势：通常拥有技术优势，能够提供更高效、更经济的解决方案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挑战：资金压力较大，需要不断融资以维持运营和研发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风险投资机构</a:t>
            </a:r>
            <a:endParaRPr altLang="en-US" lang="zh-CN"/>
          </a:p>
        </p:txBody>
      </p:sp>
      <p:sp>
        <p:nvSpPr>
          <p:cNvPr id="1049472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4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6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8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0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投资目的：获取高额回报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2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投资领域：生物技术领域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投资方式：股权投资、债权投资等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投资决策：评估被投企业的商业模式、市场前景和团队能力等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政府支持机构</a:t>
            </a:r>
            <a:endParaRPr altLang="en-US" lang="zh-CN"/>
          </a:p>
        </p:txBody>
      </p:sp>
      <p:sp>
        <p:nvSpPr>
          <p:cNvPr id="1049534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6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38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0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42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政府支持机构对生物技术产业的投资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4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政府支持机构在生物技术市场中的作用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6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政府支持机构对生物技术市场发展的推动作用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政府支持机构在生物技术市场中的地位和影响力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5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生物技术市场发展趋势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基因治疗领域的发展趋势</a:t>
            </a:r>
            <a:endParaRPr altLang="en-US" lang="zh-CN"/>
          </a:p>
        </p:txBody>
      </p:sp>
      <p:sp>
        <p:nvSpPr>
          <p:cNvPr id="1049660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4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基因治疗市场规模持续增长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8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基因疗法技术不断创新和突破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2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4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基因治疗在罕见病和遗传病领域的应用不断拓展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2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基因治疗相关政策和监管不断完善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细胞治疗领域的发展趋势</a:t>
            </a:r>
            <a:endParaRPr altLang="en-US" lang="zh-CN"/>
          </a:p>
        </p:txBody>
      </p:sp>
      <p:sp>
        <p:nvSpPr>
          <p:cNvPr id="1049730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2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4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8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4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2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8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0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2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4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6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细胞治疗技术不断突破，为更多疾病提供治疗手段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细胞治疗技术的不断优化和改进，提高治疗效果和安全性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政策支持力度加大，为细胞治疗领域的发展提供有力保障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细胞治疗市场规模不断扩大，成为生物技术市场的重要增长点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免疫疗法领域的发展趋势</a:t>
            </a:r>
            <a:endParaRPr altLang="en-US" lang="zh-CN"/>
          </a:p>
        </p:txBody>
      </p:sp>
      <p:sp>
        <p:nvSpPr>
          <p:cNvPr id="104982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免疫疗法在肿瘤治疗领域的应用逐渐普及，成为肿瘤治疗的重要手段。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免疫疗法市场规模持续增长，成为生物技术市场的重要支柱。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免疫疗法领域的技术创新不断涌现，为市场发展注入新的活力。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5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免疫疗法与其他治疗手段的结合，将为未来的生物技术市场带来更多可能性。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生物技术与其他领域的融合发展趋势</a:t>
            </a:r>
            <a:endParaRPr altLang="en-US" lang="zh-CN"/>
          </a:p>
        </p:txBody>
      </p:sp>
      <p:sp>
        <p:nvSpPr>
          <p:cNvPr id="1049898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0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2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4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06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生物技术与新材料技术融合，开发新型生物材料和器件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8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生物技术与信息技术结合，实现数据驱动的研发和创新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0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生物技术与新能源技术结合，推动可再生能源和低碳经济的发展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12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生物技术与医学领域融合，加速精准医疗和个性化治疗的发展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96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2024年生物技术市场投资预测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投资规模预测</a:t>
            </a:r>
            <a:endParaRPr altLang="en-US" lang="zh-CN"/>
          </a:p>
        </p:txBody>
      </p:sp>
      <p:sp>
        <p:nvSpPr>
          <p:cNvPr id="1050024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28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32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36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0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生物技术市场投资将主要集中在XX领域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2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预计到2024年，生物技术市场将有XX家公司上市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4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全球生物技术市场规模将达到XX亿美元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46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2024年生物技术市场投资额将增长至XX亿美元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投资热点领域预测</a:t>
            </a:r>
            <a:endParaRPr altLang="en-US" lang="zh-CN"/>
          </a:p>
        </p:txBody>
      </p:sp>
      <p:sp>
        <p:nvSpPr>
          <p:cNvPr id="1050094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基因编辑技术：CRISPR-Cas9等基因编辑工具在生物医药、农业等领域的应用前景广阔。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细胞疗法：CAR-T细胞疗法等细胞疗法在肿瘤治疗等领域具有巨大的市场潜力。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合成生物学：合成生物学在生物医药、环保、化工等领域的应用逐渐增多，预计将吸引更多投资。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0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生物信息学：随着大数据和人工智能技术的快速发展，生物信息学在基因组学、药物研发等领域的应用前景广阔。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投资风险预测</a:t>
            </a:r>
            <a:endParaRPr altLang="en-US" lang="zh-CN"/>
          </a:p>
        </p:txBody>
      </p:sp>
      <p:sp>
        <p:nvSpPr>
          <p:cNvPr id="1050148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0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2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4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6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技术风险：新技术的发展可能带来不确定性和风险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8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政策风险：监管政策的变化可能对市场产生影响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0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市场风险：市场竞争激烈，市场变化可能对投资产生影响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2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财务风险：投资回报的不确定性以及资金流动性问题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投资机会预测</a:t>
            </a:r>
            <a:endParaRPr altLang="en-US" lang="zh-CN"/>
          </a:p>
        </p:txBody>
      </p:sp>
      <p:sp>
        <p:nvSpPr>
          <p:cNvPr id="1050210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生物技术市场投资规模将进一步扩大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基因治疗领域将成为投资热点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细胞免疫治疗领域将迎来更多投资机会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合成生物学领域将吸引更多资本关注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2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生物技术市场面临的挑战与机遇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技术研发难度大</a:t>
            </a:r>
            <a:endParaRPr altLang="en-US" lang="zh-CN"/>
          </a:p>
        </p:txBody>
      </p:sp>
      <p:sp>
        <p:nvSpPr>
          <p:cNvPr id="1050328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0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32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生物技术涉及领域广泛，技术门槛高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8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研发周期长，投入成本高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4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需要跨学科合作，整合资源难度大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8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50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技术更新换代快，需要不断跟进和创新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市场竞争激烈</a:t>
            </a:r>
            <a:endParaRPr altLang="en-US" lang="zh-CN"/>
          </a:p>
        </p:txBody>
      </p:sp>
      <p:sp>
        <p:nvSpPr>
          <p:cNvPr id="1050398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0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2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4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6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08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0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2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4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6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8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0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2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4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6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28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0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2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4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生物技术市场参与者众多，竞争激烈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投资风险与机遇并存，投资者需谨慎决策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政策法规对市场的影响加大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0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新技术不断涌现，市场格局变化迅速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政策法规限制</a:t>
            </a:r>
            <a:endParaRPr altLang="en-US" lang="zh-CN"/>
          </a:p>
        </p:txBody>
      </p:sp>
      <p:sp>
        <p:nvSpPr>
          <p:cNvPr id="1050488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生物技术市场面临的政策法规限制包括知识产权保护、药品审批、数据安全等方面。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政策法规限制可能导致生物技术市场发展缓慢，企业创新受阻。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2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政策法规限制也可能引发市场竞争不公平，影响企业的盈利能力和投资回报。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4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政策法规限制还可能对生物技术的国际合作和交流造成障碍，影响全球生物技术市场的发展。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新兴市场机遇</a:t>
            </a:r>
            <a:endParaRPr altLang="en-US" lang="zh-CN"/>
          </a:p>
        </p:txBody>
      </p:sp>
      <p:sp>
        <p:nvSpPr>
          <p:cNvPr id="10505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全球生物技术市场持续增长，新兴市场成为重要增长点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6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政策支持和技术创新推动新兴市场生物技术产业快速发展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2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新兴市场具有巨大潜力，为投资者提供了更多机会和挑战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跨国企业和本土创新企业在新兴市场展开竞争与合作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技术创新带来的机遇</a:t>
            </a:r>
            <a:endParaRPr altLang="en-US" lang="zh-CN"/>
          </a:p>
        </p:txBody>
      </p:sp>
      <p:sp>
        <p:nvSpPr>
          <p:cNvPr id="1050612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14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16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生物技术领域的突破性进展，如基因编辑、细胞疗法等，为解决全球性问题提供了新途径。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0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2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技术的进步使得生物制品的生产更加高效，降低了成本，提高了市场竞争力。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6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28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创新技术的出现，如人工智能、大数据等，为生物技术的研发提供了新的工具和方法，加速了生物技术的进步。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0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2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4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技术创新为生物技术企业提供了更多的商业机会，如开发新型药物、治疗方法和生物材料等，为企业带来了巨大的商业价值。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6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生物技术市场未来发展前景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技术进步推动市场发展</a:t>
            </a:r>
            <a:endParaRPr altLang="en-US" lang="zh-CN"/>
          </a:p>
        </p:txBody>
      </p:sp>
      <p:sp>
        <p:nvSpPr>
          <p:cNvPr id="10507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48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0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基因编辑技术：CRISPR-Cas9等基因编辑工具的研发和应用，为生物技术市场提供了新的发展方向和机会。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54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56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合成生物学：合成生物学的发展，使得人工设计和构建新的生物系统成为可能，为生物技术市场提供了更广阔的应用前景。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60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人工智能和大数据：人工智能和大数据技术的应用，使得生物信息学和精准医疗等领域得到了快速发展，进一步推动了生物技术市场的进步。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62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66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68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细胞治疗和基因治疗：细胞治疗和基因治疗等新型治疗方法的出现和应用，为生物技术市场提供了新的增长点。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跨界融合拓展应用领域</a:t>
            </a:r>
            <a:endParaRPr altLang="en-US" lang="zh-CN"/>
          </a:p>
        </p:txBody>
      </p:sp>
      <p:sp>
        <p:nvSpPr>
          <p:cNvPr id="1050816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生物技术与信息技术结合，推动精准医疗和个性化健康管理的发展。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18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0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2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生物技术与新材料技术融合，开发新型生物材料，应用于医疗器械、制药等领域。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24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6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28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生物技术与新能源技术结合，推动生物质能源的研发和应用，减少对化石能源的依赖。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0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32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34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生物技术与环保技术结合，推动污染治理和生态修复，改善环境质量。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36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838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政策支持促进市场增长</a:t>
            </a:r>
            <a:endParaRPr altLang="en-US" lang="zh-CN"/>
          </a:p>
        </p:txBody>
      </p:sp>
      <p:sp>
        <p:nvSpPr>
          <p:cNvPr id="1050886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88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890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政府加大对生物技术领域的支持力度，提供税收优惠、资金扶持等政策措施，促进市场发展。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2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94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96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国内外政策环境的改善，为生物技术市场的发展提供了更加广阔的空间和机遇。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98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900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902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政策推动下，生物技术企业数量不断增加，市场竞争力逐渐增强，进一步推动了市场的增长。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4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906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908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政策支持促进了生物技术的研发创新，为市场增长提供了源源不断的技术支持。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国际合作加速市场发展</a:t>
            </a:r>
            <a:endParaRPr altLang="en-US" lang="zh-CN"/>
          </a:p>
        </p:txBody>
      </p:sp>
      <p:sp>
        <p:nvSpPr>
          <p:cNvPr id="105095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5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60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62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6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6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68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70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跨国企业合作：共同研发新技术和产品，推动市场发展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政策支持：各国政府支持生物技术领域的国际合作，提供资金和政策支持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7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7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80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82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8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8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88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90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9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全球供应链：优化全球供应链，降低成本，提高市场竞争力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学术交流：加强国际学术合作，促进研究成果的转化和应用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4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104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9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3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3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404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6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63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2024-01-03T13:58:04Z</dcterms:created>
  <dcterms:modified xsi:type="dcterms:W3CDTF">2024-01-03T13:58:04Z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4a09a9553b954b2cb87cbca324f922d2_21</vt:lpwstr>
  </property>
</Properties>
</file>