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554" r:id="rId2"/>
    <p:sldId id="552" r:id="rId3"/>
    <p:sldId id="827" r:id="rId4"/>
    <p:sldId id="790" r:id="rId5"/>
    <p:sldId id="801" r:id="rId6"/>
    <p:sldId id="802" r:id="rId7"/>
    <p:sldId id="803" r:id="rId8"/>
    <p:sldId id="804" r:id="rId9"/>
    <p:sldId id="805" r:id="rId10"/>
    <p:sldId id="807" r:id="rId11"/>
    <p:sldId id="806" r:id="rId12"/>
    <p:sldId id="809" r:id="rId13"/>
    <p:sldId id="810" r:id="rId14"/>
    <p:sldId id="811" r:id="rId15"/>
    <p:sldId id="812" r:id="rId16"/>
    <p:sldId id="764" r:id="rId17"/>
    <p:sldId id="656" r:id="rId18"/>
  </p:sldIdLst>
  <p:sldSz cx="12192000" cy="6858000"/>
  <p:notesSz cx="7104063" cy="10234613"/>
  <p:custDataLst>
    <p:tags r:id="rId20"/>
  </p:custDataLst>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7137"/>
    <a:srgbClr val="DAA570"/>
    <a:srgbClr val="89A84F"/>
    <a:srgbClr val="A4D65E"/>
    <a:srgbClr val="00A376"/>
    <a:srgbClr val="FFBF3F"/>
    <a:srgbClr val="D78103"/>
    <a:srgbClr val="C68E10"/>
    <a:srgbClr val="D49812"/>
    <a:srgbClr val="DC9D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634" autoAdjust="0"/>
    <p:restoredTop sz="96168" autoAdjust="0"/>
  </p:normalViewPr>
  <p:slideViewPr>
    <p:cSldViewPr>
      <p:cViewPr varScale="1">
        <p:scale>
          <a:sx n="88" d="100"/>
          <a:sy n="88" d="100"/>
        </p:scale>
        <p:origin x="486" y="33"/>
      </p:cViewPr>
      <p:guideLst/>
    </p:cSldViewPr>
  </p:slid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1"/>
            <a:ext cx="3078427" cy="511731"/>
          </a:xfrm>
          <a:prstGeom prst="rect">
            <a:avLst/>
          </a:prstGeom>
        </p:spPr>
        <p:txBody>
          <a:bodyPr vert="horz" lIns="99067" tIns="49534" rIns="99067" bIns="49534" rtlCol="0"/>
          <a:lstStyle>
            <a:lvl1pPr algn="l" fontAlgn="auto">
              <a:spcBef>
                <a:spcPts val="0"/>
              </a:spcBef>
              <a:spcAft>
                <a:spcPts val="0"/>
              </a:spcAft>
              <a:defRPr sz="1300">
                <a:latin typeface="+mn-lt"/>
                <a:ea typeface="+mn-ea"/>
              </a:defRPr>
            </a:lvl1pPr>
          </a:lstStyle>
          <a:p>
            <a:pPr>
              <a:defRPr/>
            </a:pPr>
            <a:endParaRPr lang="zh-CN" altLang="en-US"/>
          </a:p>
        </p:txBody>
      </p:sp>
      <p:sp>
        <p:nvSpPr>
          <p:cNvPr id="3" name="日期占位符 2"/>
          <p:cNvSpPr>
            <a:spLocks noGrp="1"/>
          </p:cNvSpPr>
          <p:nvPr>
            <p:ph type="dt" idx="1"/>
          </p:nvPr>
        </p:nvSpPr>
        <p:spPr>
          <a:xfrm>
            <a:off x="4023993" y="1"/>
            <a:ext cx="3078427" cy="511731"/>
          </a:xfrm>
          <a:prstGeom prst="rect">
            <a:avLst/>
          </a:prstGeom>
        </p:spPr>
        <p:txBody>
          <a:bodyPr vert="horz" lIns="99067" tIns="49534" rIns="99067" bIns="49534" rtlCol="0"/>
          <a:lstStyle>
            <a:lvl1pPr algn="r" fontAlgn="auto">
              <a:spcBef>
                <a:spcPts val="0"/>
              </a:spcBef>
              <a:spcAft>
                <a:spcPts val="0"/>
              </a:spcAft>
              <a:defRPr sz="1300">
                <a:latin typeface="+mn-lt"/>
                <a:ea typeface="+mn-ea"/>
              </a:defRPr>
            </a:lvl1pPr>
          </a:lstStyle>
          <a:p>
            <a:pPr>
              <a:defRPr/>
            </a:pPr>
            <a:fld id="{69B93488-2080-44D9-8213-11C59A501E15}" type="datetimeFigureOut">
              <a:rPr lang="zh-CN" altLang="en-US"/>
              <a:t>2024/8/5</a:t>
            </a:fld>
            <a:endParaRPr lang="zh-CN" altLang="en-US"/>
          </a:p>
        </p:txBody>
      </p:sp>
      <p:sp>
        <p:nvSpPr>
          <p:cNvPr id="4" name="幻灯片图像占位符 3"/>
          <p:cNvSpPr>
            <a:spLocks noGrp="1" noRot="1" noChangeAspect="1"/>
          </p:cNvSpPr>
          <p:nvPr>
            <p:ph type="sldImg" idx="2"/>
          </p:nvPr>
        </p:nvSpPr>
        <p:spPr>
          <a:xfrm>
            <a:off x="142875" y="768350"/>
            <a:ext cx="6818313" cy="3836988"/>
          </a:xfrm>
          <a:prstGeom prst="rect">
            <a:avLst/>
          </a:prstGeom>
          <a:noFill/>
          <a:ln w="12700">
            <a:solidFill>
              <a:prstClr val="black"/>
            </a:solidFill>
          </a:ln>
        </p:spPr>
        <p:txBody>
          <a:bodyPr vert="horz" lIns="99067" tIns="49534" rIns="99067" bIns="49534" rtlCol="0" anchor="ctr"/>
          <a:lstStyle/>
          <a:p>
            <a:pPr lvl="0"/>
            <a:endParaRPr lang="zh-CN" altLang="en-US" noProof="0"/>
          </a:p>
        </p:txBody>
      </p:sp>
      <p:sp>
        <p:nvSpPr>
          <p:cNvPr id="5" name="备注占位符 4"/>
          <p:cNvSpPr>
            <a:spLocks noGrp="1"/>
          </p:cNvSpPr>
          <p:nvPr>
            <p:ph type="body" sz="quarter" idx="3"/>
          </p:nvPr>
        </p:nvSpPr>
        <p:spPr>
          <a:xfrm>
            <a:off x="710407" y="4861441"/>
            <a:ext cx="5683250" cy="4605576"/>
          </a:xfrm>
          <a:prstGeom prst="rect">
            <a:avLst/>
          </a:prstGeom>
        </p:spPr>
        <p:txBody>
          <a:bodyPr vert="horz" lIns="99067" tIns="49534" rIns="99067" bIns="49534" rtlCol="0">
            <a:normAutofit/>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9721106"/>
            <a:ext cx="3078427" cy="511731"/>
          </a:xfrm>
          <a:prstGeom prst="rect">
            <a:avLst/>
          </a:prstGeom>
        </p:spPr>
        <p:txBody>
          <a:bodyPr vert="horz" lIns="99067" tIns="49534" rIns="99067" bIns="49534" rtlCol="0" anchor="b"/>
          <a:lstStyle>
            <a:lvl1pPr algn="l" fontAlgn="auto">
              <a:spcBef>
                <a:spcPts val="0"/>
              </a:spcBef>
              <a:spcAft>
                <a:spcPts val="0"/>
              </a:spcAft>
              <a:defRPr sz="13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4023993" y="9721106"/>
            <a:ext cx="3078427" cy="511731"/>
          </a:xfrm>
          <a:prstGeom prst="rect">
            <a:avLst/>
          </a:prstGeom>
        </p:spPr>
        <p:txBody>
          <a:bodyPr vert="horz" lIns="99067" tIns="49534" rIns="99067" bIns="49534" rtlCol="0" anchor="b"/>
          <a:lstStyle>
            <a:lvl1pPr algn="r" fontAlgn="auto">
              <a:spcBef>
                <a:spcPts val="0"/>
              </a:spcBef>
              <a:spcAft>
                <a:spcPts val="0"/>
              </a:spcAft>
              <a:defRPr sz="1300">
                <a:latin typeface="+mn-lt"/>
                <a:ea typeface="+mn-ea"/>
              </a:defRPr>
            </a:lvl1pPr>
          </a:lstStyle>
          <a:p>
            <a:pPr>
              <a:defRPr/>
            </a:pPr>
            <a:fld id="{E8D652CC-011D-45CA-BBBB-7280755F4E90}" type="slidenum">
              <a:rPr lang="zh-CN" altLang="en-US"/>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8D652CC-011D-45CA-BBBB-7280755F4E90}" type="slidenum">
              <a:rPr lang="zh-CN" altLang="en-US" smtClean="0"/>
              <a:t>16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a:defRPr/>
            </a:pPr>
            <a:fld id="{49CF3F15-6404-490A-A9DD-8F7C53D863BF}" type="datetimeFigureOut">
              <a:rPr lang="zh-CN" altLang="en-US" smtClean="0"/>
              <a:t>2024/8/5</a:t>
            </a:fld>
            <a:endParaRPr lang="zh-CN" alt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a:defRPr/>
            </a:pPr>
            <a:endParaRPr lang="zh-CN" alt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a:defRPr/>
            </a:pPr>
            <a:fld id="{C3E6F669-E86D-4722-845F-7E139EBB165A}"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a:defRPr/>
            </a:pPr>
            <a:fld id="{49CF3F15-6404-490A-A9DD-8F7C53D863BF}" type="datetimeFigureOut">
              <a:rPr lang="zh-CN" altLang="en-US" smtClean="0"/>
              <a:t>2024/8/5</a:t>
            </a:fld>
            <a:endParaRPr lang="zh-CN" alt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a:defRPr/>
            </a:pPr>
            <a:endParaRPr lang="zh-CN" alt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a:defRPr/>
            </a:pPr>
            <a:fld id="{C3E6F669-E86D-4722-845F-7E139EBB165A}"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a:defRPr/>
            </a:pPr>
            <a:fld id="{E7C41C2B-C589-43B9-80D8-74FE65DDBD30}" type="datetimeFigureOut">
              <a:rPr lang="zh-CN" altLang="en-US" smtClean="0"/>
              <a:t>2024/8/5</a:t>
            </a:fld>
            <a:endParaRPr lang="zh-CN" alt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a:defRPr/>
            </a:pPr>
            <a:endParaRPr lang="zh-CN" alt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a:defRPr/>
            </a:pPr>
            <a:fld id="{436F6B17-043B-47FB-8E0C-F0F1CFF3E5F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hasCustomPrompt="1"/>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a:xfrm>
            <a:off x="838200" y="6356350"/>
            <a:ext cx="2743200" cy="365125"/>
          </a:xfrm>
          <a:prstGeom prst="rect">
            <a:avLst/>
          </a:prstGeom>
        </p:spPr>
        <p:txBody>
          <a:bodyPr/>
          <a:lstStyle/>
          <a:p>
            <a:pPr>
              <a:defRPr/>
            </a:pPr>
            <a:fld id="{E9EF18EE-2CC7-40E8-8A72-A43B4BBE3F98}" type="datetimeFigureOut">
              <a:rPr lang="zh-CN" altLang="en-US" smtClean="0"/>
              <a:t>2024/8/5</a:t>
            </a:fld>
            <a:endParaRPr lang="zh-CN" alt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pPr>
              <a:defRPr/>
            </a:pPr>
            <a:endParaRPr lang="zh-CN" alt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a:defRPr/>
            </a:pPr>
            <a:fld id="{8D66FAF0-8ED5-4CF6-827C-8F4D0452B3C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hasCustomPrompt="1"/>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hasCustomPrompt="1"/>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a:xfrm>
            <a:off x="838200" y="6356350"/>
            <a:ext cx="2743200" cy="365125"/>
          </a:xfrm>
          <a:prstGeom prst="rect">
            <a:avLst/>
          </a:prstGeom>
        </p:spPr>
        <p:txBody>
          <a:bodyPr/>
          <a:lstStyle/>
          <a:p>
            <a:pPr>
              <a:defRPr/>
            </a:pPr>
            <a:fld id="{E77AC9F3-18E8-4FEA-9A9D-8C9119FC688F}" type="datetimeFigureOut">
              <a:rPr lang="zh-CN" altLang="en-US" smtClean="0"/>
              <a:t>2024/8/5</a:t>
            </a:fld>
            <a:endParaRPr lang="zh-CN" alt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pPr>
              <a:defRPr/>
            </a:pPr>
            <a:endParaRPr lang="zh-CN" alt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pPr>
              <a:defRPr/>
            </a:pPr>
            <a:fld id="{DEF2DA23-315A-47E8-977D-852A8199F99E}"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838200" y="6356350"/>
            <a:ext cx="2743200" cy="365125"/>
          </a:xfrm>
          <a:prstGeom prst="rect">
            <a:avLst/>
          </a:prstGeom>
        </p:spPr>
        <p:txBody>
          <a:bodyPr/>
          <a:lstStyle/>
          <a:p>
            <a:pPr>
              <a:defRPr/>
            </a:pPr>
            <a:fld id="{8D99A7F3-CF8F-4A45-BCCF-227D9483A89D}" type="datetimeFigureOut">
              <a:rPr lang="zh-CN" altLang="en-US" smtClean="0"/>
              <a:t>2024/8/5</a:t>
            </a:fld>
            <a:endParaRPr lang="zh-CN" alt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pPr>
              <a:defRPr/>
            </a:pPr>
            <a:endParaRPr lang="zh-CN" alt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pPr>
              <a:defRPr/>
            </a:pPr>
            <a:fld id="{3421B1AE-CBC5-4EDB-A7FB-FCAEA531C4BA}"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pPr>
              <a:defRPr/>
            </a:pPr>
            <a:fld id="{EA56A5F1-E86D-4930-A37F-F65CB378944A}" type="datetimeFigureOut">
              <a:rPr lang="zh-CN" altLang="en-US" smtClean="0"/>
              <a:t>2024/8/5</a:t>
            </a:fld>
            <a:endParaRPr lang="zh-CN" alt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pPr>
              <a:defRPr/>
            </a:pPr>
            <a:endParaRPr lang="zh-CN" alt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pPr>
              <a:defRPr/>
            </a:pPr>
            <a:fld id="{0BDC06FC-57BC-4495-B2FA-486CDA62BCC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pPr>
              <a:defRPr/>
            </a:pPr>
            <a:fld id="{1074D96C-EECB-4DCC-9DE1-EB6FC6CB911B}" type="datetimeFigureOut">
              <a:rPr lang="zh-CN" altLang="en-US" smtClean="0"/>
              <a:t>2024/8/5</a:t>
            </a:fld>
            <a:endParaRPr lang="zh-CN" alt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pPr>
              <a:defRPr/>
            </a:pPr>
            <a:endParaRPr lang="zh-CN" alt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a:defRPr/>
            </a:pPr>
            <a:fld id="{B57C7723-700C-437F-AAD6-11356BD2DE55}"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pPr>
              <a:defRPr/>
            </a:pPr>
            <a:fld id="{AF3DC09F-235A-4C01-B219-9CABB866D730}" type="datetimeFigureOut">
              <a:rPr lang="zh-CN" altLang="en-US" smtClean="0"/>
              <a:t>2024/8/5</a:t>
            </a:fld>
            <a:endParaRPr lang="zh-CN" alt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pPr>
              <a:defRPr/>
            </a:pPr>
            <a:endParaRPr lang="zh-CN" alt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a:defRPr/>
            </a:pPr>
            <a:fld id="{D9F4DDDE-080C-4DA8-8C23-4F09EDC8ACC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a:defRPr/>
            </a:pPr>
            <a:fld id="{676BF5FB-E711-416C-92FA-FE9B85365566}" type="datetimeFigureOut">
              <a:rPr lang="zh-CN" altLang="en-US" smtClean="0"/>
              <a:t>2024/8/5</a:t>
            </a:fld>
            <a:endParaRPr lang="zh-CN" alt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a:defRPr/>
            </a:pPr>
            <a:endParaRPr lang="zh-CN" alt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a:defRPr/>
            </a:pPr>
            <a:fld id="{F5FD2933-875A-4F59-98A6-E4E8A66A437D}"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a:defRPr/>
            </a:pPr>
            <a:fld id="{49CF3F15-6404-490A-A9DD-8F7C53D863BF}" type="datetimeFigureOut">
              <a:rPr lang="zh-CN" altLang="en-US" smtClean="0"/>
              <a:t>2024/8/5</a:t>
            </a:fld>
            <a:endParaRPr lang="zh-CN" alt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a:defRPr/>
            </a:pPr>
            <a:endParaRPr lang="zh-CN" alt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a:defRPr/>
            </a:pPr>
            <a:fld id="{C3E6F669-E86D-4722-845F-7E139EBB165A}"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8" name="日期占位符 3"/>
          <p:cNvSpPr>
            <a:spLocks noGrp="1"/>
          </p:cNvSpPr>
          <p:nvPr>
            <p:ph type="dt" sz="half" idx="10"/>
          </p:nvPr>
        </p:nvSpPr>
        <p:spPr>
          <a:xfrm>
            <a:off x="838200" y="6356350"/>
            <a:ext cx="2743200" cy="365125"/>
          </a:xfrm>
          <a:prstGeom prst="rect">
            <a:avLst/>
          </a:prstGeom>
        </p:spPr>
        <p:txBody>
          <a:bodyPr/>
          <a:lstStyle>
            <a:lvl1pPr>
              <a:defRPr/>
            </a:lvl1pPr>
          </a:lstStyle>
          <a:p>
            <a:pPr>
              <a:defRPr/>
            </a:pPr>
            <a:fld id="{498F4838-13CE-4794-92C3-7FC5F165A986}" type="datetimeFigureOut">
              <a:rPr lang="zh-CN" altLang="en-US"/>
              <a:t>2024/8/5</a:t>
            </a:fld>
            <a:endParaRPr lang="zh-CN" altLang="en-US"/>
          </a:p>
        </p:txBody>
      </p:sp>
      <p:sp>
        <p:nvSpPr>
          <p:cNvPr id="9" name="页脚占位符 4"/>
          <p:cNvSpPr>
            <a:spLocks noGrp="1"/>
          </p:cNvSpPr>
          <p:nvPr>
            <p:ph type="ftr" sz="quarter" idx="11"/>
          </p:nvPr>
        </p:nvSpPr>
        <p:spPr>
          <a:xfrm>
            <a:off x="4038600" y="6356350"/>
            <a:ext cx="4114800" cy="365125"/>
          </a:xfrm>
          <a:prstGeom prst="rect">
            <a:avLst/>
          </a:prstGeom>
        </p:spPr>
        <p:txBody>
          <a:bodyPr/>
          <a:lstStyle>
            <a:lvl1pPr>
              <a:defRPr/>
            </a:lvl1pPr>
          </a:lstStyle>
          <a:p>
            <a:pPr>
              <a:defRPr/>
            </a:pPr>
            <a:endParaRPr lang="zh-CN" altLang="en-US"/>
          </a:p>
        </p:txBody>
      </p:sp>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4432" y="0"/>
            <a:ext cx="1919536" cy="1079739"/>
          </a:xfrm>
          <a:prstGeom prst="rect">
            <a:avLst/>
          </a:prstGeom>
        </p:spPr>
      </p:pic>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4432" y="0"/>
            <a:ext cx="1919536" cy="1079739"/>
          </a:xfrm>
          <a:prstGeom prst="rect">
            <a:avLst/>
          </a:prstGeom>
        </p:spPr>
      </p:pic>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14.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6.xml"/><Relationship Id="rId7" Type="http://schemas.openxmlformats.org/officeDocument/2006/relationships/image" Target="../media/image10.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9.png"/><Relationship Id="rId5" Type="http://schemas.openxmlformats.org/officeDocument/2006/relationships/slideLayout" Target="../slideLayouts/slideLayout14.xml"/><Relationship Id="rId4" Type="http://schemas.openxmlformats.org/officeDocument/2006/relationships/tags" Target="../tags/tag7.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14.xml"/><Relationship Id="rId1" Type="http://schemas.openxmlformats.org/officeDocument/2006/relationships/tags" Target="../tags/tag13.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16.xml"/><Relationship Id="rId1" Type="http://schemas.openxmlformats.org/officeDocument/2006/relationships/tags" Target="../tags/tag15.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17.xml"/></Relationships>
</file>

<file path=ppt/slides/_rels/slide12.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7.jpeg"/><Relationship Id="rId5" Type="http://schemas.openxmlformats.org/officeDocument/2006/relationships/image" Target="../media/image15.png"/><Relationship Id="rId4"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8" Type="http://schemas.openxmlformats.org/officeDocument/2006/relationships/tags" Target="../tags/tag28.xml"/><Relationship Id="rId13" Type="http://schemas.openxmlformats.org/officeDocument/2006/relationships/image" Target="../media/image16.emf"/><Relationship Id="rId3" Type="http://schemas.openxmlformats.org/officeDocument/2006/relationships/tags" Target="../tags/tag23.xml"/><Relationship Id="rId7" Type="http://schemas.openxmlformats.org/officeDocument/2006/relationships/tags" Target="../tags/tag27.xml"/><Relationship Id="rId12" Type="http://schemas.openxmlformats.org/officeDocument/2006/relationships/oleObject" Target="../embeddings/oleObject1.bin"/><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slideLayout" Target="../slideLayouts/slideLayout14.xml"/><Relationship Id="rId5" Type="http://schemas.openxmlformats.org/officeDocument/2006/relationships/tags" Target="../tags/tag25.xml"/><Relationship Id="rId10" Type="http://schemas.openxmlformats.org/officeDocument/2006/relationships/tags" Target="../tags/tag30.xml"/><Relationship Id="rId4" Type="http://schemas.openxmlformats.org/officeDocument/2006/relationships/tags" Target="../tags/tag24.xml"/><Relationship Id="rId9" Type="http://schemas.openxmlformats.org/officeDocument/2006/relationships/tags" Target="../tags/tag29.xml"/></Relationships>
</file>

<file path=ppt/slides/_rels/slide14.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oleObject" Target="../embeddings/oleObject2.bin"/><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slideLayout" Target="../slideLayouts/slideLayout14.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tags" Target="../tags/tag41.xml"/><Relationship Id="rId5" Type="http://schemas.openxmlformats.org/officeDocument/2006/relationships/tags" Target="../tags/tag35.xml"/><Relationship Id="rId10" Type="http://schemas.openxmlformats.org/officeDocument/2006/relationships/tags" Target="../tags/tag40.xml"/><Relationship Id="rId4" Type="http://schemas.openxmlformats.org/officeDocument/2006/relationships/tags" Target="../tags/tag34.xml"/><Relationship Id="rId9" Type="http://schemas.openxmlformats.org/officeDocument/2006/relationships/tags" Target="../tags/tag39.xml"/><Relationship Id="rId14" Type="http://schemas.openxmlformats.org/officeDocument/2006/relationships/image" Target="../media/image17.emf"/></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4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44.xml"/><Relationship Id="rId1" Type="http://schemas.openxmlformats.org/officeDocument/2006/relationships/tags" Target="../tags/tag43.xml"/><Relationship Id="rId4" Type="http://schemas.openxmlformats.org/officeDocument/2006/relationships/notesSlide" Target="../notesSlides/notesSlide1.xml"/></Relationships>
</file>

<file path=ppt/slides/_rels/slide17.xml.rels><?xml version="1.0" encoding="UTF-8" standalone="yes"?>
<Relationships xmlns="http://schemas.openxmlformats.org/package/2006/relationships"><Relationship Id="rId3" Type="http://schemas.openxmlformats.org/officeDocument/2006/relationships/hyperlink" Target="http://www.prisemi.com/" TargetMode="External"/><Relationship Id="rId2" Type="http://schemas.openxmlformats.org/officeDocument/2006/relationships/image" Target="../media/image18.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697738" y="2167767"/>
            <a:ext cx="9015302" cy="830997"/>
          </a:xfrm>
          <a:prstGeom prst="rect">
            <a:avLst/>
          </a:prstGeom>
          <a:noFill/>
        </p:spPr>
        <p:txBody>
          <a:bodyPr wrap="square" rtlCol="0">
            <a:spAutoFit/>
          </a:bodyPr>
          <a:lstStyle/>
          <a:p>
            <a:pPr algn="r"/>
            <a:r>
              <a:rPr lang="zh-CN" altLang="en-US" sz="4800" b="1" dirty="0">
                <a:solidFill>
                  <a:srgbClr val="F29102"/>
                </a:solidFill>
                <a:latin typeface="+mn-lt"/>
                <a:ea typeface="+mn-ea"/>
                <a:cs typeface="+mn-ea"/>
                <a:sym typeface="+mn-lt"/>
              </a:rPr>
              <a:t>芯导科技</a:t>
            </a:r>
            <a:r>
              <a:rPr lang="en-US" altLang="zh-CN" sz="4800" b="1" dirty="0">
                <a:solidFill>
                  <a:srgbClr val="F29102"/>
                </a:solidFill>
                <a:latin typeface="+mn-lt"/>
                <a:ea typeface="+mn-ea"/>
                <a:cs typeface="+mn-ea"/>
                <a:sym typeface="+mn-lt"/>
              </a:rPr>
              <a:t>MOS</a:t>
            </a:r>
            <a:r>
              <a:rPr lang="zh-CN" altLang="en-US" sz="4800" b="1" dirty="0">
                <a:solidFill>
                  <a:srgbClr val="F29102"/>
                </a:solidFill>
                <a:latin typeface="+mn-lt"/>
                <a:ea typeface="+mn-ea"/>
                <a:cs typeface="+mn-ea"/>
                <a:sym typeface="+mn-lt"/>
              </a:rPr>
              <a:t>产品介绍</a:t>
            </a:r>
            <a:r>
              <a:rPr lang="en-US" altLang="zh-CN" sz="4800" b="1" dirty="0">
                <a:solidFill>
                  <a:srgbClr val="F29102"/>
                </a:solidFill>
                <a:latin typeface="+mn-lt"/>
                <a:ea typeface="+mn-ea"/>
                <a:cs typeface="+mn-ea"/>
                <a:sym typeface="+mn-lt"/>
              </a:rPr>
              <a:t>-BMS</a:t>
            </a:r>
            <a:endParaRPr lang="zh-CN" altLang="en-US" sz="4800" b="1" dirty="0">
              <a:solidFill>
                <a:srgbClr val="F29102"/>
              </a:solidFill>
              <a:latin typeface="+mn-lt"/>
              <a:ea typeface="+mn-ea"/>
              <a:cs typeface="+mn-ea"/>
              <a:sym typeface="+mn-lt"/>
            </a:endParaRPr>
          </a:p>
        </p:txBody>
      </p:sp>
      <p:sp>
        <p:nvSpPr>
          <p:cNvPr id="5" name="文本框 4"/>
          <p:cNvSpPr txBox="1"/>
          <p:nvPr/>
        </p:nvSpPr>
        <p:spPr>
          <a:xfrm>
            <a:off x="8184232" y="4689897"/>
            <a:ext cx="3032915" cy="523220"/>
          </a:xfrm>
          <a:prstGeom prst="rect">
            <a:avLst/>
          </a:prstGeom>
          <a:noFill/>
        </p:spPr>
        <p:txBody>
          <a:bodyPr wrap="square" rtlCol="0">
            <a:spAutoFit/>
          </a:bodyPr>
          <a:lstStyle/>
          <a:p>
            <a:pPr algn="dist"/>
            <a:r>
              <a:rPr lang="zh-CN" altLang="en-US" sz="2400" i="1" dirty="0">
                <a:solidFill>
                  <a:srgbClr val="F39700"/>
                </a:solidFill>
                <a:latin typeface="+mn-lt"/>
                <a:ea typeface="+mn-ea"/>
                <a:cs typeface="+mn-ea"/>
                <a:sym typeface="+mn-lt"/>
              </a:rPr>
              <a:t>科技创</a:t>
            </a:r>
            <a:r>
              <a:rPr lang="zh-CN" altLang="en-US" sz="2800" i="1" dirty="0">
                <a:solidFill>
                  <a:srgbClr val="F39700"/>
                </a:solidFill>
                <a:latin typeface="+mn-lt"/>
                <a:ea typeface="+mn-ea"/>
                <a:cs typeface="+mn-ea"/>
                <a:sym typeface="+mn-lt"/>
              </a:rPr>
              <a:t>芯</a:t>
            </a:r>
            <a:r>
              <a:rPr lang="en-US" altLang="zh-CN" sz="2400" i="1" dirty="0">
                <a:solidFill>
                  <a:srgbClr val="F39700"/>
                </a:solidFill>
                <a:latin typeface="+mn-lt"/>
                <a:ea typeface="+mn-ea"/>
                <a:cs typeface="+mn-ea"/>
                <a:sym typeface="+mn-lt"/>
              </a:rPr>
              <a:t>·</a:t>
            </a:r>
            <a:r>
              <a:rPr lang="zh-CN" altLang="en-US" sz="2800" i="1" dirty="0">
                <a:solidFill>
                  <a:srgbClr val="F39700"/>
                </a:solidFill>
                <a:latin typeface="+mn-lt"/>
                <a:ea typeface="+mn-ea"/>
                <a:cs typeface="+mn-ea"/>
                <a:sym typeface="+mn-lt"/>
              </a:rPr>
              <a:t>导</a:t>
            </a:r>
            <a:r>
              <a:rPr lang="zh-CN" altLang="en-US" sz="2400" i="1" dirty="0">
                <a:solidFill>
                  <a:srgbClr val="F39700"/>
                </a:solidFill>
                <a:latin typeface="+mn-lt"/>
                <a:ea typeface="+mn-ea"/>
                <a:cs typeface="+mn-ea"/>
                <a:sym typeface="+mn-lt"/>
              </a:rPr>
              <a:t>引未来</a:t>
            </a:r>
          </a:p>
        </p:txBody>
      </p:sp>
      <p:grpSp>
        <p:nvGrpSpPr>
          <p:cNvPr id="11" name="组合 10"/>
          <p:cNvGrpSpPr/>
          <p:nvPr/>
        </p:nvGrpSpPr>
        <p:grpSpPr>
          <a:xfrm>
            <a:off x="-24679" y="3400394"/>
            <a:ext cx="6071284" cy="3484990"/>
            <a:chOff x="-24680" y="3122515"/>
            <a:chExt cx="6680831" cy="3834877"/>
          </a:xfrm>
        </p:grpSpPr>
        <p:sp>
          <p:nvSpPr>
            <p:cNvPr id="58" name="任意多边形 57"/>
            <p:cNvSpPr/>
            <p:nvPr/>
          </p:nvSpPr>
          <p:spPr>
            <a:xfrm>
              <a:off x="1659002" y="3198913"/>
              <a:ext cx="4997149" cy="3758479"/>
            </a:xfrm>
            <a:custGeom>
              <a:avLst/>
              <a:gdLst>
                <a:gd name="connsiteX0" fmla="*/ 941641 w 4997149"/>
                <a:gd name="connsiteY0" fmla="*/ 0 h 3758479"/>
                <a:gd name="connsiteX1" fmla="*/ 4989088 w 4997149"/>
                <a:gd name="connsiteY1" fmla="*/ 3652476 h 3758479"/>
                <a:gd name="connsiteX2" fmla="*/ 4997149 w 4997149"/>
                <a:gd name="connsiteY2" fmla="*/ 3758479 h 3758479"/>
                <a:gd name="connsiteX3" fmla="*/ 3111394 w 4997149"/>
                <a:gd name="connsiteY3" fmla="*/ 3758479 h 3758479"/>
                <a:gd name="connsiteX4" fmla="*/ 2993579 w 4997149"/>
                <a:gd name="connsiteY4" fmla="*/ 3535161 h 3758479"/>
                <a:gd name="connsiteX5" fmla="*/ 2837775 w 4997149"/>
                <a:gd name="connsiteY5" fmla="*/ 3285551 h 3758479"/>
                <a:gd name="connsiteX6" fmla="*/ 2765573 w 4997149"/>
                <a:gd name="connsiteY6" fmla="*/ 3184018 h 3758479"/>
                <a:gd name="connsiteX7" fmla="*/ 2763449 w 4997149"/>
                <a:gd name="connsiteY7" fmla="*/ 3172119 h 3758479"/>
                <a:gd name="connsiteX8" fmla="*/ 176524 w 4997149"/>
                <a:gd name="connsiteY8" fmla="*/ 170475 h 3758479"/>
                <a:gd name="connsiteX9" fmla="*/ 0 w 4997149"/>
                <a:gd name="connsiteY9" fmla="*/ 110746 h 3758479"/>
                <a:gd name="connsiteX10" fmla="*/ 121706 w 4997149"/>
                <a:gd name="connsiteY10" fmla="*/ 82656 h 3758479"/>
                <a:gd name="connsiteX11" fmla="*/ 941641 w 4997149"/>
                <a:gd name="connsiteY11" fmla="*/ 0 h 37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97149" h="3758479">
                  <a:moveTo>
                    <a:pt x="941641" y="0"/>
                  </a:moveTo>
                  <a:cubicBezTo>
                    <a:pt x="3048151" y="0"/>
                    <a:pt x="4780743" y="1600935"/>
                    <a:pt x="4989088" y="3652476"/>
                  </a:cubicBezTo>
                  <a:lnTo>
                    <a:pt x="4997149" y="3758479"/>
                  </a:lnTo>
                  <a:lnTo>
                    <a:pt x="3111394" y="3758479"/>
                  </a:lnTo>
                  <a:lnTo>
                    <a:pt x="2993579" y="3535161"/>
                  </a:lnTo>
                  <a:cubicBezTo>
                    <a:pt x="2944593" y="3449969"/>
                    <a:pt x="2892610" y="3366717"/>
                    <a:pt x="2837775" y="3285551"/>
                  </a:cubicBezTo>
                  <a:lnTo>
                    <a:pt x="2765573" y="3184018"/>
                  </a:lnTo>
                  <a:lnTo>
                    <a:pt x="2763449" y="3172119"/>
                  </a:lnTo>
                  <a:cubicBezTo>
                    <a:pt x="2478923" y="1781675"/>
                    <a:pt x="1485094" y="649606"/>
                    <a:pt x="176524" y="170475"/>
                  </a:cubicBezTo>
                  <a:lnTo>
                    <a:pt x="0" y="110746"/>
                  </a:lnTo>
                  <a:lnTo>
                    <a:pt x="121706" y="82656"/>
                  </a:lnTo>
                  <a:cubicBezTo>
                    <a:pt x="386552" y="28461"/>
                    <a:pt x="660773" y="0"/>
                    <a:pt x="941641" y="0"/>
                  </a:cubicBezTo>
                  <a:close/>
                </a:path>
              </a:pathLst>
            </a:custGeom>
            <a:gradFill flip="none" rotWithShape="1">
              <a:gsLst>
                <a:gs pos="24000">
                  <a:srgbClr val="F5A117"/>
                </a:gs>
                <a:gs pos="0">
                  <a:srgbClr val="F39700"/>
                </a:gs>
                <a:gs pos="100000">
                  <a:srgbClr val="FBE093"/>
                </a:gs>
              </a:gsLst>
              <a:lin ang="18900000" scaled="1"/>
              <a:tileRect/>
            </a:gradFill>
            <a:ln>
              <a:noFill/>
            </a:ln>
            <a:effectLst>
              <a:outerShdw blurRad="330200" dist="38100" dir="18900000" algn="b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3" name="任意多边形 52"/>
            <p:cNvSpPr/>
            <p:nvPr/>
          </p:nvSpPr>
          <p:spPr>
            <a:xfrm>
              <a:off x="4424574" y="6382931"/>
              <a:ext cx="345821" cy="574461"/>
            </a:xfrm>
            <a:custGeom>
              <a:avLst/>
              <a:gdLst>
                <a:gd name="connsiteX0" fmla="*/ 0 w 345821"/>
                <a:gd name="connsiteY0" fmla="*/ 0 h 574461"/>
                <a:gd name="connsiteX1" fmla="*/ 72202 w 345821"/>
                <a:gd name="connsiteY1" fmla="*/ 101533 h 574461"/>
                <a:gd name="connsiteX2" fmla="*/ 228006 w 345821"/>
                <a:gd name="connsiteY2" fmla="*/ 351143 h 574461"/>
                <a:gd name="connsiteX3" fmla="*/ 345821 w 345821"/>
                <a:gd name="connsiteY3" fmla="*/ 574461 h 574461"/>
                <a:gd name="connsiteX4" fmla="*/ 71680 w 345821"/>
                <a:gd name="connsiteY4" fmla="*/ 574461 h 574461"/>
                <a:gd name="connsiteX5" fmla="*/ 68669 w 345821"/>
                <a:gd name="connsiteY5" fmla="*/ 495008 h 574461"/>
                <a:gd name="connsiteX6" fmla="*/ 33654 w 345821"/>
                <a:gd name="connsiteY6" fmla="*/ 188451 h 574461"/>
                <a:gd name="connsiteX7" fmla="*/ 0 w 345821"/>
                <a:gd name="connsiteY7" fmla="*/ 0 h 574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5821" h="574461">
                  <a:moveTo>
                    <a:pt x="0" y="0"/>
                  </a:moveTo>
                  <a:lnTo>
                    <a:pt x="72202" y="101533"/>
                  </a:lnTo>
                  <a:cubicBezTo>
                    <a:pt x="127037" y="182699"/>
                    <a:pt x="179020" y="265951"/>
                    <a:pt x="228006" y="351143"/>
                  </a:cubicBezTo>
                  <a:lnTo>
                    <a:pt x="345821" y="574461"/>
                  </a:lnTo>
                  <a:lnTo>
                    <a:pt x="71680" y="574461"/>
                  </a:lnTo>
                  <a:lnTo>
                    <a:pt x="68669" y="495008"/>
                  </a:lnTo>
                  <a:cubicBezTo>
                    <a:pt x="60808" y="391696"/>
                    <a:pt x="49088" y="289462"/>
                    <a:pt x="33654" y="188451"/>
                  </a:cubicBezTo>
                  <a:lnTo>
                    <a:pt x="0" y="0"/>
                  </a:lnTo>
                  <a:close/>
                </a:path>
              </a:pathLst>
            </a:custGeom>
            <a:gradFill>
              <a:gsLst>
                <a:gs pos="24000">
                  <a:srgbClr val="F9C221"/>
                </a:gs>
                <a:gs pos="0">
                  <a:srgbClr val="FAC322"/>
                </a:gs>
                <a:gs pos="100000">
                  <a:srgbClr val="F8C120"/>
                </a:gs>
              </a:gsLst>
              <a:lin ang="2700000" scaled="1"/>
            </a:gradFill>
            <a:ln>
              <a:noFill/>
            </a:ln>
            <a:effectLst>
              <a:outerShdw blurRad="736600" sx="102000" sy="102000" algn="c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9" name="任意多边形 58"/>
            <p:cNvSpPr/>
            <p:nvPr/>
          </p:nvSpPr>
          <p:spPr>
            <a:xfrm>
              <a:off x="-24680" y="3122515"/>
              <a:ext cx="1683678" cy="1042356"/>
            </a:xfrm>
            <a:custGeom>
              <a:avLst/>
              <a:gdLst>
                <a:gd name="connsiteX0" fmla="*/ 461334 w 1683678"/>
                <a:gd name="connsiteY0" fmla="*/ 0 h 1042356"/>
                <a:gd name="connsiteX1" fmla="*/ 1671167 w 1683678"/>
                <a:gd name="connsiteY1" fmla="*/ 182910 h 1042356"/>
                <a:gd name="connsiteX2" fmla="*/ 1683678 w 1683678"/>
                <a:gd name="connsiteY2" fmla="*/ 187144 h 1042356"/>
                <a:gd name="connsiteX3" fmla="*/ 1608551 w 1683678"/>
                <a:gd name="connsiteY3" fmla="*/ 204483 h 1042356"/>
                <a:gd name="connsiteX4" fmla="*/ 191101 w 1683678"/>
                <a:gd name="connsiteY4" fmla="*/ 884654 h 1042356"/>
                <a:gd name="connsiteX5" fmla="*/ 0 w 1683678"/>
                <a:gd name="connsiteY5" fmla="*/ 1042356 h 1042356"/>
                <a:gd name="connsiteX6" fmla="*/ 0 w 1683678"/>
                <a:gd name="connsiteY6" fmla="*/ 26769 h 1042356"/>
                <a:gd name="connsiteX7" fmla="*/ 45358 w 1683678"/>
                <a:gd name="connsiteY7" fmla="*/ 21005 h 1042356"/>
                <a:gd name="connsiteX8" fmla="*/ 461334 w 1683678"/>
                <a:gd name="connsiteY8" fmla="*/ 0 h 1042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3678" h="1042356">
                  <a:moveTo>
                    <a:pt x="461334" y="0"/>
                  </a:moveTo>
                  <a:cubicBezTo>
                    <a:pt x="882636" y="0"/>
                    <a:pt x="1288981" y="64038"/>
                    <a:pt x="1671167" y="182910"/>
                  </a:cubicBezTo>
                  <a:lnTo>
                    <a:pt x="1683678" y="187144"/>
                  </a:lnTo>
                  <a:lnTo>
                    <a:pt x="1608551" y="204483"/>
                  </a:lnTo>
                  <a:cubicBezTo>
                    <a:pt x="1088574" y="338267"/>
                    <a:pt x="608819" y="572262"/>
                    <a:pt x="191101" y="884654"/>
                  </a:cubicBezTo>
                  <a:lnTo>
                    <a:pt x="0" y="1042356"/>
                  </a:lnTo>
                  <a:lnTo>
                    <a:pt x="0" y="26769"/>
                  </a:lnTo>
                  <a:lnTo>
                    <a:pt x="45358" y="21005"/>
                  </a:lnTo>
                  <a:cubicBezTo>
                    <a:pt x="182128" y="7115"/>
                    <a:pt x="320900" y="0"/>
                    <a:pt x="461334" y="0"/>
                  </a:cubicBezTo>
                  <a:close/>
                </a:path>
              </a:pathLst>
            </a:custGeom>
            <a:gradFill>
              <a:gsLst>
                <a:gs pos="16000">
                  <a:srgbClr val="009E6B"/>
                </a:gs>
                <a:gs pos="0">
                  <a:srgbClr val="009E6B"/>
                </a:gs>
                <a:gs pos="100000">
                  <a:srgbClr val="009E6C"/>
                </a:gs>
              </a:gsLst>
              <a:lin ang="2700000" scaled="1"/>
            </a:gradFill>
            <a:ln>
              <a:solidFill>
                <a:srgbClr val="A6CF6F"/>
              </a:solidFill>
            </a:ln>
            <a:effectLst>
              <a:outerShdw blurRad="622300" sx="102000" sy="102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7" name="任意多边形 56"/>
            <p:cNvSpPr/>
            <p:nvPr/>
          </p:nvSpPr>
          <p:spPr>
            <a:xfrm>
              <a:off x="-24679" y="3309658"/>
              <a:ext cx="4449253" cy="3073272"/>
            </a:xfrm>
            <a:custGeom>
              <a:avLst/>
              <a:gdLst>
                <a:gd name="connsiteX0" fmla="*/ 1683680 w 4449253"/>
                <a:gd name="connsiteY0" fmla="*/ 0 h 3073272"/>
                <a:gd name="connsiteX1" fmla="*/ 1860204 w 4449253"/>
                <a:gd name="connsiteY1" fmla="*/ 59729 h 3073272"/>
                <a:gd name="connsiteX2" fmla="*/ 4447129 w 4449253"/>
                <a:gd name="connsiteY2" fmla="*/ 3061373 h 3073272"/>
                <a:gd name="connsiteX3" fmla="*/ 4449253 w 4449253"/>
                <a:gd name="connsiteY3" fmla="*/ 3073272 h 3073272"/>
                <a:gd name="connsiteX4" fmla="*/ 4408025 w 4449253"/>
                <a:gd name="connsiteY4" fmla="*/ 3015295 h 3073272"/>
                <a:gd name="connsiteX5" fmla="*/ 1147831 w 4449253"/>
                <a:gd name="connsiteY5" fmla="*/ 1381063 h 3073272"/>
                <a:gd name="connsiteX6" fmla="*/ 131061 w 4449253"/>
                <a:gd name="connsiteY6" fmla="*/ 1509149 h 3073272"/>
                <a:gd name="connsiteX7" fmla="*/ 0 w 4449253"/>
                <a:gd name="connsiteY7" fmla="*/ 1547245 h 3073272"/>
                <a:gd name="connsiteX8" fmla="*/ 0 w 4449253"/>
                <a:gd name="connsiteY8" fmla="*/ 855214 h 3073272"/>
                <a:gd name="connsiteX9" fmla="*/ 191101 w 4449253"/>
                <a:gd name="connsiteY9" fmla="*/ 697512 h 3073272"/>
                <a:gd name="connsiteX10" fmla="*/ 1608551 w 4449253"/>
                <a:gd name="connsiteY10" fmla="*/ 17341 h 3073272"/>
                <a:gd name="connsiteX11" fmla="*/ 1683680 w 4449253"/>
                <a:gd name="connsiteY11" fmla="*/ 1 h 3073272"/>
                <a:gd name="connsiteX12" fmla="*/ 1683678 w 4449253"/>
                <a:gd name="connsiteY12" fmla="*/ 1 h 3073272"/>
                <a:gd name="connsiteX13" fmla="*/ 1683680 w 4449253"/>
                <a:gd name="connsiteY13" fmla="*/ 0 h 3073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9253" h="3073272">
                  <a:moveTo>
                    <a:pt x="1683680" y="0"/>
                  </a:moveTo>
                  <a:lnTo>
                    <a:pt x="1860204" y="59729"/>
                  </a:lnTo>
                  <a:cubicBezTo>
                    <a:pt x="3168774" y="538860"/>
                    <a:pt x="4162603" y="1670929"/>
                    <a:pt x="4447129" y="3061373"/>
                  </a:cubicBezTo>
                  <a:lnTo>
                    <a:pt x="4449253" y="3073272"/>
                  </a:lnTo>
                  <a:lnTo>
                    <a:pt x="4408025" y="3015295"/>
                  </a:lnTo>
                  <a:cubicBezTo>
                    <a:pt x="3666095" y="2023216"/>
                    <a:pt x="2481954" y="1381063"/>
                    <a:pt x="1147831" y="1381063"/>
                  </a:cubicBezTo>
                  <a:cubicBezTo>
                    <a:pt x="796746" y="1381063"/>
                    <a:pt x="456048" y="1425534"/>
                    <a:pt x="131061" y="1509149"/>
                  </a:cubicBezTo>
                  <a:lnTo>
                    <a:pt x="0" y="1547245"/>
                  </a:lnTo>
                  <a:lnTo>
                    <a:pt x="0" y="855214"/>
                  </a:lnTo>
                  <a:lnTo>
                    <a:pt x="191101" y="697512"/>
                  </a:lnTo>
                  <a:cubicBezTo>
                    <a:pt x="608819" y="385120"/>
                    <a:pt x="1088574" y="151125"/>
                    <a:pt x="1608551" y="17341"/>
                  </a:cubicBezTo>
                  <a:lnTo>
                    <a:pt x="1683680" y="1"/>
                  </a:lnTo>
                  <a:lnTo>
                    <a:pt x="1683678" y="1"/>
                  </a:lnTo>
                  <a:lnTo>
                    <a:pt x="1683680" y="0"/>
                  </a:lnTo>
                  <a:close/>
                </a:path>
              </a:pathLst>
            </a:custGeom>
            <a:gradFill flip="none" rotWithShape="1">
              <a:gsLst>
                <a:gs pos="24000">
                  <a:srgbClr val="A6CF6F"/>
                </a:gs>
                <a:gs pos="0">
                  <a:srgbClr val="A6CF6F"/>
                </a:gs>
                <a:gs pos="100000">
                  <a:srgbClr val="C8E2A6"/>
                </a:gs>
              </a:gsLst>
              <a:lin ang="18900000" scaled="1"/>
              <a:tileRect/>
            </a:gradFill>
            <a:ln>
              <a:noFill/>
            </a:ln>
            <a:effectLst>
              <a:outerShdw blurRad="736600" sx="102000" sy="102000" algn="c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任意多边形 54"/>
            <p:cNvSpPr/>
            <p:nvPr/>
          </p:nvSpPr>
          <p:spPr>
            <a:xfrm>
              <a:off x="-24679" y="4690723"/>
              <a:ext cx="4520933" cy="2266669"/>
            </a:xfrm>
            <a:custGeom>
              <a:avLst/>
              <a:gdLst>
                <a:gd name="connsiteX0" fmla="*/ 1147831 w 4520933"/>
                <a:gd name="connsiteY0" fmla="*/ 0 h 2266669"/>
                <a:gd name="connsiteX1" fmla="*/ 4408025 w 4520933"/>
                <a:gd name="connsiteY1" fmla="*/ 1634232 h 2266669"/>
                <a:gd name="connsiteX2" fmla="*/ 4449253 w 4520933"/>
                <a:gd name="connsiteY2" fmla="*/ 1692209 h 2266669"/>
                <a:gd name="connsiteX3" fmla="*/ 4482907 w 4520933"/>
                <a:gd name="connsiteY3" fmla="*/ 1880660 h 2266669"/>
                <a:gd name="connsiteX4" fmla="*/ 4517922 w 4520933"/>
                <a:gd name="connsiteY4" fmla="*/ 2187217 h 2266669"/>
                <a:gd name="connsiteX5" fmla="*/ 4520933 w 4520933"/>
                <a:gd name="connsiteY5" fmla="*/ 2266669 h 2266669"/>
                <a:gd name="connsiteX6" fmla="*/ 0 w 4520933"/>
                <a:gd name="connsiteY6" fmla="*/ 2266669 h 2266669"/>
                <a:gd name="connsiteX7" fmla="*/ 0 w 4520933"/>
                <a:gd name="connsiteY7" fmla="*/ 166182 h 2266669"/>
                <a:gd name="connsiteX8" fmla="*/ 131061 w 4520933"/>
                <a:gd name="connsiteY8" fmla="*/ 128086 h 2266669"/>
                <a:gd name="connsiteX9" fmla="*/ 1147831 w 4520933"/>
                <a:gd name="connsiteY9" fmla="*/ 0 h 2266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20933" h="2266669">
                  <a:moveTo>
                    <a:pt x="1147831" y="0"/>
                  </a:moveTo>
                  <a:cubicBezTo>
                    <a:pt x="2481954" y="0"/>
                    <a:pt x="3666095" y="642153"/>
                    <a:pt x="4408025" y="1634232"/>
                  </a:cubicBezTo>
                  <a:lnTo>
                    <a:pt x="4449253" y="1692209"/>
                  </a:lnTo>
                  <a:lnTo>
                    <a:pt x="4482907" y="1880660"/>
                  </a:lnTo>
                  <a:cubicBezTo>
                    <a:pt x="4498341" y="1981671"/>
                    <a:pt x="4510061" y="2083905"/>
                    <a:pt x="4517922" y="2187217"/>
                  </a:cubicBezTo>
                  <a:lnTo>
                    <a:pt x="4520933" y="2266669"/>
                  </a:lnTo>
                  <a:lnTo>
                    <a:pt x="0" y="2266669"/>
                  </a:lnTo>
                  <a:lnTo>
                    <a:pt x="0" y="166182"/>
                  </a:lnTo>
                  <a:lnTo>
                    <a:pt x="131061" y="128086"/>
                  </a:lnTo>
                  <a:cubicBezTo>
                    <a:pt x="456048" y="44471"/>
                    <a:pt x="796746" y="0"/>
                    <a:pt x="1147831" y="0"/>
                  </a:cubicBezTo>
                  <a:close/>
                </a:path>
              </a:pathLst>
            </a:custGeom>
            <a:gradFill flip="none" rotWithShape="1">
              <a:gsLst>
                <a:gs pos="14000">
                  <a:srgbClr val="FFEA0E">
                    <a:lumMod val="100000"/>
                  </a:srgbClr>
                </a:gs>
                <a:gs pos="0">
                  <a:srgbClr val="FFE900"/>
                </a:gs>
                <a:gs pos="100000">
                  <a:srgbClr val="FEEF62"/>
                </a:gs>
              </a:gsLst>
              <a:lin ang="18900000" scaled="1"/>
              <a:tileRect/>
            </a:gradFill>
            <a:ln>
              <a:noFill/>
            </a:ln>
            <a:effectLst>
              <a:outerShdw blurRad="508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任意多边形 44"/>
            <p:cNvSpPr/>
            <p:nvPr/>
          </p:nvSpPr>
          <p:spPr>
            <a:xfrm>
              <a:off x="-24680" y="3309660"/>
              <a:ext cx="1683680" cy="855213"/>
            </a:xfrm>
            <a:custGeom>
              <a:avLst/>
              <a:gdLst>
                <a:gd name="connsiteX0" fmla="*/ 1683678 w 1683680"/>
                <a:gd name="connsiteY0" fmla="*/ 0 h 855213"/>
                <a:gd name="connsiteX1" fmla="*/ 1683680 w 1683680"/>
                <a:gd name="connsiteY1" fmla="*/ 0 h 855213"/>
                <a:gd name="connsiteX2" fmla="*/ 1608551 w 1683680"/>
                <a:gd name="connsiteY2" fmla="*/ 17340 h 855213"/>
                <a:gd name="connsiteX3" fmla="*/ 191101 w 1683680"/>
                <a:gd name="connsiteY3" fmla="*/ 697511 h 855213"/>
                <a:gd name="connsiteX4" fmla="*/ 0 w 1683680"/>
                <a:gd name="connsiteY4" fmla="*/ 855213 h 855213"/>
                <a:gd name="connsiteX5" fmla="*/ 0 w 1683680"/>
                <a:gd name="connsiteY5" fmla="*/ 855212 h 855213"/>
                <a:gd name="connsiteX6" fmla="*/ 191101 w 1683680"/>
                <a:gd name="connsiteY6" fmla="*/ 697510 h 855213"/>
                <a:gd name="connsiteX7" fmla="*/ 1608551 w 1683680"/>
                <a:gd name="connsiteY7" fmla="*/ 17339 h 855213"/>
                <a:gd name="connsiteX8" fmla="*/ 1683678 w 1683680"/>
                <a:gd name="connsiteY8" fmla="*/ 0 h 85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3680" h="855213">
                  <a:moveTo>
                    <a:pt x="1683678" y="0"/>
                  </a:moveTo>
                  <a:lnTo>
                    <a:pt x="1683680" y="0"/>
                  </a:lnTo>
                  <a:lnTo>
                    <a:pt x="1608551" y="17340"/>
                  </a:lnTo>
                  <a:cubicBezTo>
                    <a:pt x="1088574" y="151124"/>
                    <a:pt x="608819" y="385119"/>
                    <a:pt x="191101" y="697511"/>
                  </a:cubicBezTo>
                  <a:lnTo>
                    <a:pt x="0" y="855213"/>
                  </a:lnTo>
                  <a:lnTo>
                    <a:pt x="0" y="855212"/>
                  </a:lnTo>
                  <a:lnTo>
                    <a:pt x="191101" y="697510"/>
                  </a:lnTo>
                  <a:cubicBezTo>
                    <a:pt x="608819" y="385118"/>
                    <a:pt x="1088574" y="151123"/>
                    <a:pt x="1608551" y="17339"/>
                  </a:cubicBezTo>
                  <a:lnTo>
                    <a:pt x="1683678"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任意多边形 42"/>
            <p:cNvSpPr/>
            <p:nvPr/>
          </p:nvSpPr>
          <p:spPr>
            <a:xfrm>
              <a:off x="-24679" y="4690721"/>
              <a:ext cx="4520933" cy="2266670"/>
            </a:xfrm>
            <a:custGeom>
              <a:avLst/>
              <a:gdLst>
                <a:gd name="connsiteX0" fmla="*/ 1147831 w 4520933"/>
                <a:gd name="connsiteY0" fmla="*/ 0 h 2266670"/>
                <a:gd name="connsiteX1" fmla="*/ 4408025 w 4520933"/>
                <a:gd name="connsiteY1" fmla="*/ 1634232 h 2266670"/>
                <a:gd name="connsiteX2" fmla="*/ 4449253 w 4520933"/>
                <a:gd name="connsiteY2" fmla="*/ 1692209 h 2266670"/>
                <a:gd name="connsiteX3" fmla="*/ 4482907 w 4520933"/>
                <a:gd name="connsiteY3" fmla="*/ 1880660 h 2266670"/>
                <a:gd name="connsiteX4" fmla="*/ 4517922 w 4520933"/>
                <a:gd name="connsiteY4" fmla="*/ 2187217 h 2266670"/>
                <a:gd name="connsiteX5" fmla="*/ 4520933 w 4520933"/>
                <a:gd name="connsiteY5" fmla="*/ 2266670 h 2266670"/>
                <a:gd name="connsiteX6" fmla="*/ 4520933 w 4520933"/>
                <a:gd name="connsiteY6" fmla="*/ 2266670 h 2266670"/>
                <a:gd name="connsiteX7" fmla="*/ 4517922 w 4520933"/>
                <a:gd name="connsiteY7" fmla="*/ 2187218 h 2266670"/>
                <a:gd name="connsiteX8" fmla="*/ 4482907 w 4520933"/>
                <a:gd name="connsiteY8" fmla="*/ 1880661 h 2266670"/>
                <a:gd name="connsiteX9" fmla="*/ 4449253 w 4520933"/>
                <a:gd name="connsiteY9" fmla="*/ 1692210 h 2266670"/>
                <a:gd name="connsiteX10" fmla="*/ 4408025 w 4520933"/>
                <a:gd name="connsiteY10" fmla="*/ 1634233 h 2266670"/>
                <a:gd name="connsiteX11" fmla="*/ 1147831 w 4520933"/>
                <a:gd name="connsiteY11" fmla="*/ 1 h 2266670"/>
                <a:gd name="connsiteX12" fmla="*/ 131061 w 4520933"/>
                <a:gd name="connsiteY12" fmla="*/ 128087 h 2266670"/>
                <a:gd name="connsiteX13" fmla="*/ 0 w 4520933"/>
                <a:gd name="connsiteY13" fmla="*/ 166183 h 2266670"/>
                <a:gd name="connsiteX14" fmla="*/ 0 w 4520933"/>
                <a:gd name="connsiteY14" fmla="*/ 166182 h 2266670"/>
                <a:gd name="connsiteX15" fmla="*/ 131061 w 4520933"/>
                <a:gd name="connsiteY15" fmla="*/ 128086 h 2266670"/>
                <a:gd name="connsiteX16" fmla="*/ 1147831 w 4520933"/>
                <a:gd name="connsiteY16" fmla="*/ 0 h 22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20933" h="2266670">
                  <a:moveTo>
                    <a:pt x="1147831" y="0"/>
                  </a:moveTo>
                  <a:cubicBezTo>
                    <a:pt x="2481954" y="0"/>
                    <a:pt x="3666095" y="642153"/>
                    <a:pt x="4408025" y="1634232"/>
                  </a:cubicBezTo>
                  <a:lnTo>
                    <a:pt x="4449253" y="1692209"/>
                  </a:lnTo>
                  <a:lnTo>
                    <a:pt x="4482907" y="1880660"/>
                  </a:lnTo>
                  <a:cubicBezTo>
                    <a:pt x="4498341" y="1981671"/>
                    <a:pt x="4510061" y="2083905"/>
                    <a:pt x="4517922" y="2187217"/>
                  </a:cubicBezTo>
                  <a:lnTo>
                    <a:pt x="4520933" y="2266670"/>
                  </a:lnTo>
                  <a:lnTo>
                    <a:pt x="4520933" y="2266670"/>
                  </a:lnTo>
                  <a:lnTo>
                    <a:pt x="4517922" y="2187218"/>
                  </a:lnTo>
                  <a:cubicBezTo>
                    <a:pt x="4510061" y="2083906"/>
                    <a:pt x="4498341" y="1981672"/>
                    <a:pt x="4482907" y="1880661"/>
                  </a:cubicBezTo>
                  <a:lnTo>
                    <a:pt x="4449253" y="1692210"/>
                  </a:lnTo>
                  <a:lnTo>
                    <a:pt x="4408025" y="1634233"/>
                  </a:lnTo>
                  <a:cubicBezTo>
                    <a:pt x="3666095" y="642154"/>
                    <a:pt x="2481954" y="1"/>
                    <a:pt x="1147831" y="1"/>
                  </a:cubicBezTo>
                  <a:cubicBezTo>
                    <a:pt x="796746" y="1"/>
                    <a:pt x="456048" y="44472"/>
                    <a:pt x="131061" y="128087"/>
                  </a:cubicBezTo>
                  <a:lnTo>
                    <a:pt x="0" y="166183"/>
                  </a:lnTo>
                  <a:lnTo>
                    <a:pt x="0" y="166182"/>
                  </a:lnTo>
                  <a:lnTo>
                    <a:pt x="131061" y="128086"/>
                  </a:lnTo>
                  <a:cubicBezTo>
                    <a:pt x="456048" y="44471"/>
                    <a:pt x="796746" y="0"/>
                    <a:pt x="1147831"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400" y="514483"/>
            <a:ext cx="2998150" cy="870226"/>
          </a:xfrm>
          <a:prstGeom prst="rect">
            <a:avLst/>
          </a:prstGeom>
        </p:spPr>
      </p:pic>
      <p:cxnSp>
        <p:nvCxnSpPr>
          <p:cNvPr id="3" name="直接连接符 2"/>
          <p:cNvCxnSpPr/>
          <p:nvPr/>
        </p:nvCxnSpPr>
        <p:spPr>
          <a:xfrm>
            <a:off x="8184232" y="5307794"/>
            <a:ext cx="3384376" cy="0"/>
          </a:xfrm>
          <a:prstGeom prst="line">
            <a:avLst/>
          </a:prstGeom>
          <a:ln>
            <a:solidFill>
              <a:srgbClr val="F29102"/>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8900638" y="5402470"/>
            <a:ext cx="3043060" cy="400110"/>
          </a:xfrm>
          <a:prstGeom prst="rect">
            <a:avLst/>
          </a:prstGeom>
          <a:noFill/>
        </p:spPr>
        <p:txBody>
          <a:bodyPr wrap="square" rtlCol="0">
            <a:spAutoFit/>
          </a:bodyPr>
          <a:lstStyle/>
          <a:p>
            <a:r>
              <a:rPr lang="en-US" altLang="zh-CN" sz="2000" i="1" dirty="0">
                <a:solidFill>
                  <a:srgbClr val="F39700"/>
                </a:solidFill>
                <a:latin typeface="+mn-lt"/>
                <a:ea typeface="+mn-ea"/>
                <a:cs typeface="+mn-ea"/>
                <a:sym typeface="+mn-lt"/>
              </a:rPr>
              <a:t>Innovation for Future</a:t>
            </a:r>
            <a:endParaRPr lang="zh-CN" altLang="en-US" sz="2000" i="1" dirty="0">
              <a:solidFill>
                <a:srgbClr val="F39700"/>
              </a:solidFill>
              <a:latin typeface="+mn-lt"/>
              <a:ea typeface="+mn-ea"/>
              <a:cs typeface="+mn-ea"/>
              <a:sym typeface="+mn-lt"/>
            </a:endParaRPr>
          </a:p>
        </p:txBody>
      </p:sp>
      <p:sp>
        <p:nvSpPr>
          <p:cNvPr id="15" name="文本框 14"/>
          <p:cNvSpPr txBox="1"/>
          <p:nvPr/>
        </p:nvSpPr>
        <p:spPr>
          <a:xfrm rot="20635693">
            <a:off x="227211" y="2461244"/>
            <a:ext cx="12239778" cy="1107996"/>
          </a:xfrm>
          <a:prstGeom prst="rect">
            <a:avLst/>
          </a:prstGeom>
          <a:noFill/>
        </p:spPr>
        <p:txBody>
          <a:bodyPr wrap="square" rtlCol="0">
            <a:spAutoFit/>
          </a:bodyPr>
          <a:lstStyle/>
          <a:p>
            <a:r>
              <a:rPr lang="en-US" altLang="zh-CN" sz="6600" dirty="0">
                <a:solidFill>
                  <a:schemeClr val="bg1">
                    <a:lumMod val="65000"/>
                    <a:alpha val="5000"/>
                  </a:schemeClr>
                </a:solidFill>
              </a:rPr>
              <a:t>Confidential</a:t>
            </a:r>
            <a:endParaRPr lang="zh-CN" altLang="en-US" sz="6600" dirty="0">
              <a:solidFill>
                <a:schemeClr val="bg1">
                  <a:lumMod val="65000"/>
                  <a:alpha val="5000"/>
                </a:schemeClr>
              </a:solidFill>
            </a:endParaRPr>
          </a:p>
        </p:txBody>
      </p:sp>
      <p:sp>
        <p:nvSpPr>
          <p:cNvPr id="21" name="文本框 20"/>
          <p:cNvSpPr txBox="1"/>
          <p:nvPr>
            <p:custDataLst>
              <p:tags r:id="rId1"/>
            </p:custDataLst>
          </p:nvPr>
        </p:nvSpPr>
        <p:spPr>
          <a:xfrm>
            <a:off x="9408160" y="3141345"/>
            <a:ext cx="2205990" cy="460375"/>
          </a:xfrm>
          <a:prstGeom prst="rect">
            <a:avLst/>
          </a:prstGeom>
          <a:noFill/>
        </p:spPr>
        <p:txBody>
          <a:bodyPr wrap="square">
            <a:spAutoFit/>
          </a:bodyPr>
          <a:lstStyle/>
          <a:p>
            <a:r>
              <a:rPr lang="zh-CN" altLang="en-US" sz="2400" b="1" dirty="0">
                <a:solidFill>
                  <a:srgbClr val="F29102"/>
                </a:solidFill>
                <a:latin typeface="+mn-lt"/>
                <a:ea typeface="+mn-ea"/>
                <a:cs typeface="+mn-ea"/>
              </a:rPr>
              <a:t>202</a:t>
            </a:r>
            <a:r>
              <a:rPr lang="en-US" altLang="zh-CN" sz="2400" b="1" dirty="0">
                <a:solidFill>
                  <a:srgbClr val="F29102"/>
                </a:solidFill>
                <a:latin typeface="+mn-lt"/>
                <a:ea typeface="+mn-ea"/>
                <a:cs typeface="+mn-ea"/>
              </a:rPr>
              <a:t>4</a:t>
            </a:r>
            <a:r>
              <a:rPr lang="zh-CN" altLang="en-US" sz="2400" b="1" dirty="0">
                <a:solidFill>
                  <a:srgbClr val="F29102"/>
                </a:solidFill>
                <a:latin typeface="+mn-lt"/>
                <a:ea typeface="+mn-ea"/>
                <a:cs typeface="+mn-ea"/>
              </a:rPr>
              <a:t> Q</a:t>
            </a:r>
            <a:r>
              <a:rPr lang="en-US" altLang="zh-CN" sz="2400" b="1" dirty="0">
                <a:solidFill>
                  <a:srgbClr val="F29102"/>
                </a:solidFill>
                <a:latin typeface="+mn-lt"/>
                <a:ea typeface="+mn-ea"/>
                <a:cs typeface="+mn-ea"/>
              </a:rPr>
              <a:t>3</a:t>
            </a:r>
            <a:r>
              <a:rPr lang="zh-CN" altLang="en-US" sz="2400" b="1" dirty="0">
                <a:solidFill>
                  <a:srgbClr val="F29102"/>
                </a:solidFill>
                <a:latin typeface="+mn-lt"/>
                <a:ea typeface="+mn-ea"/>
                <a:cs typeface="+mn-ea"/>
              </a:rPr>
              <a:t> Rev0.</a:t>
            </a:r>
            <a:r>
              <a:rPr lang="en-US" altLang="zh-CN" sz="2400" b="1" dirty="0">
                <a:solidFill>
                  <a:srgbClr val="F29102"/>
                </a:solidFill>
                <a:latin typeface="+mn-lt"/>
                <a:ea typeface="+mn-ea"/>
                <a:cs typeface="+mn-ea"/>
              </a:rPr>
              <a:t>1</a:t>
            </a:r>
            <a:endParaRPr lang="zh-CN" altLang="en-US" sz="2400" b="1" dirty="0">
              <a:solidFill>
                <a:srgbClr val="F29102"/>
              </a:solidFill>
              <a:latin typeface="+mn-lt"/>
              <a:ea typeface="+mn-ea"/>
              <a:cs typeface="+mn-ea"/>
            </a:endParaRPr>
          </a:p>
        </p:txBody>
      </p:sp>
      <p:sp>
        <p:nvSpPr>
          <p:cNvPr id="2" name="文本框 1">
            <a:extLst>
              <a:ext uri="{FF2B5EF4-FFF2-40B4-BE49-F238E27FC236}">
                <a16:creationId xmlns:a16="http://schemas.microsoft.com/office/drawing/2014/main" id="{D61EB735-7A9F-CA52-AE0D-B55F8139343A}"/>
              </a:ext>
            </a:extLst>
          </p:cNvPr>
          <p:cNvSpPr txBox="1"/>
          <p:nvPr/>
        </p:nvSpPr>
        <p:spPr>
          <a:xfrm>
            <a:off x="6096000" y="3822643"/>
            <a:ext cx="4698722" cy="646331"/>
          </a:xfrm>
          <a:prstGeom prst="rect">
            <a:avLst/>
          </a:prstGeom>
          <a:noFill/>
        </p:spPr>
        <p:txBody>
          <a:bodyPr wrap="none" rtlCol="0">
            <a:spAutoFit/>
          </a:bodyPr>
          <a:lstStyle/>
          <a:p>
            <a:r>
              <a:rPr lang="en-US" altLang="zh-CN" b="1" dirty="0">
                <a:solidFill>
                  <a:srgbClr val="337137"/>
                </a:solidFill>
              </a:rPr>
              <a:t>PRISEMI</a:t>
            </a:r>
            <a:r>
              <a:rPr lang="zh-CN" altLang="en-US" b="1" dirty="0">
                <a:solidFill>
                  <a:srgbClr val="337137"/>
                </a:solidFill>
              </a:rPr>
              <a:t>芯导授权代理</a:t>
            </a:r>
            <a:r>
              <a:rPr lang="en-US" altLang="zh-CN" b="1" dirty="0">
                <a:solidFill>
                  <a:srgbClr val="337137"/>
                </a:solidFill>
              </a:rPr>
              <a:t>KOYUELEC</a:t>
            </a:r>
            <a:r>
              <a:rPr lang="zh-CN" altLang="en-US" b="1" dirty="0">
                <a:solidFill>
                  <a:srgbClr val="337137"/>
                </a:solidFill>
              </a:rPr>
              <a:t>光与电子</a:t>
            </a:r>
            <a:endParaRPr lang="en-US" altLang="zh-CN" b="1" dirty="0">
              <a:solidFill>
                <a:srgbClr val="337137"/>
              </a:solidFill>
            </a:endParaRPr>
          </a:p>
          <a:p>
            <a:r>
              <a:rPr lang="zh-CN" altLang="en-US" b="1" dirty="0">
                <a:solidFill>
                  <a:srgbClr val="337137"/>
                </a:solidFill>
              </a:rPr>
              <a:t>电话</a:t>
            </a:r>
            <a:r>
              <a:rPr lang="en-US" altLang="zh-CN" b="1" dirty="0">
                <a:solidFill>
                  <a:srgbClr val="337137"/>
                </a:solidFill>
              </a:rPr>
              <a:t>0755-82542001</a:t>
            </a:r>
            <a:r>
              <a:rPr lang="zh-CN" altLang="en-US" b="1" dirty="0">
                <a:solidFill>
                  <a:srgbClr val="337137"/>
                </a:solidFill>
              </a:rPr>
              <a:t>，</a:t>
            </a:r>
            <a:r>
              <a:rPr lang="en-US" altLang="zh-CN" b="1" dirty="0">
                <a:solidFill>
                  <a:srgbClr val="337137"/>
                </a:solidFill>
              </a:rPr>
              <a:t>82574660</a:t>
            </a:r>
            <a:r>
              <a:rPr lang="zh-CN" altLang="en-US" b="1" dirty="0">
                <a:solidFill>
                  <a:srgbClr val="337137"/>
                </a:solidFill>
              </a:rPr>
              <a:t>谢谢惠顾</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7138374" y="2373995"/>
            <a:ext cx="1949648" cy="1368152"/>
          </a:xfrm>
          <a:prstGeom prst="roundRect">
            <a:avLst>
              <a:gd name="adj" fmla="val 8106"/>
            </a:avLst>
          </a:prstGeom>
          <a:gradFill flip="none" rotWithShape="1">
            <a:gsLst>
              <a:gs pos="0">
                <a:srgbClr val="A2C990"/>
              </a:gs>
              <a:gs pos="50000">
                <a:srgbClr val="78B15F"/>
              </a:gs>
              <a:gs pos="100000">
                <a:srgbClr val="009E6C"/>
              </a:gs>
            </a:gsLst>
            <a:lin ang="5400000" scaled="1"/>
            <a:tileRect/>
          </a:gradFill>
          <a:ln>
            <a:solidFill>
              <a:schemeClr val="bg1"/>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lnSpc>
                <a:spcPct val="150000"/>
              </a:lnSpc>
            </a:pPr>
            <a:r>
              <a:rPr lang="zh-CN" altLang="en-US" sz="1400" b="1" dirty="0">
                <a:solidFill>
                  <a:srgbClr val="FFFFFF"/>
                </a:solidFill>
                <a:cs typeface="+mn-ea"/>
                <a:sym typeface="+mn-lt"/>
              </a:rPr>
              <a:t>锂电池充电管理芯片</a:t>
            </a:r>
          </a:p>
        </p:txBody>
      </p:sp>
      <p:sp>
        <p:nvSpPr>
          <p:cNvPr id="3" name="圆角矩形 2"/>
          <p:cNvSpPr/>
          <p:nvPr/>
        </p:nvSpPr>
        <p:spPr>
          <a:xfrm>
            <a:off x="9235831" y="4365104"/>
            <a:ext cx="1949648" cy="1368152"/>
          </a:xfrm>
          <a:prstGeom prst="roundRect">
            <a:avLst>
              <a:gd name="adj" fmla="val 8106"/>
            </a:avLst>
          </a:prstGeom>
          <a:gradFill flip="none" rotWithShape="1">
            <a:gsLst>
              <a:gs pos="0">
                <a:srgbClr val="A2C990"/>
              </a:gs>
              <a:gs pos="50000">
                <a:srgbClr val="78B15F"/>
              </a:gs>
              <a:gs pos="100000">
                <a:srgbClr val="009E6C"/>
              </a:gs>
            </a:gsLst>
            <a:lin ang="5400000" scaled="1"/>
            <a:tileRect/>
          </a:gradFill>
          <a:ln>
            <a:solidFill>
              <a:schemeClr val="bg1"/>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lnSpc>
                <a:spcPct val="150000"/>
              </a:lnSpc>
            </a:pPr>
            <a:r>
              <a:rPr lang="en-US" altLang="zh-CN" sz="1400" b="1" dirty="0">
                <a:solidFill>
                  <a:srgbClr val="FFFFFF"/>
                </a:solidFill>
                <a:cs typeface="+mn-ea"/>
                <a:sym typeface="+mn-lt"/>
              </a:rPr>
              <a:t>DC/DC</a:t>
            </a:r>
            <a:r>
              <a:rPr lang="zh-CN" altLang="en-US" sz="1400" b="1" dirty="0">
                <a:solidFill>
                  <a:srgbClr val="FFFFFF"/>
                </a:solidFill>
                <a:cs typeface="+mn-ea"/>
                <a:sym typeface="+mn-lt"/>
              </a:rPr>
              <a:t>电源</a:t>
            </a:r>
            <a:endParaRPr lang="en-US" altLang="zh-CN" sz="1400" b="1" dirty="0">
              <a:solidFill>
                <a:srgbClr val="FFFFFF"/>
              </a:solidFill>
              <a:cs typeface="+mn-ea"/>
              <a:sym typeface="+mn-lt"/>
            </a:endParaRPr>
          </a:p>
          <a:p>
            <a:pPr algn="ctr" eaLnBrk="0" hangingPunct="0">
              <a:lnSpc>
                <a:spcPct val="150000"/>
              </a:lnSpc>
            </a:pPr>
            <a:r>
              <a:rPr lang="zh-CN" altLang="en-US" sz="1400" b="1" dirty="0">
                <a:solidFill>
                  <a:srgbClr val="FFFFFF"/>
                </a:solidFill>
                <a:cs typeface="+mn-ea"/>
                <a:sym typeface="+mn-lt"/>
              </a:rPr>
              <a:t>负载开关芯片</a:t>
            </a:r>
            <a:endParaRPr lang="en-US" altLang="zh-CN" sz="1400" b="1" dirty="0">
              <a:solidFill>
                <a:srgbClr val="FFFFFF"/>
              </a:solidFill>
              <a:cs typeface="+mn-ea"/>
              <a:sym typeface="+mn-lt"/>
            </a:endParaRPr>
          </a:p>
        </p:txBody>
      </p:sp>
      <p:sp>
        <p:nvSpPr>
          <p:cNvPr id="4" name="圆角矩形 3"/>
          <p:cNvSpPr/>
          <p:nvPr/>
        </p:nvSpPr>
        <p:spPr>
          <a:xfrm>
            <a:off x="9264580" y="2373995"/>
            <a:ext cx="1949648" cy="1368152"/>
          </a:xfrm>
          <a:prstGeom prst="roundRect">
            <a:avLst>
              <a:gd name="adj" fmla="val 8106"/>
            </a:avLst>
          </a:prstGeom>
          <a:gradFill>
            <a:gsLst>
              <a:gs pos="0">
                <a:srgbClr val="D78103"/>
              </a:gs>
              <a:gs pos="100000">
                <a:srgbClr val="F39304"/>
              </a:gs>
            </a:gsLst>
            <a:lin ang="5400000" scaled="1"/>
          </a:gradFill>
          <a:ln>
            <a:solidFill>
              <a:schemeClr val="bg1"/>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lnSpc>
                <a:spcPct val="150000"/>
              </a:lnSpc>
            </a:pPr>
            <a:r>
              <a:rPr lang="en-US" altLang="zh-CN" sz="1400" b="1" dirty="0">
                <a:solidFill>
                  <a:srgbClr val="FFFFFF"/>
                </a:solidFill>
                <a:cs typeface="+mn-ea"/>
                <a:sym typeface="+mn-lt"/>
              </a:rPr>
              <a:t>OVP</a:t>
            </a:r>
            <a:r>
              <a:rPr lang="zh-CN" altLang="en-US" sz="1400" b="1" dirty="0">
                <a:solidFill>
                  <a:srgbClr val="FFFFFF"/>
                </a:solidFill>
                <a:cs typeface="+mn-ea"/>
                <a:sym typeface="+mn-lt"/>
              </a:rPr>
              <a:t>过压保护芯片</a:t>
            </a:r>
            <a:endParaRPr lang="en-US" altLang="zh-CN" sz="1400" b="1" dirty="0">
              <a:solidFill>
                <a:srgbClr val="FFFFFF"/>
              </a:solidFill>
              <a:cs typeface="+mn-ea"/>
              <a:sym typeface="+mn-lt"/>
            </a:endParaRPr>
          </a:p>
        </p:txBody>
      </p:sp>
      <p:sp>
        <p:nvSpPr>
          <p:cNvPr id="5" name="圆角矩形 4"/>
          <p:cNvSpPr/>
          <p:nvPr/>
        </p:nvSpPr>
        <p:spPr>
          <a:xfrm>
            <a:off x="7138374" y="4364991"/>
            <a:ext cx="1949648" cy="1368152"/>
          </a:xfrm>
          <a:prstGeom prst="roundRect">
            <a:avLst>
              <a:gd name="adj" fmla="val 8106"/>
            </a:avLst>
          </a:prstGeom>
          <a:gradFill>
            <a:gsLst>
              <a:gs pos="0">
                <a:srgbClr val="D78103"/>
              </a:gs>
              <a:gs pos="100000">
                <a:srgbClr val="F39304"/>
              </a:gs>
            </a:gsLst>
            <a:lin ang="5400000" scaled="1"/>
          </a:gradFill>
          <a:ln>
            <a:solidFill>
              <a:schemeClr val="bg1"/>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lnSpc>
                <a:spcPct val="150000"/>
              </a:lnSpc>
            </a:pPr>
            <a:r>
              <a:rPr lang="zh-CN" altLang="en-US" sz="1400" b="1" dirty="0">
                <a:solidFill>
                  <a:srgbClr val="FFFFFF"/>
                </a:solidFill>
                <a:cs typeface="+mn-ea"/>
                <a:sym typeface="+mn-lt"/>
              </a:rPr>
              <a:t>音频功率放大器</a:t>
            </a:r>
          </a:p>
        </p:txBody>
      </p:sp>
      <p:grpSp>
        <p:nvGrpSpPr>
          <p:cNvPr id="14" name="组合 13"/>
          <p:cNvGrpSpPr/>
          <p:nvPr/>
        </p:nvGrpSpPr>
        <p:grpSpPr>
          <a:xfrm>
            <a:off x="1271464" y="1879556"/>
            <a:ext cx="3816426" cy="3823971"/>
            <a:chOff x="6600055" y="1086724"/>
            <a:chExt cx="4240091" cy="4248472"/>
          </a:xfrm>
        </p:grpSpPr>
        <p:sp>
          <p:nvSpPr>
            <p:cNvPr id="11" name="六边形 10"/>
            <p:cNvSpPr/>
            <p:nvPr/>
          </p:nvSpPr>
          <p:spPr>
            <a:xfrm>
              <a:off x="6600055" y="1772816"/>
              <a:ext cx="1512168" cy="1296144"/>
            </a:xfrm>
            <a:prstGeom prst="hexagon">
              <a:avLst/>
            </a:prstGeom>
            <a:gradFill flip="none" rotWithShape="1">
              <a:gsLst>
                <a:gs pos="0">
                  <a:srgbClr val="F39304">
                    <a:shade val="30000"/>
                    <a:satMod val="115000"/>
                  </a:srgbClr>
                </a:gs>
                <a:gs pos="50000">
                  <a:srgbClr val="F39304">
                    <a:shade val="67500"/>
                    <a:satMod val="115000"/>
                  </a:srgbClr>
                </a:gs>
                <a:gs pos="100000">
                  <a:srgbClr val="F39304">
                    <a:shade val="100000"/>
                    <a:satMod val="115000"/>
                  </a:srgbClr>
                </a:gs>
              </a:gsLst>
              <a:lin ang="5400000" scaled="1"/>
              <a:tileRect/>
            </a:gradFill>
            <a:effectLst>
              <a:outerShdw blurRad="40000" dist="20000" dir="5400000" rotWithShape="0">
                <a:srgbClr val="000000">
                  <a:alpha val="38000"/>
                </a:srgbClr>
              </a:outerShdw>
              <a:reflection blurRad="6350" stA="52000" endA="300" endPos="35000" dir="5400000" sy="-100000" algn="bl" rotWithShape="0"/>
            </a:effectLst>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CN" sz="1400" b="1" dirty="0" err="1">
                  <a:solidFill>
                    <a:srgbClr val="FFFFFF"/>
                  </a:solidFill>
                  <a:cs typeface="+mn-ea"/>
                  <a:sym typeface="+mn-lt"/>
                </a:rPr>
                <a:t>GaN</a:t>
              </a:r>
              <a:r>
                <a:rPr lang="en-US" altLang="zh-CN" sz="1400" b="1" dirty="0">
                  <a:solidFill>
                    <a:srgbClr val="FFFFFF"/>
                  </a:solidFill>
                  <a:cs typeface="+mn-ea"/>
                  <a:sym typeface="+mn-lt"/>
                </a:rPr>
                <a:t> HEMT</a:t>
              </a:r>
            </a:p>
          </p:txBody>
        </p:sp>
        <p:sp>
          <p:nvSpPr>
            <p:cNvPr id="6" name="六边形 5"/>
            <p:cNvSpPr/>
            <p:nvPr/>
          </p:nvSpPr>
          <p:spPr>
            <a:xfrm>
              <a:off x="7959824" y="1086724"/>
              <a:ext cx="1512168" cy="1296144"/>
            </a:xfrm>
            <a:prstGeom prst="hexagon">
              <a:avLst/>
            </a:prstGeom>
            <a:gradFill flip="none" rotWithShape="1">
              <a:gsLst>
                <a:gs pos="0">
                  <a:srgbClr val="F39304">
                    <a:shade val="30000"/>
                    <a:satMod val="115000"/>
                  </a:srgbClr>
                </a:gs>
                <a:gs pos="50000">
                  <a:srgbClr val="F39304">
                    <a:shade val="67500"/>
                    <a:satMod val="115000"/>
                  </a:srgbClr>
                </a:gs>
                <a:gs pos="100000">
                  <a:srgbClr val="F39304">
                    <a:shade val="100000"/>
                    <a:satMod val="115000"/>
                  </a:srgbClr>
                </a:gs>
              </a:gsLst>
              <a:lin ang="5400000" scaled="1"/>
              <a:tileRect/>
            </a:gradFill>
            <a:effectLst>
              <a:outerShdw blurRad="40000" dist="20000" dir="5400000" rotWithShape="0">
                <a:srgbClr val="000000">
                  <a:alpha val="38000"/>
                </a:srgbClr>
              </a:outerShdw>
              <a:reflection blurRad="6350" stA="52000" endA="300" endPos="35000" dir="5400000" sy="-100000" algn="bl" rotWithShape="0"/>
            </a:effectLst>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CN" sz="1400" b="1" dirty="0">
                  <a:solidFill>
                    <a:srgbClr val="FFFFFF"/>
                  </a:solidFill>
                  <a:cs typeface="+mn-ea"/>
                  <a:sym typeface="+mn-lt"/>
                </a:rPr>
                <a:t>ESD</a:t>
              </a:r>
            </a:p>
            <a:p>
              <a:pPr algn="ctr"/>
              <a:r>
                <a:rPr lang="en-US" altLang="zh-CN" sz="1400" b="1" dirty="0">
                  <a:solidFill>
                    <a:srgbClr val="FFFFFF"/>
                  </a:solidFill>
                  <a:cs typeface="+mn-ea"/>
                  <a:sym typeface="+mn-lt"/>
                </a:rPr>
                <a:t>TVS</a:t>
              </a:r>
            </a:p>
          </p:txBody>
        </p:sp>
        <p:sp>
          <p:nvSpPr>
            <p:cNvPr id="7" name="六边形 6"/>
            <p:cNvSpPr/>
            <p:nvPr/>
          </p:nvSpPr>
          <p:spPr>
            <a:xfrm>
              <a:off x="9327976" y="1772816"/>
              <a:ext cx="1512168" cy="1296144"/>
            </a:xfrm>
            <a:prstGeom prst="hexagon">
              <a:avLst/>
            </a:prstGeom>
            <a:gradFill flip="none" rotWithShape="1">
              <a:gsLst>
                <a:gs pos="0">
                  <a:srgbClr val="F39304">
                    <a:shade val="30000"/>
                    <a:satMod val="115000"/>
                  </a:srgbClr>
                </a:gs>
                <a:gs pos="50000">
                  <a:srgbClr val="F39304">
                    <a:shade val="67500"/>
                    <a:satMod val="115000"/>
                  </a:srgbClr>
                </a:gs>
                <a:gs pos="100000">
                  <a:srgbClr val="F39304">
                    <a:shade val="100000"/>
                    <a:satMod val="115000"/>
                  </a:srgbClr>
                </a:gs>
              </a:gsLst>
              <a:lin ang="5400000" scaled="1"/>
              <a:tileRect/>
            </a:gradFill>
            <a:effectLst>
              <a:outerShdw blurRad="40000" dist="20000" dir="5400000" rotWithShape="0">
                <a:srgbClr val="000000">
                  <a:alpha val="38000"/>
                </a:srgbClr>
              </a:outerShdw>
              <a:reflection blurRad="6350" stA="52000" endA="300" endPos="35000" dir="5400000" sy="-100000" algn="bl" rotWithShape="0"/>
            </a:effectLst>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CN" sz="1400" b="1" dirty="0">
                  <a:solidFill>
                    <a:srgbClr val="FFFFFF"/>
                  </a:solidFill>
                  <a:cs typeface="+mn-ea"/>
                  <a:sym typeface="+mn-lt"/>
                </a:rPr>
                <a:t>MOSFET</a:t>
              </a:r>
            </a:p>
            <a:p>
              <a:pPr algn="ctr"/>
              <a:r>
                <a:rPr lang="en-US" altLang="zh-CN" sz="1400" b="1" dirty="0">
                  <a:solidFill>
                    <a:srgbClr val="FFFFFF"/>
                  </a:solidFill>
                  <a:cs typeface="+mn-ea"/>
                  <a:sym typeface="+mn-lt"/>
                </a:rPr>
                <a:t>(Trench &amp;</a:t>
              </a:r>
            </a:p>
            <a:p>
              <a:pPr algn="ctr"/>
              <a:r>
                <a:rPr lang="en-US" altLang="zh-CN" sz="1400" b="1" dirty="0">
                  <a:solidFill>
                    <a:srgbClr val="FFFFFF"/>
                  </a:solidFill>
                  <a:cs typeface="+mn-ea"/>
                  <a:sym typeface="+mn-lt"/>
                </a:rPr>
                <a:t>SGT )</a:t>
              </a:r>
            </a:p>
          </p:txBody>
        </p:sp>
        <p:sp>
          <p:nvSpPr>
            <p:cNvPr id="8" name="六边形 7"/>
            <p:cNvSpPr/>
            <p:nvPr/>
          </p:nvSpPr>
          <p:spPr>
            <a:xfrm>
              <a:off x="9327978" y="3316792"/>
              <a:ext cx="1512168" cy="1296144"/>
            </a:xfrm>
            <a:prstGeom prst="hexagon">
              <a:avLst/>
            </a:prstGeom>
            <a:gradFill flip="none" rotWithShape="1">
              <a:gsLst>
                <a:gs pos="0">
                  <a:srgbClr val="F39304">
                    <a:shade val="30000"/>
                    <a:satMod val="115000"/>
                  </a:srgbClr>
                </a:gs>
                <a:gs pos="50000">
                  <a:srgbClr val="F39304">
                    <a:shade val="67500"/>
                    <a:satMod val="115000"/>
                  </a:srgbClr>
                </a:gs>
                <a:gs pos="100000">
                  <a:srgbClr val="F39304">
                    <a:shade val="100000"/>
                    <a:satMod val="115000"/>
                  </a:srgbClr>
                </a:gs>
              </a:gsLst>
              <a:lin ang="5400000" scaled="1"/>
              <a:tileRect/>
            </a:gradFill>
            <a:effectLst>
              <a:outerShdw blurRad="40000" dist="20000" dir="5400000" rotWithShape="0">
                <a:srgbClr val="000000">
                  <a:alpha val="38000"/>
                </a:srgbClr>
              </a:outerShdw>
              <a:reflection blurRad="6350" stA="52000" endA="300" endPos="35000" dir="5400000" sy="-100000" algn="bl" rotWithShape="0"/>
            </a:effectLst>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CN" sz="1400" b="1" dirty="0">
                  <a:solidFill>
                    <a:srgbClr val="FFFFFF"/>
                  </a:solidFill>
                  <a:cs typeface="+mn-ea"/>
                  <a:sym typeface="+mn-lt"/>
                </a:rPr>
                <a:t>IGBT      </a:t>
              </a:r>
            </a:p>
          </p:txBody>
        </p:sp>
        <p:sp>
          <p:nvSpPr>
            <p:cNvPr id="9" name="六边形 8"/>
            <p:cNvSpPr/>
            <p:nvPr/>
          </p:nvSpPr>
          <p:spPr>
            <a:xfrm>
              <a:off x="7959824" y="4039052"/>
              <a:ext cx="1512168" cy="1296144"/>
            </a:xfrm>
            <a:prstGeom prst="hexagon">
              <a:avLst/>
            </a:prstGeom>
            <a:gradFill flip="none" rotWithShape="1">
              <a:gsLst>
                <a:gs pos="0">
                  <a:srgbClr val="A2C990"/>
                </a:gs>
                <a:gs pos="50000">
                  <a:srgbClr val="78B15F"/>
                </a:gs>
                <a:gs pos="100000">
                  <a:srgbClr val="009E6C"/>
                </a:gs>
              </a:gsLst>
              <a:lin ang="5400000" scaled="1"/>
              <a:tileRect/>
            </a:gradFill>
            <a:ln>
              <a:solidFill>
                <a:schemeClr val="bg1"/>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lnSpc>
                  <a:spcPct val="150000"/>
                </a:lnSpc>
              </a:pPr>
              <a:r>
                <a:rPr lang="en-US" altLang="zh-CN" sz="1400" b="1" dirty="0">
                  <a:solidFill>
                    <a:srgbClr val="FFFFFF"/>
                  </a:solidFill>
                  <a:cs typeface="+mn-ea"/>
                  <a:sym typeface="+mn-lt"/>
                </a:rPr>
                <a:t>Diodes</a:t>
              </a:r>
            </a:p>
          </p:txBody>
        </p:sp>
        <p:sp>
          <p:nvSpPr>
            <p:cNvPr id="10" name="六边形 9"/>
            <p:cNvSpPr/>
            <p:nvPr/>
          </p:nvSpPr>
          <p:spPr>
            <a:xfrm>
              <a:off x="6600056" y="3318972"/>
              <a:ext cx="1512168" cy="1296144"/>
            </a:xfrm>
            <a:prstGeom prst="hexagon">
              <a:avLst/>
            </a:prstGeom>
            <a:gradFill flip="none" rotWithShape="1">
              <a:gsLst>
                <a:gs pos="0">
                  <a:srgbClr val="F39304">
                    <a:shade val="30000"/>
                    <a:satMod val="115000"/>
                  </a:srgbClr>
                </a:gs>
                <a:gs pos="50000">
                  <a:srgbClr val="F39304">
                    <a:shade val="67500"/>
                    <a:satMod val="115000"/>
                  </a:srgbClr>
                </a:gs>
                <a:gs pos="100000">
                  <a:srgbClr val="F39304">
                    <a:shade val="100000"/>
                    <a:satMod val="115000"/>
                  </a:srgbClr>
                </a:gs>
              </a:gsLst>
              <a:lin ang="5400000" scaled="1"/>
              <a:tileRect/>
            </a:gradFill>
            <a:effectLst>
              <a:outerShdw blurRad="40000" dist="20000" dir="5400000" rotWithShape="0">
                <a:srgbClr val="000000">
                  <a:alpha val="38000"/>
                </a:srgbClr>
              </a:outerShdw>
              <a:reflection blurRad="6350" stA="52000" endA="300" endPos="35000" dir="5400000" sy="-100000" algn="bl" rotWithShape="0"/>
            </a:effectLst>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CN" sz="1400" b="1" dirty="0" err="1">
                  <a:solidFill>
                    <a:srgbClr val="FFFFFF"/>
                  </a:solidFill>
                  <a:cs typeface="+mn-ea"/>
                  <a:sym typeface="+mn-lt"/>
                </a:rPr>
                <a:t>SiC</a:t>
              </a:r>
              <a:endParaRPr lang="en-US" altLang="zh-CN" sz="1400" b="1" dirty="0">
                <a:solidFill>
                  <a:srgbClr val="FFFFFF"/>
                </a:solidFill>
                <a:cs typeface="+mn-ea"/>
                <a:sym typeface="+mn-lt"/>
              </a:endParaRPr>
            </a:p>
            <a:p>
              <a:pPr algn="ctr"/>
              <a:r>
                <a:rPr lang="en-US" altLang="zh-CN" sz="1400" b="1" dirty="0">
                  <a:solidFill>
                    <a:srgbClr val="FFFFFF"/>
                  </a:solidFill>
                  <a:cs typeface="+mn-ea"/>
                  <a:sym typeface="+mn-lt"/>
                </a:rPr>
                <a:t>MOSFET</a:t>
              </a:r>
            </a:p>
          </p:txBody>
        </p:sp>
      </p:grpSp>
      <p:sp>
        <p:nvSpPr>
          <p:cNvPr id="12" name="文本框 11"/>
          <p:cNvSpPr txBox="1"/>
          <p:nvPr/>
        </p:nvSpPr>
        <p:spPr>
          <a:xfrm>
            <a:off x="8620053" y="1109121"/>
            <a:ext cx="1152128" cy="461665"/>
          </a:xfrm>
          <a:prstGeom prst="rect">
            <a:avLst/>
          </a:prstGeom>
          <a:noFill/>
        </p:spPr>
        <p:txBody>
          <a:bodyPr wrap="square" rtlCol="0">
            <a:spAutoFit/>
          </a:bodyPr>
          <a:lstStyle/>
          <a:p>
            <a:r>
              <a:rPr lang="zh-CN" altLang="en-US" sz="2400" b="1" dirty="0">
                <a:latin typeface="+mn-lt"/>
                <a:ea typeface="+mn-ea"/>
                <a:cs typeface="+mn-ea"/>
                <a:sym typeface="+mn-lt"/>
              </a:rPr>
              <a:t>功率</a:t>
            </a:r>
            <a:r>
              <a:rPr lang="en-US" altLang="zh-CN" sz="2400" b="1" dirty="0">
                <a:latin typeface="+mn-lt"/>
                <a:ea typeface="+mn-ea"/>
                <a:cs typeface="+mn-ea"/>
                <a:sym typeface="+mn-lt"/>
              </a:rPr>
              <a:t>IC</a:t>
            </a:r>
            <a:endParaRPr lang="zh-CN" altLang="en-US" sz="2400" b="1" dirty="0">
              <a:latin typeface="+mn-lt"/>
              <a:ea typeface="+mn-ea"/>
              <a:cs typeface="+mn-ea"/>
              <a:sym typeface="+mn-lt"/>
            </a:endParaRPr>
          </a:p>
        </p:txBody>
      </p:sp>
      <p:sp>
        <p:nvSpPr>
          <p:cNvPr id="13" name="文本框 12"/>
          <p:cNvSpPr txBox="1"/>
          <p:nvPr/>
        </p:nvSpPr>
        <p:spPr>
          <a:xfrm>
            <a:off x="2495366" y="1109121"/>
            <a:ext cx="1512168" cy="461665"/>
          </a:xfrm>
          <a:prstGeom prst="rect">
            <a:avLst/>
          </a:prstGeom>
          <a:noFill/>
        </p:spPr>
        <p:txBody>
          <a:bodyPr wrap="square" rtlCol="0">
            <a:spAutoFit/>
          </a:bodyPr>
          <a:lstStyle/>
          <a:p>
            <a:r>
              <a:rPr lang="zh-CN" altLang="en-US" sz="2400" b="1" dirty="0">
                <a:latin typeface="+mn-lt"/>
                <a:ea typeface="+mn-ea"/>
                <a:cs typeface="+mn-ea"/>
                <a:sym typeface="+mn-lt"/>
              </a:rPr>
              <a:t>功率器件</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35360" y="382460"/>
            <a:ext cx="8136904" cy="400110"/>
          </a:xfrm>
          <a:prstGeom prst="rect">
            <a:avLst/>
          </a:prstGeom>
          <a:noFill/>
        </p:spPr>
        <p:txBody>
          <a:bodyPr wrap="square">
            <a:spAutoFit/>
          </a:bodyPr>
          <a:lstStyle/>
          <a:p>
            <a:pPr algn="l"/>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应用场景</a:t>
            </a: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06098" y="1699249"/>
            <a:ext cx="1848361" cy="1536401"/>
          </a:xfrm>
          <a:prstGeom prst="rect">
            <a:avLst/>
          </a:prstGeom>
        </p:spPr>
      </p:pic>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9583" y="1528561"/>
            <a:ext cx="2987376" cy="1877779"/>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63852" y="3888813"/>
            <a:ext cx="2492896" cy="2492896"/>
          </a:xfrm>
          <a:prstGeom prst="rect">
            <a:avLst/>
          </a:prstGeom>
        </p:spPr>
      </p:pic>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l="7520" t="13482" r="8224" b="13672"/>
          <a:stretch>
            <a:fillRect/>
          </a:stretch>
        </p:blipFill>
        <p:spPr>
          <a:xfrm>
            <a:off x="839416" y="1772816"/>
            <a:ext cx="2517030" cy="1368153"/>
          </a:xfrm>
          <a:prstGeom prst="rect">
            <a:avLst/>
          </a:prstGeom>
        </p:spPr>
      </p:pic>
      <p:pic>
        <p:nvPicPr>
          <p:cNvPr id="14" name="图片 13"/>
          <p:cNvPicPr>
            <a:picLocks noChangeAspect="1"/>
          </p:cNvPicPr>
          <p:nvPr/>
        </p:nvPicPr>
        <p:blipFill rotWithShape="1">
          <a:blip r:embed="rId6">
            <a:extLst>
              <a:ext uri="{28A0092B-C50C-407E-A947-70E740481C1C}">
                <a14:useLocalDpi xmlns:a14="http://schemas.microsoft.com/office/drawing/2010/main" val="0"/>
              </a:ext>
            </a:extLst>
          </a:blip>
          <a:srcRect l="15948" t="12379" r="20262" b="12950"/>
          <a:stretch>
            <a:fillRect/>
          </a:stretch>
        </p:blipFill>
        <p:spPr>
          <a:xfrm>
            <a:off x="1128540" y="4232842"/>
            <a:ext cx="2227906" cy="1949418"/>
          </a:xfrm>
          <a:prstGeom prst="rect">
            <a:avLst/>
          </a:prstGeom>
        </p:spPr>
      </p:pic>
      <p:pic>
        <p:nvPicPr>
          <p:cNvPr id="16" name="图片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93930" y="4120849"/>
            <a:ext cx="3924300" cy="2028825"/>
          </a:xfrm>
          <a:prstGeom prst="rect">
            <a:avLst/>
          </a:prstGeom>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Placeholder 4"/>
          <p:cNvSpPr txBox="1"/>
          <p:nvPr/>
        </p:nvSpPr>
        <p:spPr>
          <a:xfrm>
            <a:off x="335360" y="292602"/>
            <a:ext cx="4231005" cy="504190"/>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zh-CN" sz="2000" b="1" dirty="0">
                <a:latin typeface="微软雅黑" panose="020B0503020204020204" pitchFamily="34" charset="-122"/>
                <a:ea typeface="微软雅黑" panose="020B0503020204020204" pitchFamily="34" charset="-122"/>
              </a:rPr>
              <a:t>BMS</a:t>
            </a:r>
            <a:r>
              <a:rPr lang="zh-CN" altLang="en-US" sz="2000" b="1" dirty="0">
                <a:latin typeface="微软雅黑" panose="020B0503020204020204" pitchFamily="34" charset="-122"/>
                <a:ea typeface="微软雅黑" panose="020B0503020204020204" pitchFamily="34" charset="-122"/>
              </a:rPr>
              <a:t>系统应用</a:t>
            </a:r>
          </a:p>
        </p:txBody>
      </p:sp>
      <p:sp>
        <p:nvSpPr>
          <p:cNvPr id="32" name="文本框 31"/>
          <p:cNvSpPr txBox="1"/>
          <p:nvPr/>
        </p:nvSpPr>
        <p:spPr>
          <a:xfrm>
            <a:off x="1343472" y="1340768"/>
            <a:ext cx="6941820" cy="1046440"/>
          </a:xfrm>
          <a:prstGeom prst="rect">
            <a:avLst/>
          </a:prstGeom>
          <a:noFill/>
        </p:spPr>
        <p:txBody>
          <a:bodyPr wrap="square" rtlCol="0">
            <a:spAutoFit/>
          </a:bodyPr>
          <a:lstStyle/>
          <a:p>
            <a:r>
              <a:rPr lang="en-US" altLang="zh-CN" sz="2000" dirty="0">
                <a:latin typeface="微软雅黑" panose="020B0503020204020204" pitchFamily="34" charset="-122"/>
                <a:ea typeface="微软雅黑" panose="020B0503020204020204" pitchFamily="34" charset="-122"/>
              </a:rPr>
              <a:t>BMS</a:t>
            </a:r>
            <a:r>
              <a:rPr lang="zh-CN" altLang="en-US" sz="2000" dirty="0">
                <a:latin typeface="微软雅黑" panose="020B0503020204020204" pitchFamily="34" charset="-122"/>
                <a:ea typeface="微软雅黑" panose="020B0503020204020204" pitchFamily="34" charset="-122"/>
              </a:rPr>
              <a:t>系统定义：</a:t>
            </a:r>
          </a:p>
          <a:p>
            <a:r>
              <a:rPr lang="zh-CN" altLang="en-US" sz="2400" dirty="0">
                <a:solidFill>
                  <a:srgbClr val="FF0000"/>
                </a:solidFill>
                <a:latin typeface="微软雅黑" panose="020B0503020204020204" pitchFamily="34" charset="-122"/>
                <a:ea typeface="微软雅黑" panose="020B0503020204020204" pitchFamily="34" charset="-122"/>
              </a:rPr>
              <a:t> </a:t>
            </a:r>
            <a:r>
              <a:rPr lang="en-US" altLang="zh-CN" sz="2400" dirty="0">
                <a:solidFill>
                  <a:srgbClr val="FF0000"/>
                </a:solidFill>
                <a:latin typeface="微软雅黑" panose="020B0503020204020204" pitchFamily="34" charset="-122"/>
                <a:ea typeface="微软雅黑" panose="020B0503020204020204" pitchFamily="34" charset="-122"/>
              </a:rPr>
              <a:t>     </a:t>
            </a:r>
            <a:r>
              <a:rPr lang="zh-CN" altLang="en-US" dirty="0">
                <a:solidFill>
                  <a:schemeClr val="tx1"/>
                </a:solidFill>
                <a:latin typeface="微软雅黑" panose="020B0503020204020204" pitchFamily="34" charset="-122"/>
                <a:ea typeface="微软雅黑" panose="020B0503020204020204" pitchFamily="34" charset="-122"/>
              </a:rPr>
              <a:t>BATTERY MANAGEMENT SYSTEM的第一个字母简称组合，称之谓电池管理系统。</a:t>
            </a:r>
          </a:p>
        </p:txBody>
      </p:sp>
      <p:sp>
        <p:nvSpPr>
          <p:cNvPr id="33" name="文本框 32"/>
          <p:cNvSpPr txBox="1"/>
          <p:nvPr>
            <p:custDataLst>
              <p:tags r:id="rId1"/>
            </p:custDataLst>
          </p:nvPr>
        </p:nvSpPr>
        <p:spPr>
          <a:xfrm>
            <a:off x="1343472" y="2737305"/>
            <a:ext cx="9688457" cy="3447098"/>
          </a:xfrm>
          <a:prstGeom prst="rect">
            <a:avLst/>
          </a:prstGeom>
          <a:noFill/>
        </p:spPr>
        <p:txBody>
          <a:bodyPr wrap="square" rtlCol="0">
            <a:spAutoFit/>
          </a:bodyPr>
          <a:lstStyle/>
          <a:p>
            <a:pPr>
              <a:lnSpc>
                <a:spcPct val="150000"/>
              </a:lnSpc>
            </a:pPr>
            <a:r>
              <a:rPr lang="en-US" altLang="zh-CN" sz="2000" dirty="0">
                <a:latin typeface="微软雅黑" panose="020B0503020204020204" pitchFamily="34" charset="-122"/>
                <a:ea typeface="微软雅黑" panose="020B0503020204020204" pitchFamily="34" charset="-122"/>
              </a:rPr>
              <a:t>BMS</a:t>
            </a:r>
            <a:r>
              <a:rPr lang="zh-CN" altLang="en-US" sz="2000" dirty="0">
                <a:latin typeface="微软雅黑" panose="020B0503020204020204" pitchFamily="34" charset="-122"/>
                <a:ea typeface="微软雅黑" panose="020B0503020204020204" pitchFamily="34" charset="-122"/>
              </a:rPr>
              <a:t>系统功能：</a:t>
            </a:r>
          </a:p>
          <a:p>
            <a:pPr>
              <a:lnSpc>
                <a:spcPct val="150000"/>
              </a:lnSpc>
            </a:pPr>
            <a:r>
              <a:rPr lang="zh-CN" altLang="en-US" dirty="0">
                <a:latin typeface="微软雅黑" panose="020B0503020204020204" pitchFamily="34" charset="-122"/>
                <a:ea typeface="微软雅黑" panose="020B0503020204020204" pitchFamily="34" charset="-122"/>
              </a:rPr>
              <a:t>(1)电池端电压的测量</a:t>
            </a:r>
          </a:p>
          <a:p>
            <a:pPr>
              <a:lnSpc>
                <a:spcPct val="150000"/>
              </a:lnSpc>
            </a:pPr>
            <a:r>
              <a:rPr lang="zh-CN" altLang="en-US" dirty="0">
                <a:latin typeface="微软雅黑" panose="020B0503020204020204" pitchFamily="34" charset="-122"/>
                <a:ea typeface="微软雅黑" panose="020B0503020204020204" pitchFamily="34" charset="-122"/>
              </a:rPr>
              <a:t>(2)单体电池间的能量均衡：</a:t>
            </a:r>
          </a:p>
          <a:p>
            <a:pPr>
              <a:lnSpc>
                <a:spcPct val="150000"/>
              </a:lnSpc>
            </a:pPr>
            <a:r>
              <a:rPr lang="en-US" altLang="zh-CN" dirty="0">
                <a:solidFill>
                  <a:schemeClr val="tx1"/>
                </a:solidFill>
                <a:latin typeface="微软雅黑" panose="020B0503020204020204" pitchFamily="34" charset="-122"/>
                <a:ea typeface="微软雅黑" panose="020B0503020204020204" pitchFamily="34" charset="-122"/>
              </a:rPr>
              <a:t>       </a:t>
            </a:r>
            <a:r>
              <a:rPr lang="zh-CN" altLang="en-US" dirty="0">
                <a:solidFill>
                  <a:schemeClr val="tx1"/>
                </a:solidFill>
                <a:latin typeface="微软雅黑" panose="020B0503020204020204" pitchFamily="34" charset="-122"/>
                <a:ea typeface="微软雅黑" panose="020B0503020204020204" pitchFamily="34" charset="-122"/>
              </a:rPr>
              <a:t>即为单体电池均衡充电，使电池组中各个电池都达到均衡一致的状态。均衡技术是世界正在致力研究与开发的一项电池能量管理系统的关键技术。</a:t>
            </a:r>
          </a:p>
          <a:p>
            <a:pPr>
              <a:lnSpc>
                <a:spcPct val="150000"/>
              </a:lnSpc>
            </a:pPr>
            <a:r>
              <a:rPr lang="zh-CN" altLang="en-US" dirty="0">
                <a:solidFill>
                  <a:schemeClr val="tx1"/>
                </a:solidFill>
                <a:latin typeface="微软雅黑" panose="020B0503020204020204" pitchFamily="34" charset="-122"/>
                <a:ea typeface="微软雅黑" panose="020B0503020204020204" pitchFamily="34" charset="-122"/>
              </a:rPr>
              <a:t>(3)电池组总电压测量</a:t>
            </a:r>
          </a:p>
          <a:p>
            <a:pPr>
              <a:lnSpc>
                <a:spcPct val="150000"/>
              </a:lnSpc>
            </a:pPr>
            <a:r>
              <a:rPr lang="zh-CN" altLang="en-US" dirty="0">
                <a:solidFill>
                  <a:schemeClr val="tx1"/>
                </a:solidFill>
                <a:latin typeface="微软雅黑" panose="020B0503020204020204" pitchFamily="34" charset="-122"/>
                <a:ea typeface="微软雅黑" panose="020B0503020204020204" pitchFamily="34" charset="-122"/>
              </a:rPr>
              <a:t>(4)电池组总电流测量</a:t>
            </a:r>
          </a:p>
          <a:p>
            <a:endParaRPr lang="zh-CN" altLang="en-US" sz="200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Effect transition="in" filter="dissolve">
                                      <p:cBhvr>
                                        <p:cTn id="7" dur="500"/>
                                        <p:tgtEl>
                                          <p:spTgt spid="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6"/>
          <a:stretch>
            <a:fillRect/>
          </a:stretch>
        </p:blipFill>
        <p:spPr>
          <a:xfrm>
            <a:off x="1559496" y="1587645"/>
            <a:ext cx="4016593" cy="2900139"/>
          </a:xfrm>
          <a:prstGeom prst="rect">
            <a:avLst/>
          </a:prstGeom>
        </p:spPr>
      </p:pic>
      <p:sp>
        <p:nvSpPr>
          <p:cNvPr id="3" name="object 3"/>
          <p:cNvSpPr txBox="1"/>
          <p:nvPr>
            <p:custDataLst>
              <p:tags r:id="rId2"/>
            </p:custDataLst>
          </p:nvPr>
        </p:nvSpPr>
        <p:spPr>
          <a:xfrm>
            <a:off x="551384" y="5373216"/>
            <a:ext cx="11089232" cy="741357"/>
          </a:xfrm>
          <a:prstGeom prst="rect">
            <a:avLst/>
          </a:prstGeom>
        </p:spPr>
        <p:txBody>
          <a:bodyPr vert="horz" wrap="square" lIns="0" tIns="0" rIns="0" bIns="0" rtlCol="0">
            <a:spAutoFit/>
          </a:bodyPr>
          <a:lstStyle/>
          <a:p>
            <a:pPr marL="12700" marR="5080" indent="14605">
              <a:lnSpc>
                <a:spcPct val="150000"/>
              </a:lnSpc>
            </a:pPr>
            <a:r>
              <a:rPr lang="en-US" dirty="0">
                <a:latin typeface="微软雅黑" panose="020B0503020204020204" pitchFamily="34" charset="-122"/>
                <a:ea typeface="微软雅黑" panose="020B0503020204020204" pitchFamily="34" charset="-122"/>
                <a:cs typeface="微软雅黑" panose="020B0503020204020204" pitchFamily="34" charset="-122"/>
                <a:sym typeface="+mn-ea"/>
              </a:rPr>
              <a:t>MOS</a:t>
            </a:r>
            <a:r>
              <a:rPr dirty="0">
                <a:latin typeface="微软雅黑" panose="020B0503020204020204" pitchFamily="34" charset="-122"/>
                <a:ea typeface="微软雅黑" panose="020B0503020204020204" pitchFamily="34" charset="-122"/>
                <a:cs typeface="微软雅黑" panose="020B0503020204020204" pitchFamily="34" charset="-122"/>
                <a:sym typeface="+mn-ea"/>
              </a:rPr>
              <a:t>应用范围：</a:t>
            </a:r>
            <a:r>
              <a:rPr lang="zh-CN" dirty="0">
                <a:latin typeface="微软雅黑" panose="020B0503020204020204" pitchFamily="34" charset="-122"/>
                <a:ea typeface="微软雅黑" panose="020B0503020204020204" pitchFamily="34" charset="-122"/>
                <a:cs typeface="微软雅黑" panose="020B0503020204020204" pitchFamily="34" charset="-122"/>
                <a:sym typeface="+mn-ea"/>
              </a:rPr>
              <a:t>主要做充电和放电保护用。主要产品有：</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电动车、移动电源、</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平板</a:t>
            </a:r>
            <a:r>
              <a:rPr sz="1600" dirty="0" err="1">
                <a:latin typeface="微软雅黑" panose="020B0503020204020204" pitchFamily="34" charset="-122"/>
                <a:ea typeface="微软雅黑" panose="020B0503020204020204" pitchFamily="34" charset="-122"/>
                <a:cs typeface="微软雅黑" panose="020B0503020204020204" pitchFamily="34" charset="-122"/>
              </a:rPr>
              <a:t>电池、手机电池、相机电池等移动</a:t>
            </a:r>
            <a:r>
              <a:rPr lang="zh-CN" sz="1600" dirty="0">
                <a:latin typeface="微软雅黑" panose="020B0503020204020204" pitchFamily="34" charset="-122"/>
                <a:ea typeface="微软雅黑" panose="020B0503020204020204" pitchFamily="34" charset="-122"/>
                <a:cs typeface="微软雅黑" panose="020B0503020204020204" pitchFamily="34" charset="-122"/>
              </a:rPr>
              <a:t>设备</a:t>
            </a:r>
            <a:r>
              <a:rPr sz="1600" dirty="0" err="1">
                <a:latin typeface="微软雅黑" panose="020B0503020204020204" pitchFamily="34" charset="-122"/>
                <a:ea typeface="微软雅黑" panose="020B0503020204020204" pitchFamily="34" charset="-122"/>
                <a:cs typeface="微软雅黑" panose="020B0503020204020204" pitchFamily="34" charset="-122"/>
              </a:rPr>
              <a:t>电池</a:t>
            </a:r>
            <a:r>
              <a:rPr sz="16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无人机</a:t>
            </a:r>
            <a:r>
              <a:rPr sz="1600" dirty="0">
                <a:latin typeface="微软雅黑" panose="020B0503020204020204" pitchFamily="34" charset="-122"/>
                <a:ea typeface="微软雅黑" panose="020B0503020204020204" pitchFamily="34" charset="-122"/>
                <a:cs typeface="微软雅黑" panose="020B0503020204020204" pitchFamily="34" charset="-122"/>
              </a:rPr>
              <a:t>、</a:t>
            </a:r>
            <a:r>
              <a:rPr lang="zh-CN" sz="1600" dirty="0">
                <a:latin typeface="微软雅黑" panose="020B0503020204020204" pitchFamily="34" charset="-122"/>
                <a:ea typeface="微软雅黑" panose="020B0503020204020204" pitchFamily="34" charset="-122"/>
                <a:cs typeface="微软雅黑" panose="020B0503020204020204" pitchFamily="34" charset="-122"/>
              </a:rPr>
              <a:t>、玩具、电动牙刷、</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TWS</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耳机</a:t>
            </a:r>
            <a:r>
              <a:rPr lang="zh-CN" sz="1600" dirty="0">
                <a:latin typeface="微软雅黑" panose="020B0503020204020204" pitchFamily="34" charset="-122"/>
                <a:ea typeface="微软雅黑" panose="020B0503020204020204" pitchFamily="34" charset="-122"/>
                <a:cs typeface="微软雅黑" panose="020B0503020204020204" pitchFamily="34" charset="-122"/>
              </a:rPr>
              <a:t>等。</a:t>
            </a:r>
          </a:p>
        </p:txBody>
      </p:sp>
      <p:pic>
        <p:nvPicPr>
          <p:cNvPr id="4" name="图片 3"/>
          <p:cNvPicPr>
            <a:picLocks noChangeAspect="1"/>
          </p:cNvPicPr>
          <p:nvPr>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7248128" y="2976003"/>
            <a:ext cx="3168352" cy="1210844"/>
          </a:xfrm>
          <a:prstGeom prst="rect">
            <a:avLst/>
          </a:prstGeom>
        </p:spPr>
      </p:pic>
      <p:pic>
        <p:nvPicPr>
          <p:cNvPr id="5" name="图片 4"/>
          <p:cNvPicPr>
            <a:picLocks noChangeAspect="1"/>
          </p:cNvPicPr>
          <p:nvPr>
            <p:custDataLst>
              <p:tags r:id="rId4"/>
            </p:custDataLst>
          </p:nvPr>
        </p:nvPicPr>
        <p:blipFill>
          <a:blip r:embed="rId8" cstate="print">
            <a:extLst>
              <a:ext uri="{28A0092B-C50C-407E-A947-70E740481C1C}">
                <a14:useLocalDpi xmlns:a14="http://schemas.microsoft.com/office/drawing/2010/main" val="0"/>
              </a:ext>
            </a:extLst>
          </a:blip>
          <a:stretch>
            <a:fillRect/>
          </a:stretch>
        </p:blipFill>
        <p:spPr>
          <a:xfrm rot="180303">
            <a:off x="7176401" y="1688442"/>
            <a:ext cx="3103055" cy="1288208"/>
          </a:xfrm>
          <a:prstGeom prst="rect">
            <a:avLst/>
          </a:prstGeom>
        </p:spPr>
      </p:pic>
      <p:sp>
        <p:nvSpPr>
          <p:cNvPr id="6" name="Title 1"/>
          <p:cNvSpPr txBox="1"/>
          <p:nvPr/>
        </p:nvSpPr>
        <p:spPr>
          <a:xfrm>
            <a:off x="407368" y="322483"/>
            <a:ext cx="2664460" cy="379730"/>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000" b="1" dirty="0">
                <a:solidFill>
                  <a:schemeClr val="tx1"/>
                </a:solidFill>
                <a:latin typeface="微软雅黑" panose="020B0503020204020204" pitchFamily="34" charset="-122"/>
                <a:ea typeface="微软雅黑" panose="020B0503020204020204" pitchFamily="34" charset="-122"/>
                <a:cs typeface="+mn-cs"/>
              </a:rPr>
              <a:t>单串电池</a:t>
            </a:r>
            <a:r>
              <a:rPr lang="en-US" altLang="zh-CN" sz="2000" b="1" dirty="0">
                <a:solidFill>
                  <a:schemeClr val="tx1"/>
                </a:solidFill>
                <a:latin typeface="微软雅黑" panose="020B0503020204020204" pitchFamily="34" charset="-122"/>
                <a:ea typeface="微软雅黑" panose="020B0503020204020204" pitchFamily="34" charset="-122"/>
                <a:cs typeface="+mn-cs"/>
              </a:rPr>
              <a:t>BMS</a:t>
            </a:r>
            <a:r>
              <a:rPr lang="zh-CN" altLang="en-US" sz="2000" b="1" dirty="0">
                <a:solidFill>
                  <a:schemeClr val="tx1"/>
                </a:solidFill>
                <a:latin typeface="微软雅黑" panose="020B0503020204020204" pitchFamily="34" charset="-122"/>
                <a:ea typeface="微软雅黑" panose="020B0503020204020204" pitchFamily="34" charset="-122"/>
                <a:cs typeface="+mn-cs"/>
              </a:rPr>
              <a:t>保护系统</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p:nvPr>
            <p:custDataLst>
              <p:tags r:id="rId1"/>
            </p:custDataLst>
          </p:nvPr>
        </p:nvGraphicFramePr>
        <p:xfrm>
          <a:off x="533382" y="981731"/>
          <a:ext cx="11125236" cy="4970211"/>
        </p:xfrm>
        <a:graphic>
          <a:graphicData uri="http://schemas.openxmlformats.org/drawingml/2006/table">
            <a:tbl>
              <a:tblPr firstRow="1" bandRow="1">
                <a:tableStyleId>{5C22544A-7EE6-4342-B048-85BDC9FD1C3A}</a:tableStyleId>
              </a:tblPr>
              <a:tblGrid>
                <a:gridCol w="1872208">
                  <a:extLst>
                    <a:ext uri="{9D8B030D-6E8A-4147-A177-3AD203B41FA5}">
                      <a16:colId xmlns:a16="http://schemas.microsoft.com/office/drawing/2014/main" val="20000"/>
                    </a:ext>
                  </a:extLst>
                </a:gridCol>
                <a:gridCol w="1170130">
                  <a:extLst>
                    <a:ext uri="{9D8B030D-6E8A-4147-A177-3AD203B41FA5}">
                      <a16:colId xmlns:a16="http://schemas.microsoft.com/office/drawing/2014/main" val="20001"/>
                    </a:ext>
                  </a:extLst>
                </a:gridCol>
                <a:gridCol w="1152128">
                  <a:extLst>
                    <a:ext uri="{9D8B030D-6E8A-4147-A177-3AD203B41FA5}">
                      <a16:colId xmlns:a16="http://schemas.microsoft.com/office/drawing/2014/main" val="20002"/>
                    </a:ext>
                  </a:extLst>
                </a:gridCol>
                <a:gridCol w="1008112">
                  <a:extLst>
                    <a:ext uri="{9D8B030D-6E8A-4147-A177-3AD203B41FA5}">
                      <a16:colId xmlns:a16="http://schemas.microsoft.com/office/drawing/2014/main" val="20003"/>
                    </a:ext>
                  </a:extLst>
                </a:gridCol>
                <a:gridCol w="1098122">
                  <a:extLst>
                    <a:ext uri="{9D8B030D-6E8A-4147-A177-3AD203B41FA5}">
                      <a16:colId xmlns:a16="http://schemas.microsoft.com/office/drawing/2014/main" val="20004"/>
                    </a:ext>
                  </a:extLst>
                </a:gridCol>
                <a:gridCol w="1116124">
                  <a:extLst>
                    <a:ext uri="{9D8B030D-6E8A-4147-A177-3AD203B41FA5}">
                      <a16:colId xmlns:a16="http://schemas.microsoft.com/office/drawing/2014/main" val="20005"/>
                    </a:ext>
                  </a:extLst>
                </a:gridCol>
                <a:gridCol w="1008112">
                  <a:extLst>
                    <a:ext uri="{9D8B030D-6E8A-4147-A177-3AD203B41FA5}">
                      <a16:colId xmlns:a16="http://schemas.microsoft.com/office/drawing/2014/main" val="20006"/>
                    </a:ext>
                  </a:extLst>
                </a:gridCol>
                <a:gridCol w="1080120">
                  <a:extLst>
                    <a:ext uri="{9D8B030D-6E8A-4147-A177-3AD203B41FA5}">
                      <a16:colId xmlns:a16="http://schemas.microsoft.com/office/drawing/2014/main" val="20007"/>
                    </a:ext>
                  </a:extLst>
                </a:gridCol>
                <a:gridCol w="1620180">
                  <a:extLst>
                    <a:ext uri="{9D8B030D-6E8A-4147-A177-3AD203B41FA5}">
                      <a16:colId xmlns:a16="http://schemas.microsoft.com/office/drawing/2014/main" val="20008"/>
                    </a:ext>
                  </a:extLst>
                </a:gridCol>
              </a:tblGrid>
              <a:tr h="558177">
                <a:tc rowSpan="2">
                  <a:txBody>
                    <a:bodyPr/>
                    <a:lstStyle/>
                    <a:p>
                      <a:pPr indent="0" algn="ctr">
                        <a:buNone/>
                      </a:pPr>
                      <a:r>
                        <a:rPr lang="en-US" altLang="zh-CN" sz="1600" b="1" dirty="0" err="1">
                          <a:solidFill>
                            <a:schemeClr val="tx1"/>
                          </a:solidFill>
                          <a:latin typeface="微软雅黑" panose="020B0503020204020204" pitchFamily="34" charset="-122"/>
                          <a:ea typeface="微软雅黑" panose="020B0503020204020204" pitchFamily="34" charset="-122"/>
                          <a:cs typeface="Arial" panose="020B0604020202020204" pitchFamily="34" charset="0"/>
                        </a:rPr>
                        <a:t>Prisemi</a:t>
                      </a:r>
                      <a:r>
                        <a:rPr lang="zh-CN"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型号</a:t>
                      </a:r>
                      <a:endParaRPr lang="zh-CN" alt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2D050"/>
                    </a:solidFill>
                  </a:tcPr>
                </a:tc>
                <a:tc rowSpan="2">
                  <a:txBody>
                    <a:bodyPr/>
                    <a:lstStyle/>
                    <a:p>
                      <a:pPr indent="0" algn="ctr">
                        <a:buNone/>
                      </a:pPr>
                      <a:r>
                        <a:rPr 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Type</a:t>
                      </a:r>
                      <a:endParaRPr lang="en-US" alt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2D050"/>
                    </a:solidFill>
                  </a:tcPr>
                </a:tc>
                <a:tc rowSpan="2">
                  <a:txBody>
                    <a:bodyPr/>
                    <a:lstStyle/>
                    <a:p>
                      <a:pPr indent="0" algn="ctr">
                        <a:buNone/>
                      </a:pPr>
                      <a:r>
                        <a:rPr 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VDSS</a:t>
                      </a:r>
                    </a:p>
                    <a:p>
                      <a:pPr indent="0" algn="ctr">
                        <a:buNone/>
                      </a:pPr>
                      <a:r>
                        <a:rPr lang="zh-CN"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（V）</a:t>
                      </a:r>
                      <a:endParaRPr lang="zh-CN" alt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2D050"/>
                    </a:solidFill>
                  </a:tcPr>
                </a:tc>
                <a:tc gridSpan="2">
                  <a:txBody>
                    <a:bodyPr/>
                    <a:lstStyle/>
                    <a:p>
                      <a:pPr indent="0" algn="ctr">
                        <a:buNone/>
                      </a:pPr>
                      <a:r>
                        <a:rPr lang="en-US" sz="14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 </a:t>
                      </a:r>
                      <a:r>
                        <a:rPr lang="en-US" sz="1400" b="1" dirty="0" err="1">
                          <a:solidFill>
                            <a:schemeClr val="tx1"/>
                          </a:solidFill>
                          <a:latin typeface="微软雅黑" panose="020B0503020204020204" pitchFamily="34" charset="-122"/>
                          <a:ea typeface="微软雅黑" panose="020B0503020204020204" pitchFamily="34" charset="-122"/>
                          <a:cs typeface="Arial" panose="020B0604020202020204" pitchFamily="34" charset="0"/>
                        </a:rPr>
                        <a:t>Rdson</a:t>
                      </a:r>
                      <a:r>
                        <a:rPr lang="en-US" sz="14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a:t>
                      </a:r>
                      <a:r>
                        <a:rPr lang="en-US" sz="1400" b="1" dirty="0" err="1">
                          <a:solidFill>
                            <a:schemeClr val="tx1"/>
                          </a:solidFill>
                          <a:latin typeface="微软雅黑" panose="020B0503020204020204" pitchFamily="34" charset="-122"/>
                          <a:ea typeface="微软雅黑" panose="020B0503020204020204" pitchFamily="34" charset="-122"/>
                          <a:cs typeface="Arial" panose="020B0604020202020204" pitchFamily="34" charset="0"/>
                        </a:rPr>
                        <a:t>mΩ</a:t>
                      </a:r>
                      <a:r>
                        <a:rPr lang="en-US" sz="14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 @10V</a:t>
                      </a:r>
                      <a:endParaRPr lang="en-US" altLang="en-US" sz="14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2D050"/>
                    </a:solidFill>
                  </a:tcPr>
                </a:tc>
                <a:tc hMerge="1">
                  <a:txBody>
                    <a:bodyPr/>
                    <a:lstStyle/>
                    <a:p>
                      <a:endParaRPr lang="zh-CN"/>
                    </a:p>
                  </a:txBody>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gridSpan="2">
                  <a:txBody>
                    <a:bodyPr/>
                    <a:lstStyle/>
                    <a:p>
                      <a:pPr indent="0" algn="ctr">
                        <a:buNone/>
                      </a:pPr>
                      <a:r>
                        <a:rPr lang="en-US" sz="14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 </a:t>
                      </a:r>
                      <a:r>
                        <a:rPr lang="en-US" sz="1400" b="1" dirty="0" err="1">
                          <a:solidFill>
                            <a:schemeClr val="tx1"/>
                          </a:solidFill>
                          <a:latin typeface="微软雅黑" panose="020B0503020204020204" pitchFamily="34" charset="-122"/>
                          <a:ea typeface="微软雅黑" panose="020B0503020204020204" pitchFamily="34" charset="-122"/>
                          <a:cs typeface="Arial" panose="020B0604020202020204" pitchFamily="34" charset="0"/>
                        </a:rPr>
                        <a:t>Rdson</a:t>
                      </a:r>
                      <a:r>
                        <a:rPr lang="en-US" sz="14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a:t>
                      </a:r>
                      <a:r>
                        <a:rPr lang="en-US" sz="1400" b="1" dirty="0" err="1">
                          <a:solidFill>
                            <a:schemeClr val="tx1"/>
                          </a:solidFill>
                          <a:latin typeface="微软雅黑" panose="020B0503020204020204" pitchFamily="34" charset="-122"/>
                          <a:ea typeface="微软雅黑" panose="020B0503020204020204" pitchFamily="34" charset="-122"/>
                          <a:cs typeface="Arial" panose="020B0604020202020204" pitchFamily="34" charset="0"/>
                        </a:rPr>
                        <a:t>mΩ</a:t>
                      </a:r>
                      <a:r>
                        <a:rPr lang="en-US" sz="14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 @4.5V</a:t>
                      </a:r>
                      <a:endParaRPr lang="en-US" altLang="en-US" sz="14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2D050"/>
                    </a:solidFill>
                  </a:tcPr>
                </a:tc>
                <a:tc hMerge="1">
                  <a:txBody>
                    <a:bodyPr/>
                    <a:lstStyle/>
                    <a:p>
                      <a:endParaRPr lang="zh-CN"/>
                    </a:p>
                  </a:txBody>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rowSpan="2">
                  <a:txBody>
                    <a:bodyPr/>
                    <a:lstStyle/>
                    <a:p>
                      <a:pPr indent="0" algn="ctr">
                        <a:buNone/>
                      </a:pPr>
                      <a:r>
                        <a:rPr 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ID</a:t>
                      </a:r>
                    </a:p>
                    <a:p>
                      <a:pPr indent="0" algn="ctr">
                        <a:buNone/>
                      </a:pPr>
                      <a:r>
                        <a:rPr 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(A)</a:t>
                      </a:r>
                      <a:endParaRPr lang="en-US" alt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2D050"/>
                    </a:solidFill>
                  </a:tcPr>
                </a:tc>
                <a:tc rowSpan="2">
                  <a:txBody>
                    <a:bodyPr/>
                    <a:lstStyle/>
                    <a:p>
                      <a:pPr indent="0" algn="ctr">
                        <a:buNone/>
                      </a:pPr>
                      <a:r>
                        <a:rPr lang="zh-CN" sz="1600" b="1" dirty="0">
                          <a:solidFill>
                            <a:schemeClr val="tx1"/>
                          </a:solidFill>
                          <a:latin typeface="微软雅黑" panose="020B0503020204020204" pitchFamily="34" charset="-122"/>
                          <a:ea typeface="微软雅黑" panose="020B0503020204020204" pitchFamily="34" charset="-122"/>
                        </a:rPr>
                        <a:t>封装</a:t>
                      </a:r>
                      <a:endParaRPr lang="zh-CN" altLang="en-US" sz="1600" b="1" dirty="0">
                        <a:solidFill>
                          <a:schemeClr val="tx1"/>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val="10000"/>
                  </a:ext>
                </a:extLst>
              </a:tr>
              <a:tr h="417662">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p>
                      <a:pPr indent="0" algn="ctr">
                        <a:buNone/>
                      </a:pPr>
                      <a:r>
                        <a:rPr 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TYP</a:t>
                      </a:r>
                      <a:endParaRPr lang="en-US" alt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indent="0" algn="ctr">
                        <a:buNone/>
                      </a:pPr>
                      <a:r>
                        <a:rPr 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MAX</a:t>
                      </a:r>
                      <a:endParaRPr lang="en-US" alt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indent="0" algn="ctr">
                        <a:buNone/>
                      </a:pPr>
                      <a:r>
                        <a:rPr 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TYP</a:t>
                      </a:r>
                      <a:endParaRPr lang="en-US" alt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indent="0" algn="ctr">
                        <a:buNone/>
                      </a:pPr>
                      <a:r>
                        <a:rPr 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MAX</a:t>
                      </a:r>
                      <a:endParaRPr lang="en-US" alt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2D050"/>
                    </a:solid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extLst>
                  <a:ext uri="{0D108BD9-81ED-4DB2-BD59-A6C34878D82A}">
                    <a16:rowId xmlns:a16="http://schemas.microsoft.com/office/drawing/2014/main" val="10001"/>
                  </a:ext>
                </a:extLst>
              </a:tr>
              <a:tr h="429386">
                <a:tc>
                  <a:txBody>
                    <a:bodyPr/>
                    <a:lstStyle/>
                    <a:p>
                      <a:pPr indent="0" algn="ctr">
                        <a:lnSpc>
                          <a:spcPct val="150000"/>
                        </a:lnSpc>
                        <a:buNone/>
                      </a:pPr>
                      <a:r>
                        <a:rPr lang="en-US" altLang="zh-CN" sz="1600" b="0" kern="1200" dirty="0">
                          <a:solidFill>
                            <a:schemeClr val="tx1"/>
                          </a:solidFill>
                          <a:latin typeface="Arial" panose="020B0604020202020204" pitchFamily="34" charset="0"/>
                          <a:ea typeface="+mn-ea"/>
                          <a:cs typeface="Arial" panose="020B0604020202020204" pitchFamily="34" charset="0"/>
                        </a:rPr>
                        <a:t>PDNM6T20V6</a:t>
                      </a:r>
                      <a:endParaRPr lang="en-US" altLang="en-US" sz="1600" b="0" kern="1200" dirty="0">
                        <a:solidFill>
                          <a:schemeClr val="tx1"/>
                        </a:solidFill>
                        <a:latin typeface="Arial" panose="020B0604020202020204" pitchFamily="34" charset="0"/>
                        <a:ea typeface="+mn-ea"/>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DN</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a:solidFill>
                            <a:schemeClr val="tx1"/>
                          </a:solidFill>
                          <a:latin typeface="Arial" panose="020B0604020202020204" pitchFamily="34" charset="0"/>
                          <a:cs typeface="Arial" panose="020B0604020202020204" pitchFamily="34" charset="0"/>
                        </a:rPr>
                        <a:t>20</a:t>
                      </a:r>
                      <a:endParaRPr lang="en-US" altLang="en-US" sz="1600" b="0">
                        <a:solidFill>
                          <a:schemeClr val="tx1"/>
                        </a:solidFill>
                        <a:latin typeface="Arial" panose="020B0604020202020204" pitchFamily="34" charset="0"/>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18</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23</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22</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30</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6</a:t>
                      </a: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SOT-23-6L</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29386">
                <a:tc>
                  <a:txBody>
                    <a:bodyPr/>
                    <a:lstStyle/>
                    <a:p>
                      <a:pPr indent="0" algn="ctr">
                        <a:lnSpc>
                          <a:spcPct val="150000"/>
                        </a:lnSpc>
                        <a:buNone/>
                      </a:pPr>
                      <a:r>
                        <a:rPr lang="en-US" altLang="zh-CN" sz="1600" b="0" kern="1200" dirty="0">
                          <a:solidFill>
                            <a:schemeClr val="tx1"/>
                          </a:solidFill>
                          <a:latin typeface="Arial" panose="020B0604020202020204" pitchFamily="34" charset="0"/>
                          <a:ea typeface="+mn-ea"/>
                          <a:cs typeface="Arial" panose="020B0604020202020204" pitchFamily="34" charset="0"/>
                        </a:rPr>
                        <a:t>PDNM8TP20V7E </a:t>
                      </a:r>
                      <a:endParaRPr lang="en-US" altLang="en-US" sz="1600" b="0" kern="1200" dirty="0">
                        <a:solidFill>
                          <a:schemeClr val="tx1"/>
                        </a:solidFill>
                        <a:latin typeface="Arial" panose="020B0604020202020204" pitchFamily="34" charset="0"/>
                        <a:ea typeface="+mn-ea"/>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a:solidFill>
                            <a:schemeClr val="tx1"/>
                          </a:solidFill>
                          <a:latin typeface="Arial" panose="020B0604020202020204" pitchFamily="34" charset="0"/>
                          <a:cs typeface="Arial" panose="020B0604020202020204" pitchFamily="34" charset="0"/>
                        </a:rPr>
                        <a:t>DN</a:t>
                      </a:r>
                      <a:endParaRPr lang="en-US" altLang="en-US" sz="1600" b="0">
                        <a:solidFill>
                          <a:schemeClr val="tx1"/>
                        </a:solidFill>
                        <a:latin typeface="Arial" panose="020B0604020202020204" pitchFamily="34" charset="0"/>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20</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13</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17</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13.8</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19</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7</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altLang="zh-CN" sz="1600" b="0" dirty="0">
                          <a:solidFill>
                            <a:schemeClr val="tx1"/>
                          </a:solidFill>
                          <a:latin typeface="Arial" panose="020B0604020202020204" pitchFamily="34" charset="0"/>
                          <a:cs typeface="Arial" panose="020B0604020202020204" pitchFamily="34" charset="0"/>
                        </a:rPr>
                        <a:t>TSSOP-8</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29386">
                <a:tc>
                  <a:txBody>
                    <a:bodyPr/>
                    <a:lstStyle/>
                    <a:p>
                      <a:pPr indent="0" algn="ctr">
                        <a:lnSpc>
                          <a:spcPct val="150000"/>
                        </a:lnSpc>
                        <a:buNone/>
                      </a:pPr>
                      <a:r>
                        <a:rPr lang="en-US" altLang="zh-CN" sz="1600" b="0" kern="1200" dirty="0">
                          <a:solidFill>
                            <a:schemeClr val="tx1"/>
                          </a:solidFill>
                          <a:latin typeface="Arial" panose="020B0604020202020204" pitchFamily="34" charset="0"/>
                          <a:ea typeface="+mn-ea"/>
                          <a:cs typeface="Arial" panose="020B0604020202020204" pitchFamily="34" charset="0"/>
                        </a:rPr>
                        <a:t>PNM6N20V12A</a:t>
                      </a:r>
                      <a:endParaRPr lang="en-US" altLang="en-US" sz="1600" b="0" kern="1200" dirty="0">
                        <a:solidFill>
                          <a:schemeClr val="tx1"/>
                        </a:solidFill>
                        <a:latin typeface="Arial" panose="020B0604020202020204" pitchFamily="34" charset="0"/>
                        <a:ea typeface="+mn-ea"/>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kern="1200" dirty="0">
                          <a:solidFill>
                            <a:schemeClr val="tx1"/>
                          </a:solidFill>
                          <a:latin typeface="Arial" panose="020B0604020202020204" pitchFamily="34" charset="0"/>
                          <a:ea typeface="+mn-ea"/>
                          <a:cs typeface="Arial" panose="020B0604020202020204" pitchFamily="34" charset="0"/>
                        </a:rPr>
                        <a:t>N</a:t>
                      </a:r>
                      <a:endParaRPr lang="en-US" altLang="en-US" sz="1600" b="0" kern="1200" dirty="0">
                        <a:solidFill>
                          <a:schemeClr val="tx1"/>
                        </a:solidFill>
                        <a:latin typeface="Arial" panose="020B0604020202020204" pitchFamily="34" charset="0"/>
                        <a:ea typeface="+mn-ea"/>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a:solidFill>
                            <a:schemeClr val="tx1"/>
                          </a:solidFill>
                          <a:latin typeface="Arial" panose="020B0604020202020204" pitchFamily="34" charset="0"/>
                          <a:cs typeface="Arial" panose="020B0604020202020204" pitchFamily="34" charset="0"/>
                        </a:rPr>
                        <a:t>20</a:t>
                      </a:r>
                      <a:endParaRPr lang="en-US" altLang="en-US" sz="1600" b="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8.4</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15</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10.8</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18</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12</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DFN2*2</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59284">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PNM8PN30V50A</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N</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30</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7.2</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8.5</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10.5</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15</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50.5</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altLang="zh-CN" sz="1600" b="0" dirty="0">
                          <a:solidFill>
                            <a:schemeClr val="tx1"/>
                          </a:solidFill>
                          <a:latin typeface="Arial" panose="020B0604020202020204" pitchFamily="34" charset="0"/>
                          <a:cs typeface="Arial" panose="020B0604020202020204" pitchFamily="34" charset="0"/>
                        </a:rPr>
                        <a:t>PDFN3.3*3.3</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29386">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lang="en-US" altLang="en-US" sz="1600" b="0" dirty="0">
                          <a:solidFill>
                            <a:schemeClr val="tx1"/>
                          </a:solidFill>
                          <a:latin typeface="Arial" panose="020B0604020202020204" pitchFamily="34" charset="0"/>
                          <a:cs typeface="Arial" panose="020B0604020202020204" pitchFamily="34" charset="0"/>
                        </a:rPr>
                        <a:t>PSMDP03R4</a:t>
                      </a: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N</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30</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4.3</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5.3</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6</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8</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75</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TO-252</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29386">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lang="en-US" altLang="en-US" sz="1600" b="0" dirty="0">
                          <a:solidFill>
                            <a:schemeClr val="tx1"/>
                          </a:solidFill>
                          <a:latin typeface="Arial" panose="020B0604020202020204" pitchFamily="34" charset="0"/>
                          <a:cs typeface="Arial" panose="020B0604020202020204" pitchFamily="34" charset="0"/>
                        </a:rPr>
                        <a:t>PNM8PN30V90A</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N</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30</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4</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5.5</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5.5</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8</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70</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PDFN3.3*3.3</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29386">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lang="en-US" altLang="en-US" sz="1600" b="0" dirty="0">
                          <a:solidFill>
                            <a:schemeClr val="tx1"/>
                          </a:solidFill>
                          <a:latin typeface="Arial" panose="020B0604020202020204" pitchFamily="34" charset="0"/>
                          <a:cs typeface="Arial" panose="020B0604020202020204" pitchFamily="34" charset="0"/>
                        </a:rPr>
                        <a:t>PNMDP30V90A</a:t>
                      </a: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N</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30</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4</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5.5</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5.5</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8</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70</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TO-252</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29386">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lang="en-US" altLang="en-US" sz="1600" b="0" dirty="0">
                          <a:solidFill>
                            <a:schemeClr val="tx1"/>
                          </a:solidFill>
                          <a:latin typeface="Arial" panose="020B0604020202020204" pitchFamily="34" charset="0"/>
                          <a:cs typeface="Arial" panose="020B0604020202020204" pitchFamily="34" charset="0"/>
                        </a:rPr>
                        <a:t>PNM8PN30V120A</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N</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30</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2.7</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3.4</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3.6</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6</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81</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PDFN3.3*3.3</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429386">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lang="en-US" altLang="en-US" sz="1600" b="0" dirty="0">
                          <a:solidFill>
                            <a:schemeClr val="tx1"/>
                          </a:solidFill>
                          <a:latin typeface="Arial" panose="020B0604020202020204" pitchFamily="34" charset="0"/>
                          <a:cs typeface="Arial" panose="020B0604020202020204" pitchFamily="34" charset="0"/>
                        </a:rPr>
                        <a:t>PNMDP30V120A</a:t>
                      </a: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N</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30</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2.7</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3.4</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1600" b="0" dirty="0">
                          <a:solidFill>
                            <a:schemeClr val="tx1"/>
                          </a:solidFill>
                          <a:latin typeface="Arial" panose="020B0604020202020204" pitchFamily="34" charset="0"/>
                          <a:cs typeface="Arial" panose="020B0604020202020204" pitchFamily="34" charset="0"/>
                        </a:rPr>
                        <a:t>3.6</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6</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altLang="en-US" sz="1600" b="0" dirty="0">
                          <a:solidFill>
                            <a:schemeClr val="tx1"/>
                          </a:solidFill>
                          <a:latin typeface="Arial" panose="020B0604020202020204" pitchFamily="34" charset="0"/>
                          <a:cs typeface="Arial" panose="020B0604020202020204" pitchFamily="34" charset="0"/>
                        </a:rPr>
                        <a:t>81</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TO-252</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3" name="Title 1"/>
          <p:cNvSpPr txBox="1"/>
          <p:nvPr/>
        </p:nvSpPr>
        <p:spPr>
          <a:xfrm>
            <a:off x="407368" y="332656"/>
            <a:ext cx="4824536" cy="379730"/>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单串电池</a:t>
            </a:r>
            <a:r>
              <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rPr>
              <a:t>BMS</a:t>
            </a: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保护系统推荐</a:t>
            </a:r>
            <a:r>
              <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rPr>
              <a:t>MOS</a:t>
            </a: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选型表</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p:nvPr/>
        </p:nvSpPr>
        <p:spPr>
          <a:xfrm>
            <a:off x="479376" y="332656"/>
            <a:ext cx="2664460" cy="379730"/>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多串电池</a:t>
            </a:r>
            <a:r>
              <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rPr>
              <a:t>BMS</a:t>
            </a: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保护系统</a:t>
            </a:r>
          </a:p>
        </p:txBody>
      </p:sp>
      <p:sp>
        <p:nvSpPr>
          <p:cNvPr id="5" name="文本框 4"/>
          <p:cNvSpPr txBox="1"/>
          <p:nvPr>
            <p:custDataLst>
              <p:tags r:id="rId1"/>
            </p:custDataLst>
          </p:nvPr>
        </p:nvSpPr>
        <p:spPr>
          <a:xfrm>
            <a:off x="1703512" y="1196752"/>
            <a:ext cx="7792720" cy="706755"/>
          </a:xfrm>
          <a:prstGeom prst="rect">
            <a:avLst/>
          </a:prstGeom>
          <a:noFill/>
        </p:spPr>
        <p:txBody>
          <a:bodyPr wrap="square" rtlCol="0">
            <a:spAutoFit/>
          </a:bodyPr>
          <a:lstStyle/>
          <a:p>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、充放电同口，负极保护： </a:t>
            </a:r>
          </a:p>
          <a:p>
            <a:r>
              <a:rPr lang="zh-CN" altLang="en-US" sz="2000" dirty="0">
                <a:latin typeface="微软雅黑" panose="020B0503020204020204" pitchFamily="34" charset="-122"/>
                <a:ea typeface="微软雅黑" panose="020B0503020204020204" pitchFamily="34" charset="-122"/>
              </a:rPr>
              <a:t> </a:t>
            </a:r>
            <a:r>
              <a:rPr lang="en-US" altLang="zh-CN" sz="2000" dirty="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充电和放电使用的是同一个端口，充电控制和放电保护使用同样的</a:t>
            </a:r>
            <a:r>
              <a:rPr lang="en-US" altLang="zh-CN" sz="1600" dirty="0">
                <a:latin typeface="微软雅黑" panose="020B0503020204020204" pitchFamily="34" charset="-122"/>
                <a:ea typeface="微软雅黑" panose="020B0503020204020204" pitchFamily="34" charset="-122"/>
              </a:rPr>
              <a:t>NMOS</a:t>
            </a:r>
            <a:r>
              <a:rPr lang="zh-CN" altLang="en-US" sz="16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endParaRPr>
          </a:p>
        </p:txBody>
      </p:sp>
      <p:pic>
        <p:nvPicPr>
          <p:cNvPr id="6" name="图片 5"/>
          <p:cNvPicPr>
            <a:picLocks noChangeAspect="1"/>
          </p:cNvPicPr>
          <p:nvPr>
            <p:custDataLst>
              <p:tags r:id="rId2"/>
            </p:custDataLst>
          </p:nvPr>
        </p:nvPicPr>
        <p:blipFill>
          <a:blip r:embed="rId4"/>
          <a:stretch>
            <a:fillRect/>
          </a:stretch>
        </p:blipFill>
        <p:spPr>
          <a:xfrm>
            <a:off x="1703512" y="2132856"/>
            <a:ext cx="8527012" cy="423734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p:nvPr/>
        </p:nvSpPr>
        <p:spPr>
          <a:xfrm>
            <a:off x="479376" y="332656"/>
            <a:ext cx="2664460" cy="379730"/>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多串电池</a:t>
            </a:r>
            <a:r>
              <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rPr>
              <a:t>BMS</a:t>
            </a: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保护系统</a:t>
            </a:r>
          </a:p>
        </p:txBody>
      </p:sp>
      <p:sp>
        <p:nvSpPr>
          <p:cNvPr id="9" name="文本框 8"/>
          <p:cNvSpPr txBox="1"/>
          <p:nvPr>
            <p:custDataLst>
              <p:tags r:id="rId1"/>
            </p:custDataLst>
          </p:nvPr>
        </p:nvSpPr>
        <p:spPr>
          <a:xfrm>
            <a:off x="1756961" y="1196752"/>
            <a:ext cx="7792720" cy="706755"/>
          </a:xfrm>
          <a:prstGeom prst="rect">
            <a:avLst/>
          </a:prstGeom>
          <a:noFill/>
        </p:spPr>
        <p:txBody>
          <a:bodyPr wrap="square" rtlCol="0">
            <a:spAutoFit/>
          </a:bodyPr>
          <a:lstStyle/>
          <a:p>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、充放电同口，正极保护： </a:t>
            </a:r>
          </a:p>
          <a:p>
            <a:r>
              <a:rPr lang="zh-CN" altLang="en-US" sz="2000" dirty="0">
                <a:latin typeface="微软雅黑" panose="020B0503020204020204" pitchFamily="34" charset="-122"/>
                <a:ea typeface="微软雅黑" panose="020B0503020204020204" pitchFamily="34" charset="-122"/>
              </a:rPr>
              <a:t> </a:t>
            </a:r>
            <a:r>
              <a:rPr lang="en-US" altLang="zh-CN" sz="2000" dirty="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充电和放电使用的是同一端口，充电控制和放电保护使用同样的</a:t>
            </a:r>
            <a:r>
              <a:rPr lang="en-US" altLang="zh-CN" sz="1600" dirty="0">
                <a:latin typeface="微软雅黑" panose="020B0503020204020204" pitchFamily="34" charset="-122"/>
                <a:ea typeface="微软雅黑" panose="020B0503020204020204" pitchFamily="34" charset="-122"/>
              </a:rPr>
              <a:t>PMOS</a:t>
            </a:r>
            <a:r>
              <a:rPr lang="zh-CN" altLang="en-US" sz="16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endParaRPr>
          </a:p>
        </p:txBody>
      </p:sp>
      <p:pic>
        <p:nvPicPr>
          <p:cNvPr id="10" name="图片 9"/>
          <p:cNvPicPr>
            <a:picLocks noChangeAspect="1"/>
          </p:cNvPicPr>
          <p:nvPr>
            <p:custDataLst>
              <p:tags r:id="rId2"/>
            </p:custDataLst>
          </p:nvPr>
        </p:nvPicPr>
        <p:blipFill>
          <a:blip r:embed="rId4"/>
          <a:stretch>
            <a:fillRect/>
          </a:stretch>
        </p:blipFill>
        <p:spPr>
          <a:xfrm>
            <a:off x="2670175" y="2060848"/>
            <a:ext cx="6851650" cy="4304336"/>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
                                        </p:tgtEl>
                                        <p:attrNameLst>
                                          <p:attrName>ppt_y</p:attrName>
                                        </p:attrNameLst>
                                      </p:cBhvr>
                                      <p:tavLst>
                                        <p:tav tm="0">
                                          <p:val>
                                            <p:strVal val="#ppt_y"/>
                                          </p:val>
                                        </p:tav>
                                        <p:tav tm="100000">
                                          <p:val>
                                            <p:strVal val="#ppt_y"/>
                                          </p:val>
                                        </p:tav>
                                      </p:tavLst>
                                    </p:anim>
                                    <p:anim calcmode="lin" valueType="num">
                                      <p:cBhvr>
                                        <p:cTn id="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1271707" y="1908185"/>
            <a:ext cx="864108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1"/>
          <p:cNvSpPr txBox="1"/>
          <p:nvPr/>
        </p:nvSpPr>
        <p:spPr>
          <a:xfrm>
            <a:off x="551384" y="332656"/>
            <a:ext cx="2664460" cy="379730"/>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多串电池</a:t>
            </a:r>
            <a:r>
              <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rPr>
              <a:t>BMS</a:t>
            </a: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保护系统</a:t>
            </a:r>
          </a:p>
        </p:txBody>
      </p:sp>
      <p:sp>
        <p:nvSpPr>
          <p:cNvPr id="10" name="文本框 9"/>
          <p:cNvSpPr txBox="1"/>
          <p:nvPr>
            <p:custDataLst>
              <p:tags r:id="rId1"/>
            </p:custDataLst>
          </p:nvPr>
        </p:nvSpPr>
        <p:spPr>
          <a:xfrm>
            <a:off x="1775520" y="1185565"/>
            <a:ext cx="7792720" cy="706755"/>
          </a:xfrm>
          <a:prstGeom prst="rect">
            <a:avLst/>
          </a:prstGeom>
          <a:noFill/>
        </p:spPr>
        <p:txBody>
          <a:bodyPr wrap="square" rtlCol="0">
            <a:spAutoFit/>
          </a:bodyPr>
          <a:lstStyle/>
          <a:p>
            <a:r>
              <a:rPr lang="en-US" altLang="zh-CN" sz="2000" dirty="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、充放电同口，均衡保护</a:t>
            </a:r>
            <a:r>
              <a:rPr lang="en-US" altLang="zh-CN" sz="2000" dirty="0">
                <a:latin typeface="微软雅黑" panose="020B0503020204020204" pitchFamily="34" charset="-122"/>
                <a:ea typeface="微软雅黑" panose="020B0503020204020204" pitchFamily="34" charset="-122"/>
              </a:rPr>
              <a:t>MOS</a:t>
            </a:r>
            <a:r>
              <a:rPr lang="zh-CN" altLang="en-US" sz="2000" dirty="0">
                <a:latin typeface="微软雅黑" panose="020B0503020204020204" pitchFamily="34" charset="-122"/>
                <a:ea typeface="微软雅黑" panose="020B0503020204020204" pitchFamily="34" charset="-122"/>
              </a:rPr>
              <a:t>： </a:t>
            </a:r>
          </a:p>
          <a:p>
            <a:r>
              <a:rPr lang="zh-CN" altLang="en-US" sz="2000" dirty="0">
                <a:latin typeface="微软雅黑" panose="020B0503020204020204" pitchFamily="34" charset="-122"/>
                <a:ea typeface="微软雅黑" panose="020B0503020204020204" pitchFamily="34" charset="-122"/>
              </a:rPr>
              <a:t> </a:t>
            </a:r>
            <a:r>
              <a:rPr lang="en-US" altLang="zh-CN" sz="2000" dirty="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充电和放电使用的是同一端口，均衡</a:t>
            </a:r>
            <a:r>
              <a:rPr lang="en-US" altLang="zh-CN" sz="1600" dirty="0">
                <a:latin typeface="微软雅黑" panose="020B0503020204020204" pitchFamily="34" charset="-122"/>
                <a:ea typeface="微软雅黑" panose="020B0503020204020204" pitchFamily="34" charset="-122"/>
              </a:rPr>
              <a:t>MOS</a:t>
            </a:r>
            <a:r>
              <a:rPr lang="zh-CN" altLang="en-US" sz="1600" dirty="0">
                <a:latin typeface="微软雅黑" panose="020B0503020204020204" pitchFamily="34" charset="-122"/>
                <a:ea typeface="微软雅黑" panose="020B0503020204020204" pitchFamily="34" charset="-122"/>
              </a:rPr>
              <a:t>使用</a:t>
            </a:r>
            <a:r>
              <a:rPr lang="en-US" altLang="zh-CN" sz="1600" dirty="0">
                <a:latin typeface="微软雅黑" panose="020B0503020204020204" pitchFamily="34" charset="-122"/>
                <a:ea typeface="微软雅黑" panose="020B0503020204020204" pitchFamily="34" charset="-122"/>
              </a:rPr>
              <a:t>PMOS</a:t>
            </a:r>
            <a:r>
              <a:rPr lang="zh-CN" altLang="en-US" sz="1600" dirty="0">
                <a:latin typeface="微软雅黑" panose="020B0503020204020204" pitchFamily="34" charset="-122"/>
                <a:ea typeface="微软雅黑" panose="020B0503020204020204" pitchFamily="34" charset="-122"/>
              </a:rPr>
              <a:t>或</a:t>
            </a:r>
            <a:r>
              <a:rPr lang="en-US" altLang="zh-CN" sz="1600" dirty="0">
                <a:latin typeface="微软雅黑" panose="020B0503020204020204" pitchFamily="34" charset="-122"/>
                <a:ea typeface="微软雅黑" panose="020B0503020204020204" pitchFamily="34" charset="-122"/>
              </a:rPr>
              <a:t>NMOS</a:t>
            </a:r>
            <a:r>
              <a:rPr lang="zh-CN" altLang="en-US" sz="16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endParaRPr>
          </a:p>
        </p:txBody>
      </p:sp>
      <p:pic>
        <p:nvPicPr>
          <p:cNvPr id="11" name="图片 10"/>
          <p:cNvPicPr>
            <a:picLocks noChangeAspect="1"/>
          </p:cNvPicPr>
          <p:nvPr>
            <p:custDataLst>
              <p:tags r:id="rId2"/>
            </p:custDataLst>
          </p:nvPr>
        </p:nvPicPr>
        <p:blipFill>
          <a:blip r:embed="rId4"/>
          <a:stretch>
            <a:fillRect/>
          </a:stretch>
        </p:blipFill>
        <p:spPr>
          <a:xfrm>
            <a:off x="1631504" y="2276872"/>
            <a:ext cx="8549218" cy="418241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9"/>
                                        </p:tgtEl>
                                        <p:attrNameLst>
                                          <p:attrName>ppt_y</p:attrName>
                                        </p:attrNameLst>
                                      </p:cBhvr>
                                      <p:tavLst>
                                        <p:tav tm="0">
                                          <p:val>
                                            <p:strVal val="#ppt_y"/>
                                          </p:val>
                                        </p:tav>
                                        <p:tav tm="100000">
                                          <p:val>
                                            <p:strVal val="#ppt_y"/>
                                          </p:val>
                                        </p:tav>
                                      </p:tavLst>
                                    </p:anim>
                                    <p:anim calcmode="lin" valueType="num">
                                      <p:cBhvr>
                                        <p:cTn id="1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p:nvPr/>
        </p:nvSpPr>
        <p:spPr>
          <a:xfrm>
            <a:off x="551384" y="332656"/>
            <a:ext cx="2664460" cy="379730"/>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多串电池</a:t>
            </a:r>
            <a:r>
              <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rPr>
              <a:t>BMS</a:t>
            </a: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保护系统</a:t>
            </a:r>
          </a:p>
        </p:txBody>
      </p:sp>
      <p:sp>
        <p:nvSpPr>
          <p:cNvPr id="6" name="文本框 5"/>
          <p:cNvSpPr txBox="1"/>
          <p:nvPr>
            <p:custDataLst>
              <p:tags r:id="rId1"/>
            </p:custDataLst>
          </p:nvPr>
        </p:nvSpPr>
        <p:spPr>
          <a:xfrm>
            <a:off x="695400" y="1052736"/>
            <a:ext cx="10513168" cy="675640"/>
          </a:xfrm>
          <a:prstGeom prst="rect">
            <a:avLst/>
          </a:prstGeom>
          <a:noFill/>
        </p:spPr>
        <p:txBody>
          <a:bodyPr wrap="square" rtlCol="0">
            <a:spAutoFit/>
          </a:bodyPr>
          <a:lstStyle/>
          <a:p>
            <a:r>
              <a:rPr b="1" dirty="0">
                <a:latin typeface="微软雅黑" panose="020B0503020204020204" pitchFamily="34" charset="-122"/>
                <a:ea typeface="微软雅黑" panose="020B0503020204020204" pitchFamily="34" charset="-122"/>
                <a:cs typeface="微软雅黑" panose="020B0503020204020204" pitchFamily="34" charset="-122"/>
                <a:sym typeface="+mn-ea"/>
              </a:rPr>
              <a:t>应用范围：3-1</a:t>
            </a:r>
            <a:r>
              <a:rPr lang="en-US" b="1" dirty="0">
                <a:latin typeface="微软雅黑" panose="020B0503020204020204" pitchFamily="34" charset="-122"/>
                <a:ea typeface="微软雅黑" panose="020B0503020204020204" pitchFamily="34" charset="-122"/>
                <a:cs typeface="微软雅黑" panose="020B0503020204020204" pitchFamily="34" charset="-122"/>
                <a:sym typeface="+mn-ea"/>
              </a:rPr>
              <a:t>7</a:t>
            </a:r>
            <a:r>
              <a:rPr b="1" dirty="0">
                <a:latin typeface="微软雅黑" panose="020B0503020204020204" pitchFamily="34" charset="-122"/>
                <a:ea typeface="微软雅黑" panose="020B0503020204020204" pitchFamily="34" charset="-122"/>
                <a:cs typeface="微软雅黑" panose="020B0503020204020204" pitchFamily="34" charset="-122"/>
                <a:sym typeface="+mn-ea"/>
              </a:rPr>
              <a:t>串有刷无刷工具电池包、扫地机人、园林工具、喷雾器电池、便携式按摩器、电动车锂电池、户外储能电瓶、移动微型基站应急储能等</a:t>
            </a:r>
            <a:r>
              <a:rPr lang="zh-CN" b="1"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2000" dirty="0">
                <a:latin typeface="微软雅黑" panose="020B0503020204020204" pitchFamily="34" charset="-122"/>
                <a:ea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endParaRPr>
          </a:p>
        </p:txBody>
      </p:sp>
      <p:graphicFrame>
        <p:nvGraphicFramePr>
          <p:cNvPr id="7" name="表格 6"/>
          <p:cNvGraphicFramePr/>
          <p:nvPr>
            <p:custDataLst>
              <p:tags r:id="rId2"/>
            </p:custDataLst>
          </p:nvPr>
        </p:nvGraphicFramePr>
        <p:xfrm>
          <a:off x="714946" y="2132856"/>
          <a:ext cx="10873208" cy="3818402"/>
        </p:xfrm>
        <a:graphic>
          <a:graphicData uri="http://schemas.openxmlformats.org/drawingml/2006/table">
            <a:tbl>
              <a:tblPr firstRow="1" bandRow="1">
                <a:tableStyleId>{5C22544A-7EE6-4342-B048-85BDC9FD1C3A}</a:tableStyleId>
              </a:tblPr>
              <a:tblGrid>
                <a:gridCol w="2616604">
                  <a:extLst>
                    <a:ext uri="{9D8B030D-6E8A-4147-A177-3AD203B41FA5}">
                      <a16:colId xmlns:a16="http://schemas.microsoft.com/office/drawing/2014/main" val="20000"/>
                    </a:ext>
                  </a:extLst>
                </a:gridCol>
                <a:gridCol w="2135924">
                  <a:extLst>
                    <a:ext uri="{9D8B030D-6E8A-4147-A177-3AD203B41FA5}">
                      <a16:colId xmlns:a16="http://schemas.microsoft.com/office/drawing/2014/main" val="20001"/>
                    </a:ext>
                  </a:extLst>
                </a:gridCol>
                <a:gridCol w="1368152">
                  <a:extLst>
                    <a:ext uri="{9D8B030D-6E8A-4147-A177-3AD203B41FA5}">
                      <a16:colId xmlns:a16="http://schemas.microsoft.com/office/drawing/2014/main" val="20002"/>
                    </a:ext>
                  </a:extLst>
                </a:gridCol>
                <a:gridCol w="4752528">
                  <a:extLst>
                    <a:ext uri="{9D8B030D-6E8A-4147-A177-3AD203B41FA5}">
                      <a16:colId xmlns:a16="http://schemas.microsoft.com/office/drawing/2014/main" val="20003"/>
                    </a:ext>
                  </a:extLst>
                </a:gridCol>
              </a:tblGrid>
              <a:tr h="493096">
                <a:tc>
                  <a:txBody>
                    <a:bodyPr/>
                    <a:lstStyle/>
                    <a:p>
                      <a:pPr indent="0" algn="ctr">
                        <a:lnSpc>
                          <a:spcPct val="150000"/>
                        </a:lnSpc>
                        <a:buNone/>
                      </a:pPr>
                      <a:r>
                        <a:rPr lang="zh-CN" sz="1600" b="1" dirty="0">
                          <a:solidFill>
                            <a:schemeClr val="tx1"/>
                          </a:solidFill>
                          <a:latin typeface="微软雅黑" panose="020B0503020204020204" pitchFamily="34" charset="-122"/>
                          <a:ea typeface="微软雅黑" panose="020B0503020204020204" pitchFamily="34" charset="-122"/>
                        </a:rPr>
                        <a:t>电池串数</a:t>
                      </a:r>
                      <a:endParaRPr lang="zh-CN" altLang="en-US" sz="1600" b="1" dirty="0">
                        <a:solidFill>
                          <a:schemeClr val="tx1"/>
                        </a:solidFill>
                        <a:latin typeface="微软雅黑" panose="020B0503020204020204" pitchFamily="34" charset="-122"/>
                        <a:ea typeface="微软雅黑" panose="020B0503020204020204" pitchFamily="34" charset="-122"/>
                      </a:endParaRPr>
                    </a:p>
                  </a:txBody>
                  <a:tcPr marL="12700" marR="12700" marT="12700" anchor="ctr">
                    <a:lnB w="38100" cmpd="sng">
                      <a:noFill/>
                    </a:lnB>
                    <a:solidFill>
                      <a:srgbClr val="92D050"/>
                    </a:solidFill>
                  </a:tcPr>
                </a:tc>
                <a:tc>
                  <a:txBody>
                    <a:bodyPr/>
                    <a:lstStyle/>
                    <a:p>
                      <a:pPr indent="0" algn="ctr">
                        <a:lnSpc>
                          <a:spcPct val="150000"/>
                        </a:lnSpc>
                        <a:buNone/>
                      </a:pPr>
                      <a:r>
                        <a:rPr lang="zh-CN" sz="1600" b="1" dirty="0">
                          <a:solidFill>
                            <a:schemeClr val="tx1"/>
                          </a:solidFill>
                          <a:latin typeface="微软雅黑" panose="020B0503020204020204" pitchFamily="34" charset="-122"/>
                          <a:ea typeface="微软雅黑" panose="020B0503020204020204" pitchFamily="34" charset="-122"/>
                        </a:rPr>
                        <a:t>电池电压（V）</a:t>
                      </a:r>
                      <a:endParaRPr lang="zh-CN" altLang="en-US" sz="1600" b="1" dirty="0">
                        <a:solidFill>
                          <a:schemeClr val="tx1"/>
                        </a:solidFill>
                        <a:latin typeface="微软雅黑" panose="020B0503020204020204" pitchFamily="34" charset="-122"/>
                        <a:ea typeface="微软雅黑" panose="020B0503020204020204" pitchFamily="34" charset="-122"/>
                      </a:endParaRPr>
                    </a:p>
                  </a:txBody>
                  <a:tcPr marL="12700" marR="12700" marT="12700" anchor="ctr">
                    <a:lnB w="38100" cmpd="sng">
                      <a:noFill/>
                    </a:lnB>
                    <a:solidFill>
                      <a:srgbClr val="92D050"/>
                    </a:solidFill>
                  </a:tcPr>
                </a:tc>
                <a:tc>
                  <a:txBody>
                    <a:bodyPr/>
                    <a:lstStyle/>
                    <a:p>
                      <a:pPr indent="0" algn="ctr">
                        <a:lnSpc>
                          <a:spcPct val="150000"/>
                        </a:lnSpc>
                        <a:buNone/>
                      </a:pPr>
                      <a:r>
                        <a:rPr lang="en-US" sz="1600" b="1" dirty="0" err="1">
                          <a:solidFill>
                            <a:schemeClr val="tx1"/>
                          </a:solidFill>
                          <a:latin typeface="微软雅黑" panose="020B0503020204020204" pitchFamily="34" charset="-122"/>
                          <a:ea typeface="微软雅黑" panose="020B0503020204020204" pitchFamily="34" charset="-122"/>
                          <a:sym typeface="+mn-ea"/>
                        </a:rPr>
                        <a:t>Vds</a:t>
                      </a:r>
                      <a:endParaRPr lang="zh-CN" altLang="en-US" sz="1600" b="1" dirty="0">
                        <a:solidFill>
                          <a:schemeClr val="tx1"/>
                        </a:solidFill>
                        <a:latin typeface="微软雅黑" panose="020B0503020204020204" pitchFamily="34" charset="-122"/>
                        <a:ea typeface="微软雅黑" panose="020B0503020204020204" pitchFamily="34" charset="-122"/>
                      </a:endParaRPr>
                    </a:p>
                  </a:txBody>
                  <a:tcPr marL="12700" marR="12700" marT="12700" anchor="ctr">
                    <a:lnB w="38100" cmpd="sng">
                      <a:noFill/>
                    </a:lnB>
                    <a:solidFill>
                      <a:srgbClr val="92D050"/>
                    </a:solidFill>
                  </a:tcPr>
                </a:tc>
                <a:tc>
                  <a:txBody>
                    <a:bodyPr/>
                    <a:lstStyle/>
                    <a:p>
                      <a:pPr indent="0" algn="ctr">
                        <a:lnSpc>
                          <a:spcPct val="150000"/>
                        </a:lnSpc>
                        <a:buNone/>
                      </a:pPr>
                      <a:r>
                        <a:rPr lang="zh-CN" altLang="en-US" sz="1600" b="1" dirty="0">
                          <a:solidFill>
                            <a:schemeClr val="tx1"/>
                          </a:solidFill>
                          <a:latin typeface="微软雅黑" panose="020B0503020204020204" pitchFamily="34" charset="-122"/>
                          <a:ea typeface="微软雅黑" panose="020B0503020204020204" pitchFamily="34" charset="-122"/>
                        </a:rPr>
                        <a:t>封装</a:t>
                      </a:r>
                    </a:p>
                  </a:txBody>
                  <a:tcPr marL="12700" marR="12700" marT="12700" anchor="ctr">
                    <a:lnB w="38100" cmpd="sng">
                      <a:noFill/>
                    </a:lnB>
                    <a:solidFill>
                      <a:srgbClr val="92D050"/>
                    </a:solidFill>
                  </a:tcPr>
                </a:tc>
                <a:extLst>
                  <a:ext uri="{0D108BD9-81ED-4DB2-BD59-A6C34878D82A}">
                    <a16:rowId xmlns:a16="http://schemas.microsoft.com/office/drawing/2014/main" val="10000"/>
                  </a:ext>
                </a:extLst>
              </a:tr>
              <a:tr h="506660">
                <a:tc>
                  <a:txBody>
                    <a:bodyPr/>
                    <a:lstStyle/>
                    <a:p>
                      <a:pPr algn="ctr">
                        <a:lnSpc>
                          <a:spcPct val="150000"/>
                        </a:lnSpc>
                        <a:buClrTx/>
                        <a:buSzTx/>
                        <a:buFontTx/>
                        <a:buNone/>
                      </a:pPr>
                      <a:r>
                        <a:rPr lang="en-US" altLang="zh-CN" sz="1800" b="0" dirty="0">
                          <a:latin typeface="微软雅黑" panose="020B0503020204020204" pitchFamily="34" charset="-122"/>
                          <a:ea typeface="微软雅黑" panose="020B0503020204020204" pitchFamily="34" charset="-122"/>
                        </a:rPr>
                        <a:t>1-2串</a:t>
                      </a:r>
                    </a:p>
                  </a:txBody>
                  <a:tcPr marL="12700" marR="12700" marT="1270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tint val="40000"/>
                      </a:schemeClr>
                    </a:solidFill>
                  </a:tcPr>
                </a:tc>
                <a:tc>
                  <a:txBody>
                    <a:bodyPr/>
                    <a:lstStyle/>
                    <a:p>
                      <a:pPr algn="ctr">
                        <a:lnSpc>
                          <a:spcPct val="150000"/>
                        </a:lnSpc>
                        <a:buClrTx/>
                        <a:buSzTx/>
                        <a:buFontTx/>
                        <a:buNone/>
                      </a:pPr>
                      <a:r>
                        <a:rPr lang="en-US" altLang="zh-CN" sz="1800" b="0">
                          <a:latin typeface="微软雅黑" panose="020B0503020204020204" pitchFamily="34" charset="-122"/>
                          <a:ea typeface="微软雅黑" panose="020B0503020204020204" pitchFamily="34" charset="-122"/>
                        </a:rPr>
                        <a:t>3.2-8.4</a:t>
                      </a:r>
                    </a:p>
                  </a:txBody>
                  <a:tcPr marL="12700" marR="12700" marT="12700"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lnSpc>
                          <a:spcPct val="150000"/>
                        </a:lnSpc>
                        <a:buNone/>
                      </a:pPr>
                      <a:r>
                        <a:rPr lang="en-US" altLang="zh-CN" b="0">
                          <a:latin typeface="微软雅黑" panose="020B0503020204020204" pitchFamily="34" charset="-122"/>
                          <a:ea typeface="微软雅黑" panose="020B0503020204020204" pitchFamily="34" charset="-122"/>
                        </a:rPr>
                        <a:t>20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lnSpc>
                          <a:spcPct val="150000"/>
                        </a:lnSpc>
                        <a:buNone/>
                      </a:pPr>
                      <a:r>
                        <a:rPr lang="en-US" altLang="zh-CN" b="0" dirty="0">
                          <a:solidFill>
                            <a:schemeClr val="tx1"/>
                          </a:solidFill>
                          <a:latin typeface="微软雅黑" panose="020B0503020204020204" pitchFamily="34" charset="-122"/>
                          <a:ea typeface="微软雅黑" panose="020B0503020204020204" pitchFamily="34" charset="-122"/>
                        </a:rPr>
                        <a:t>DFN3*3</a:t>
                      </a:r>
                      <a:r>
                        <a:rPr lang="zh-CN" altLang="en-US" b="0" dirty="0">
                          <a:solidFill>
                            <a:schemeClr val="tx1"/>
                          </a:solidFill>
                          <a:latin typeface="微软雅黑" panose="020B0503020204020204" pitchFamily="34" charset="-122"/>
                          <a:ea typeface="微软雅黑" panose="020B0503020204020204" pitchFamily="34" charset="-122"/>
                        </a:rPr>
                        <a:t>、</a:t>
                      </a:r>
                      <a:r>
                        <a:rPr lang="en-US" altLang="zh-CN" sz="1800" b="0" dirty="0">
                          <a:solidFill>
                            <a:schemeClr val="tx1"/>
                          </a:solidFill>
                          <a:latin typeface="微软雅黑" panose="020B0503020204020204" pitchFamily="34" charset="-122"/>
                          <a:ea typeface="微软雅黑" panose="020B0503020204020204" pitchFamily="34" charset="-122"/>
                          <a:sym typeface="+mn-ea"/>
                        </a:rPr>
                        <a:t>DFN5*6</a:t>
                      </a:r>
                      <a:r>
                        <a:rPr lang="zh-CN" altLang="en-US" sz="1800" b="0" dirty="0">
                          <a:solidFill>
                            <a:schemeClr val="tx1"/>
                          </a:solidFill>
                          <a:latin typeface="微软雅黑" panose="020B0503020204020204" pitchFamily="34" charset="-122"/>
                          <a:ea typeface="微软雅黑" panose="020B0503020204020204" pitchFamily="34" charset="-122"/>
                          <a:sym typeface="+mn-ea"/>
                        </a:rPr>
                        <a:t>、</a:t>
                      </a:r>
                      <a:r>
                        <a:rPr lang="en-US" altLang="zh-CN" sz="1800" b="0" dirty="0">
                          <a:solidFill>
                            <a:schemeClr val="tx1"/>
                          </a:solidFill>
                          <a:latin typeface="微软雅黑" panose="020B0503020204020204" pitchFamily="34" charset="-122"/>
                          <a:ea typeface="微软雅黑" panose="020B0503020204020204" pitchFamily="34" charset="-122"/>
                          <a:sym typeface="+mn-ea"/>
                        </a:rPr>
                        <a:t>TO252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506660">
                <a:tc>
                  <a:txBody>
                    <a:bodyPr/>
                    <a:lstStyle/>
                    <a:p>
                      <a:pPr marL="0" algn="ctr" defTabSz="914400" rtl="0" eaLnBrk="1" latinLnBrk="0" hangingPunct="1">
                        <a:lnSpc>
                          <a:spcPct val="150000"/>
                        </a:lnSpc>
                        <a:buClrTx/>
                        <a:buSzTx/>
                        <a:buFontTx/>
                        <a:buNone/>
                      </a:pPr>
                      <a:r>
                        <a:rPr lang="en-US" altLang="zh-CN" sz="1800" b="0" kern="1200" dirty="0">
                          <a:solidFill>
                            <a:schemeClr val="dk1"/>
                          </a:solidFill>
                          <a:latin typeface="微软雅黑" panose="020B0503020204020204" pitchFamily="34" charset="-122"/>
                          <a:ea typeface="微软雅黑" panose="020B0503020204020204" pitchFamily="34" charset="-122"/>
                          <a:cs typeface="+mn-cs"/>
                        </a:rPr>
                        <a:t>3-5串</a:t>
                      </a:r>
                    </a:p>
                  </a:txBody>
                  <a:tcPr marL="12700" marR="12700" marT="127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latinLnBrk="0" hangingPunct="1">
                        <a:lnSpc>
                          <a:spcPct val="150000"/>
                        </a:lnSpc>
                        <a:buClrTx/>
                        <a:buSzTx/>
                        <a:buFontTx/>
                        <a:buNone/>
                      </a:pPr>
                      <a:r>
                        <a:rPr lang="en-US" altLang="zh-CN" sz="1800" b="0" kern="1200" dirty="0">
                          <a:solidFill>
                            <a:schemeClr val="dk1"/>
                          </a:solidFill>
                          <a:latin typeface="微软雅黑" panose="020B0503020204020204" pitchFamily="34" charset="-122"/>
                          <a:ea typeface="微软雅黑" panose="020B0503020204020204" pitchFamily="34" charset="-122"/>
                          <a:cs typeface="+mn-cs"/>
                        </a:rPr>
                        <a:t>11.1-21</a:t>
                      </a:r>
                    </a:p>
                  </a:txBody>
                  <a:tcPr marL="12700" marR="12700" marT="127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latinLnBrk="0" hangingPunct="1">
                        <a:lnSpc>
                          <a:spcPct val="150000"/>
                        </a:lnSpc>
                        <a:buClrTx/>
                        <a:buSzTx/>
                        <a:buFontTx/>
                        <a:buNone/>
                      </a:pPr>
                      <a:r>
                        <a:rPr lang="en-US" altLang="zh-CN" sz="1800" b="0" kern="1200">
                          <a:solidFill>
                            <a:schemeClr val="dk1"/>
                          </a:solidFill>
                          <a:latin typeface="微软雅黑" panose="020B0503020204020204" pitchFamily="34" charset="-122"/>
                          <a:ea typeface="微软雅黑" panose="020B0503020204020204" pitchFamily="34" charset="-122"/>
                          <a:cs typeface="+mn-cs"/>
                        </a:rPr>
                        <a:t>30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latinLnBrk="0" hangingPunct="1">
                        <a:lnSpc>
                          <a:spcPct val="150000"/>
                        </a:lnSpc>
                        <a:buClrTx/>
                        <a:buSzTx/>
                        <a:buFontTx/>
                        <a:buNone/>
                      </a:pPr>
                      <a:r>
                        <a:rPr lang="en-US" altLang="zh-CN" sz="1800" b="0" kern="1200" dirty="0">
                          <a:solidFill>
                            <a:schemeClr val="dk1"/>
                          </a:solidFill>
                          <a:latin typeface="微软雅黑" panose="020B0503020204020204" pitchFamily="34" charset="-122"/>
                          <a:ea typeface="微软雅黑" panose="020B0503020204020204" pitchFamily="34" charset="-122"/>
                          <a:cs typeface="+mn-cs"/>
                        </a:rPr>
                        <a:t>DFN3*3</a:t>
                      </a:r>
                      <a:r>
                        <a:rPr lang="zh-CN" altLang="en-US" sz="1800" b="0" kern="1200" dirty="0">
                          <a:solidFill>
                            <a:schemeClr val="dk1"/>
                          </a:solidFill>
                          <a:latin typeface="微软雅黑" panose="020B0503020204020204" pitchFamily="34" charset="-122"/>
                          <a:ea typeface="微软雅黑" panose="020B0503020204020204" pitchFamily="34" charset="-122"/>
                          <a:cs typeface="+mn-cs"/>
                        </a:rPr>
                        <a:t>、</a:t>
                      </a:r>
                      <a:r>
                        <a:rPr lang="en-US" altLang="zh-CN" sz="1800" b="0" kern="1200" dirty="0">
                          <a:solidFill>
                            <a:schemeClr val="dk1"/>
                          </a:solidFill>
                          <a:latin typeface="微软雅黑" panose="020B0503020204020204" pitchFamily="34" charset="-122"/>
                          <a:ea typeface="微软雅黑" panose="020B0503020204020204" pitchFamily="34" charset="-122"/>
                          <a:cs typeface="+mn-cs"/>
                          <a:sym typeface="+mn-ea"/>
                        </a:rPr>
                        <a:t>DFN5*6</a:t>
                      </a:r>
                      <a:r>
                        <a:rPr lang="zh-CN" altLang="en-US" sz="1800" b="0" kern="1200" dirty="0">
                          <a:solidFill>
                            <a:schemeClr val="dk1"/>
                          </a:solidFill>
                          <a:latin typeface="微软雅黑" panose="020B0503020204020204" pitchFamily="34" charset="-122"/>
                          <a:ea typeface="微软雅黑" panose="020B0503020204020204" pitchFamily="34" charset="-122"/>
                          <a:cs typeface="+mn-cs"/>
                          <a:sym typeface="+mn-ea"/>
                        </a:rPr>
                        <a:t>、</a:t>
                      </a:r>
                      <a:r>
                        <a:rPr lang="en-US" altLang="zh-CN" sz="1800" b="0" kern="1200" dirty="0">
                          <a:solidFill>
                            <a:schemeClr val="dk1"/>
                          </a:solidFill>
                          <a:latin typeface="微软雅黑" panose="020B0503020204020204" pitchFamily="34" charset="-122"/>
                          <a:ea typeface="微软雅黑" panose="020B0503020204020204" pitchFamily="34" charset="-122"/>
                          <a:cs typeface="+mn-cs"/>
                          <a:sym typeface="+mn-ea"/>
                        </a:rPr>
                        <a:t>TO252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506660">
                <a:tc>
                  <a:txBody>
                    <a:bodyPr/>
                    <a:lstStyle/>
                    <a:p>
                      <a:pPr marL="0" algn="ctr" defTabSz="914400" rtl="0" eaLnBrk="1" latinLnBrk="0" hangingPunct="1">
                        <a:lnSpc>
                          <a:spcPct val="150000"/>
                        </a:lnSpc>
                        <a:buClrTx/>
                        <a:buSzTx/>
                        <a:buFontTx/>
                        <a:buNone/>
                      </a:pPr>
                      <a:r>
                        <a:rPr lang="en-US" altLang="zh-CN" sz="1800" b="0" kern="1200" dirty="0">
                          <a:solidFill>
                            <a:schemeClr val="dk1"/>
                          </a:solidFill>
                          <a:latin typeface="微软雅黑" panose="020B0503020204020204" pitchFamily="34" charset="-122"/>
                          <a:ea typeface="微软雅黑" panose="020B0503020204020204" pitchFamily="34" charset="-122"/>
                          <a:cs typeface="+mn-cs"/>
                        </a:rPr>
                        <a:t>6-7串</a:t>
                      </a:r>
                    </a:p>
                  </a:txBody>
                  <a:tcPr marL="12700" marR="12700" marT="127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latinLnBrk="0" hangingPunct="1">
                        <a:lnSpc>
                          <a:spcPct val="150000"/>
                        </a:lnSpc>
                        <a:buClrTx/>
                        <a:buSzTx/>
                        <a:buFontTx/>
                        <a:buNone/>
                      </a:pPr>
                      <a:r>
                        <a:rPr lang="en-US" altLang="zh-CN" sz="1800" b="0" kern="1200" dirty="0">
                          <a:solidFill>
                            <a:schemeClr val="dk1"/>
                          </a:solidFill>
                          <a:latin typeface="微软雅黑" panose="020B0503020204020204" pitchFamily="34" charset="-122"/>
                          <a:ea typeface="微软雅黑" panose="020B0503020204020204" pitchFamily="34" charset="-122"/>
                          <a:cs typeface="+mn-cs"/>
                        </a:rPr>
                        <a:t>22.2-29.4</a:t>
                      </a:r>
                    </a:p>
                  </a:txBody>
                  <a:tcPr marL="12700" marR="12700" marT="127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latinLnBrk="0" hangingPunct="1">
                        <a:lnSpc>
                          <a:spcPct val="150000"/>
                        </a:lnSpc>
                        <a:buClrTx/>
                        <a:buSzTx/>
                        <a:buFontTx/>
                        <a:buNone/>
                      </a:pPr>
                      <a:r>
                        <a:rPr lang="en-US" altLang="zh-CN" sz="1800" b="0" kern="1200" dirty="0">
                          <a:solidFill>
                            <a:schemeClr val="dk1"/>
                          </a:solidFill>
                          <a:latin typeface="微软雅黑" panose="020B0503020204020204" pitchFamily="34" charset="-122"/>
                          <a:ea typeface="微软雅黑" panose="020B0503020204020204" pitchFamily="34" charset="-122"/>
                          <a:cs typeface="+mn-cs"/>
                        </a:rPr>
                        <a:t>40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lang="en-US" altLang="zh-CN" sz="1800" b="0" kern="1200" dirty="0">
                          <a:solidFill>
                            <a:schemeClr val="dk1"/>
                          </a:solidFill>
                          <a:latin typeface="微软雅黑" panose="020B0503020204020204" pitchFamily="34" charset="-122"/>
                          <a:ea typeface="微软雅黑" panose="020B0503020204020204" pitchFamily="34" charset="-122"/>
                          <a:cs typeface="+mn-cs"/>
                        </a:rPr>
                        <a:t>DFN3*3</a:t>
                      </a:r>
                      <a:r>
                        <a:rPr lang="zh-CN" altLang="en-US" sz="1800" b="0" kern="1200" dirty="0">
                          <a:solidFill>
                            <a:schemeClr val="dk1"/>
                          </a:solidFill>
                          <a:latin typeface="微软雅黑" panose="020B0503020204020204" pitchFamily="34" charset="-122"/>
                          <a:ea typeface="微软雅黑" panose="020B0503020204020204" pitchFamily="34" charset="-122"/>
                          <a:cs typeface="+mn-cs"/>
                        </a:rPr>
                        <a:t>、</a:t>
                      </a:r>
                      <a:r>
                        <a:rPr lang="en-US" altLang="zh-CN" sz="1800" b="0" kern="1200" dirty="0">
                          <a:solidFill>
                            <a:schemeClr val="dk1"/>
                          </a:solidFill>
                          <a:latin typeface="微软雅黑" panose="020B0503020204020204" pitchFamily="34" charset="-122"/>
                          <a:ea typeface="微软雅黑" panose="020B0503020204020204" pitchFamily="34" charset="-122"/>
                          <a:cs typeface="+mn-cs"/>
                          <a:sym typeface="+mn-ea"/>
                        </a:rPr>
                        <a:t>DFN5*6</a:t>
                      </a:r>
                      <a:r>
                        <a:rPr lang="zh-CN" altLang="en-US" sz="1800" b="0" kern="1200" dirty="0">
                          <a:solidFill>
                            <a:schemeClr val="dk1"/>
                          </a:solidFill>
                          <a:latin typeface="微软雅黑" panose="020B0503020204020204" pitchFamily="34" charset="-122"/>
                          <a:ea typeface="微软雅黑" panose="020B0503020204020204" pitchFamily="34" charset="-122"/>
                          <a:cs typeface="+mn-cs"/>
                          <a:sym typeface="+mn-ea"/>
                        </a:rPr>
                        <a:t>、</a:t>
                      </a:r>
                      <a:r>
                        <a:rPr lang="en-US" altLang="zh-CN" sz="1800" b="0" kern="1200" dirty="0">
                          <a:solidFill>
                            <a:schemeClr val="dk1"/>
                          </a:solidFill>
                          <a:latin typeface="微软雅黑" panose="020B0503020204020204" pitchFamily="34" charset="-122"/>
                          <a:ea typeface="微软雅黑" panose="020B0503020204020204" pitchFamily="34" charset="-122"/>
                          <a:cs typeface="+mn-cs"/>
                          <a:sym typeface="+mn-ea"/>
                        </a:rPr>
                        <a:t>TO252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635828">
                <a:tc>
                  <a:txBody>
                    <a:bodyPr/>
                    <a:lstStyle/>
                    <a:p>
                      <a:pPr marL="0" algn="ctr" defTabSz="914400" rtl="0" eaLnBrk="1" latinLnBrk="0" hangingPunct="1">
                        <a:lnSpc>
                          <a:spcPct val="150000"/>
                        </a:lnSpc>
                        <a:buClrTx/>
                        <a:buSzTx/>
                        <a:buFontTx/>
                        <a:buNone/>
                      </a:pPr>
                      <a:r>
                        <a:rPr lang="en-US" altLang="zh-CN" sz="1800" b="0" kern="1200" dirty="0">
                          <a:solidFill>
                            <a:schemeClr val="dk1"/>
                          </a:solidFill>
                          <a:latin typeface="微软雅黑" panose="020B0503020204020204" pitchFamily="34" charset="-122"/>
                          <a:ea typeface="微软雅黑" panose="020B0503020204020204" pitchFamily="34" charset="-122"/>
                          <a:cs typeface="+mn-cs"/>
                        </a:rPr>
                        <a:t>8-10串</a:t>
                      </a:r>
                    </a:p>
                  </a:txBody>
                  <a:tcPr marL="12700" marR="12700" marT="127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latinLnBrk="0" hangingPunct="1">
                        <a:lnSpc>
                          <a:spcPct val="150000"/>
                        </a:lnSpc>
                        <a:buClrTx/>
                        <a:buSzTx/>
                        <a:buFontTx/>
                        <a:buNone/>
                      </a:pPr>
                      <a:r>
                        <a:rPr lang="en-US" altLang="zh-CN" sz="1800" b="0" kern="1200" dirty="0">
                          <a:solidFill>
                            <a:schemeClr val="dk1"/>
                          </a:solidFill>
                          <a:latin typeface="微软雅黑" panose="020B0503020204020204" pitchFamily="34" charset="-122"/>
                          <a:ea typeface="微软雅黑" panose="020B0503020204020204" pitchFamily="34" charset="-122"/>
                          <a:cs typeface="+mn-cs"/>
                        </a:rPr>
                        <a:t>29.6-42</a:t>
                      </a:r>
                    </a:p>
                  </a:txBody>
                  <a:tcPr marL="12700" marR="12700" marT="127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latinLnBrk="0" hangingPunct="1">
                        <a:lnSpc>
                          <a:spcPct val="150000"/>
                        </a:lnSpc>
                        <a:buClrTx/>
                        <a:buSzTx/>
                        <a:buFontTx/>
                        <a:buNone/>
                      </a:pPr>
                      <a:r>
                        <a:rPr lang="en-US" altLang="zh-CN" sz="1800" b="0" kern="1200" dirty="0">
                          <a:solidFill>
                            <a:schemeClr val="dk1"/>
                          </a:solidFill>
                          <a:latin typeface="微软雅黑" panose="020B0503020204020204" pitchFamily="34" charset="-122"/>
                          <a:ea typeface="微软雅黑" panose="020B0503020204020204" pitchFamily="34" charset="-122"/>
                          <a:cs typeface="+mn-cs"/>
                        </a:rPr>
                        <a:t>60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lang="en-US" altLang="zh-CN" sz="1800" b="0" kern="1200" dirty="0">
                          <a:solidFill>
                            <a:schemeClr val="dk1"/>
                          </a:solidFill>
                          <a:latin typeface="微软雅黑" panose="020B0503020204020204" pitchFamily="34" charset="-122"/>
                          <a:ea typeface="微软雅黑" panose="020B0503020204020204" pitchFamily="34" charset="-122"/>
                          <a:cs typeface="+mn-cs"/>
                          <a:sym typeface="+mn-ea"/>
                        </a:rPr>
                        <a:t>DFN5*6</a:t>
                      </a:r>
                      <a:r>
                        <a:rPr lang="zh-CN" altLang="en-US" sz="1800" b="0" kern="1200" dirty="0">
                          <a:solidFill>
                            <a:schemeClr val="dk1"/>
                          </a:solidFill>
                          <a:latin typeface="微软雅黑" panose="020B0503020204020204" pitchFamily="34" charset="-122"/>
                          <a:ea typeface="微软雅黑" panose="020B0503020204020204" pitchFamily="34" charset="-122"/>
                          <a:cs typeface="+mn-cs"/>
                          <a:sym typeface="+mn-ea"/>
                        </a:rPr>
                        <a:t>、</a:t>
                      </a:r>
                      <a:r>
                        <a:rPr lang="en-US" altLang="zh-CN" sz="1800" b="0" kern="1200" dirty="0">
                          <a:solidFill>
                            <a:schemeClr val="dk1"/>
                          </a:solidFill>
                          <a:latin typeface="微软雅黑" panose="020B0503020204020204" pitchFamily="34" charset="-122"/>
                          <a:ea typeface="微软雅黑" panose="020B0503020204020204" pitchFamily="34" charset="-122"/>
                          <a:cs typeface="+mn-cs"/>
                          <a:sym typeface="+mn-ea"/>
                        </a:rPr>
                        <a:t>TO252</a:t>
                      </a:r>
                      <a:r>
                        <a:rPr lang="zh-CN" altLang="en-US" sz="1800" b="0" kern="1200" dirty="0">
                          <a:solidFill>
                            <a:schemeClr val="dk1"/>
                          </a:solidFill>
                          <a:latin typeface="微软雅黑" panose="020B0503020204020204" pitchFamily="34" charset="-122"/>
                          <a:ea typeface="微软雅黑" panose="020B0503020204020204" pitchFamily="34" charset="-122"/>
                          <a:cs typeface="+mn-cs"/>
                          <a:sym typeface="+mn-ea"/>
                        </a:rPr>
                        <a:t>、</a:t>
                      </a:r>
                      <a:r>
                        <a:rPr lang="en-US" altLang="zh-CN" sz="1800" b="0" kern="1200" dirty="0">
                          <a:solidFill>
                            <a:schemeClr val="dk1"/>
                          </a:solidFill>
                          <a:latin typeface="微软雅黑" panose="020B0503020204020204" pitchFamily="34" charset="-122"/>
                          <a:ea typeface="微软雅黑" panose="020B0503020204020204" pitchFamily="34" charset="-122"/>
                          <a:cs typeface="+mn-cs"/>
                          <a:sym typeface="+mn-ea"/>
                        </a:rPr>
                        <a:t>TO263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584749">
                <a:tc>
                  <a:txBody>
                    <a:bodyPr/>
                    <a:lstStyle/>
                    <a:p>
                      <a:pPr marL="0" algn="ctr" defTabSz="914400" rtl="0" eaLnBrk="1" latinLnBrk="0" hangingPunct="1">
                        <a:lnSpc>
                          <a:spcPct val="150000"/>
                        </a:lnSpc>
                        <a:buClrTx/>
                        <a:buSzTx/>
                        <a:buFontTx/>
                        <a:buNone/>
                      </a:pPr>
                      <a:r>
                        <a:rPr lang="en-US" altLang="zh-CN" sz="1800" b="0" kern="1200" dirty="0">
                          <a:solidFill>
                            <a:schemeClr val="dk1"/>
                          </a:solidFill>
                          <a:latin typeface="微软雅黑" panose="020B0503020204020204" pitchFamily="34" charset="-122"/>
                          <a:ea typeface="微软雅黑" panose="020B0503020204020204" pitchFamily="34" charset="-122"/>
                          <a:cs typeface="+mn-cs"/>
                        </a:rPr>
                        <a:t>13-14串</a:t>
                      </a:r>
                    </a:p>
                  </a:txBody>
                  <a:tcPr marL="12700" marR="12700" marT="127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latinLnBrk="0" hangingPunct="1">
                        <a:lnSpc>
                          <a:spcPct val="150000"/>
                        </a:lnSpc>
                        <a:buClrTx/>
                        <a:buSzTx/>
                        <a:buFontTx/>
                        <a:buNone/>
                      </a:pPr>
                      <a:r>
                        <a:rPr lang="en-US" altLang="zh-CN" sz="1800" b="0" kern="1200" dirty="0">
                          <a:solidFill>
                            <a:schemeClr val="dk1"/>
                          </a:solidFill>
                          <a:latin typeface="微软雅黑" panose="020B0503020204020204" pitchFamily="34" charset="-122"/>
                          <a:ea typeface="微软雅黑" panose="020B0503020204020204" pitchFamily="34" charset="-122"/>
                          <a:cs typeface="+mn-cs"/>
                        </a:rPr>
                        <a:t>48.1-58.8</a:t>
                      </a:r>
                    </a:p>
                  </a:txBody>
                  <a:tcPr marL="12700" marR="12700" marT="127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latinLnBrk="0" hangingPunct="1">
                        <a:lnSpc>
                          <a:spcPct val="150000"/>
                        </a:lnSpc>
                        <a:buClrTx/>
                        <a:buSzTx/>
                        <a:buFontTx/>
                        <a:buNone/>
                      </a:pPr>
                      <a:r>
                        <a:rPr lang="en-US" altLang="zh-CN" sz="1800" b="0" kern="1200" dirty="0">
                          <a:solidFill>
                            <a:schemeClr val="dk1"/>
                          </a:solidFill>
                          <a:latin typeface="微软雅黑" panose="020B0503020204020204" pitchFamily="34" charset="-122"/>
                          <a:ea typeface="微软雅黑" panose="020B0503020204020204" pitchFamily="34" charset="-122"/>
                          <a:cs typeface="+mn-cs"/>
                        </a:rPr>
                        <a:t>85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lang="en-US" altLang="zh-CN" sz="1800" b="0" kern="1200" dirty="0">
                          <a:solidFill>
                            <a:schemeClr val="dk1"/>
                          </a:solidFill>
                          <a:latin typeface="微软雅黑" panose="020B0503020204020204" pitchFamily="34" charset="-122"/>
                          <a:ea typeface="微软雅黑" panose="020B0503020204020204" pitchFamily="34" charset="-122"/>
                          <a:cs typeface="+mn-cs"/>
                          <a:sym typeface="+mn-ea"/>
                        </a:rPr>
                        <a:t>DFN5*6</a:t>
                      </a:r>
                      <a:r>
                        <a:rPr lang="zh-CN" altLang="en-US" sz="1800" b="0" kern="1200" dirty="0">
                          <a:solidFill>
                            <a:schemeClr val="dk1"/>
                          </a:solidFill>
                          <a:latin typeface="微软雅黑" panose="020B0503020204020204" pitchFamily="34" charset="-122"/>
                          <a:ea typeface="微软雅黑" panose="020B0503020204020204" pitchFamily="34" charset="-122"/>
                          <a:cs typeface="+mn-cs"/>
                          <a:sym typeface="+mn-ea"/>
                        </a:rPr>
                        <a:t>、</a:t>
                      </a:r>
                      <a:r>
                        <a:rPr lang="en-US" altLang="zh-CN" sz="1800" b="0" kern="1200" dirty="0">
                          <a:solidFill>
                            <a:schemeClr val="dk1"/>
                          </a:solidFill>
                          <a:latin typeface="微软雅黑" panose="020B0503020204020204" pitchFamily="34" charset="-122"/>
                          <a:ea typeface="微软雅黑" panose="020B0503020204020204" pitchFamily="34" charset="-122"/>
                          <a:cs typeface="+mn-cs"/>
                          <a:sym typeface="+mn-ea"/>
                        </a:rPr>
                        <a:t>TO252</a:t>
                      </a:r>
                      <a:r>
                        <a:rPr lang="zh-CN" altLang="en-US" sz="1800" b="0" kern="1200" dirty="0">
                          <a:solidFill>
                            <a:schemeClr val="dk1"/>
                          </a:solidFill>
                          <a:latin typeface="微软雅黑" panose="020B0503020204020204" pitchFamily="34" charset="-122"/>
                          <a:ea typeface="微软雅黑" panose="020B0503020204020204" pitchFamily="34" charset="-122"/>
                          <a:cs typeface="+mn-cs"/>
                          <a:sym typeface="+mn-ea"/>
                        </a:rPr>
                        <a:t>、</a:t>
                      </a:r>
                      <a:r>
                        <a:rPr lang="en-US" altLang="zh-CN" sz="1800" b="0" kern="1200" dirty="0">
                          <a:solidFill>
                            <a:schemeClr val="dk1"/>
                          </a:solidFill>
                          <a:latin typeface="微软雅黑" panose="020B0503020204020204" pitchFamily="34" charset="-122"/>
                          <a:ea typeface="微软雅黑" panose="020B0503020204020204" pitchFamily="34" charset="-122"/>
                          <a:cs typeface="+mn-cs"/>
                          <a:sym typeface="+mn-ea"/>
                        </a:rPr>
                        <a:t>TO263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584749">
                <a:tc>
                  <a:txBody>
                    <a:bodyPr/>
                    <a:lstStyle/>
                    <a:p>
                      <a:pPr marL="0" algn="ctr" defTabSz="914400" rtl="0" eaLnBrk="1" latinLnBrk="0" hangingPunct="1">
                        <a:lnSpc>
                          <a:spcPct val="200000"/>
                        </a:lnSpc>
                        <a:buClrTx/>
                        <a:buSzTx/>
                        <a:buFontTx/>
                        <a:buNone/>
                      </a:pPr>
                      <a:r>
                        <a:rPr lang="en-US" altLang="zh-CN" sz="1800" b="0" kern="1200" dirty="0">
                          <a:solidFill>
                            <a:schemeClr val="dk1"/>
                          </a:solidFill>
                          <a:latin typeface="微软雅黑" panose="020B0503020204020204" pitchFamily="34" charset="-122"/>
                          <a:ea typeface="微软雅黑" panose="020B0503020204020204" pitchFamily="34" charset="-122"/>
                          <a:cs typeface="+mn-cs"/>
                        </a:rPr>
                        <a:t>15-17串</a:t>
                      </a:r>
                    </a:p>
                  </a:txBody>
                  <a:tcPr marL="12700" marR="12700" marT="127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latinLnBrk="0" hangingPunct="1">
                        <a:lnSpc>
                          <a:spcPct val="200000"/>
                        </a:lnSpc>
                        <a:buClrTx/>
                        <a:buSzTx/>
                        <a:buFontTx/>
                        <a:buNone/>
                      </a:pPr>
                      <a:r>
                        <a:rPr lang="en-US" altLang="zh-CN" sz="1800" b="0" kern="1200" dirty="0">
                          <a:solidFill>
                            <a:schemeClr val="dk1"/>
                          </a:solidFill>
                          <a:latin typeface="微软雅黑" panose="020B0503020204020204" pitchFamily="34" charset="-122"/>
                          <a:ea typeface="微软雅黑" panose="020B0503020204020204" pitchFamily="34" charset="-122"/>
                          <a:cs typeface="+mn-cs"/>
                        </a:rPr>
                        <a:t>55.5-71.4</a:t>
                      </a:r>
                    </a:p>
                  </a:txBody>
                  <a:tcPr marL="12700" marR="12700" marT="1270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latinLnBrk="0" hangingPunct="1">
                        <a:lnSpc>
                          <a:spcPct val="200000"/>
                        </a:lnSpc>
                        <a:buClrTx/>
                        <a:buSzTx/>
                        <a:buFontTx/>
                        <a:buNone/>
                      </a:pPr>
                      <a:r>
                        <a:rPr lang="en-US" altLang="zh-CN" sz="1800" b="0" kern="1200" dirty="0">
                          <a:solidFill>
                            <a:schemeClr val="dk1"/>
                          </a:solidFill>
                          <a:latin typeface="微软雅黑" panose="020B0503020204020204" pitchFamily="34" charset="-122"/>
                          <a:ea typeface="微软雅黑" panose="020B0503020204020204" pitchFamily="34" charset="-122"/>
                          <a:cs typeface="+mn-cs"/>
                        </a:rPr>
                        <a:t>100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200000"/>
                        </a:lnSpc>
                        <a:spcBef>
                          <a:spcPts val="0"/>
                        </a:spcBef>
                        <a:spcAft>
                          <a:spcPts val="0"/>
                        </a:spcAft>
                        <a:buClrTx/>
                        <a:buSzTx/>
                        <a:buFontTx/>
                        <a:buNone/>
                        <a:defRPr/>
                      </a:pPr>
                      <a:r>
                        <a:rPr lang="en-US" altLang="zh-CN" sz="1800" b="0" kern="1200" dirty="0">
                          <a:solidFill>
                            <a:schemeClr val="dk1"/>
                          </a:solidFill>
                          <a:latin typeface="微软雅黑" panose="020B0503020204020204" pitchFamily="34" charset="-122"/>
                          <a:ea typeface="微软雅黑" panose="020B0503020204020204" pitchFamily="34" charset="-122"/>
                          <a:cs typeface="+mn-cs"/>
                          <a:sym typeface="+mn-ea"/>
                        </a:rPr>
                        <a:t>DFN5*6</a:t>
                      </a:r>
                      <a:r>
                        <a:rPr lang="zh-CN" altLang="en-US" sz="1800" b="0" kern="1200" dirty="0">
                          <a:solidFill>
                            <a:schemeClr val="dk1"/>
                          </a:solidFill>
                          <a:latin typeface="微软雅黑" panose="020B0503020204020204" pitchFamily="34" charset="-122"/>
                          <a:ea typeface="微软雅黑" panose="020B0503020204020204" pitchFamily="34" charset="-122"/>
                          <a:cs typeface="+mn-cs"/>
                          <a:sym typeface="+mn-ea"/>
                        </a:rPr>
                        <a:t>、</a:t>
                      </a:r>
                      <a:r>
                        <a:rPr lang="en-US" altLang="zh-CN" sz="1800" b="0" kern="1200" dirty="0">
                          <a:solidFill>
                            <a:schemeClr val="dk1"/>
                          </a:solidFill>
                          <a:latin typeface="微软雅黑" panose="020B0503020204020204" pitchFamily="34" charset="-122"/>
                          <a:ea typeface="微软雅黑" panose="020B0503020204020204" pitchFamily="34" charset="-122"/>
                          <a:cs typeface="+mn-cs"/>
                          <a:sym typeface="+mn-ea"/>
                        </a:rPr>
                        <a:t>TO263</a:t>
                      </a:r>
                      <a:r>
                        <a:rPr lang="zh-CN" altLang="en-US" sz="1800" b="0" kern="1200" dirty="0">
                          <a:solidFill>
                            <a:schemeClr val="dk1"/>
                          </a:solidFill>
                          <a:latin typeface="微软雅黑" panose="020B0503020204020204" pitchFamily="34" charset="-122"/>
                          <a:ea typeface="微软雅黑" panose="020B0503020204020204" pitchFamily="34" charset="-122"/>
                          <a:cs typeface="+mn-cs"/>
                          <a:sym typeface="+mn-ea"/>
                        </a:rPr>
                        <a:t>、</a:t>
                      </a:r>
                      <a:r>
                        <a:rPr lang="en-US" altLang="zh-CN" sz="1800" b="0" kern="1200" dirty="0">
                          <a:solidFill>
                            <a:schemeClr val="dk1"/>
                          </a:solidFill>
                          <a:latin typeface="微软雅黑" panose="020B0503020204020204" pitchFamily="34" charset="-122"/>
                          <a:ea typeface="微软雅黑" panose="020B0503020204020204" pitchFamily="34" charset="-122"/>
                          <a:cs typeface="+mn-cs"/>
                          <a:sym typeface="+mn-ea"/>
                        </a:rPr>
                        <a:t>TOLL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6"/>
                  </a:ext>
                </a:extLst>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580152" y="332656"/>
            <a:ext cx="4795768" cy="379730"/>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多串电池</a:t>
            </a:r>
            <a:r>
              <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rPr>
              <a:t>BMS</a:t>
            </a: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保护系统推荐</a:t>
            </a:r>
            <a:r>
              <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rPr>
              <a:t>MOS</a:t>
            </a: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选型表</a:t>
            </a:r>
          </a:p>
        </p:txBody>
      </p:sp>
      <p:sp>
        <p:nvSpPr>
          <p:cNvPr id="6" name="文本框 5"/>
          <p:cNvSpPr txBox="1"/>
          <p:nvPr/>
        </p:nvSpPr>
        <p:spPr>
          <a:xfrm>
            <a:off x="2528739" y="3179331"/>
            <a:ext cx="3048000" cy="275590"/>
          </a:xfrm>
          <a:prstGeom prst="rect">
            <a:avLst/>
          </a:prstGeom>
          <a:noFill/>
        </p:spPr>
        <p:txBody>
          <a:bodyPr wrap="square" rtlCol="0">
            <a:spAutoFit/>
          </a:bodyPr>
          <a:lstStyle/>
          <a:p>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aphicFrame>
        <p:nvGraphicFramePr>
          <p:cNvPr id="4" name="表格 3"/>
          <p:cNvGraphicFramePr/>
          <p:nvPr>
            <p:custDataLst>
              <p:tags r:id="rId1"/>
            </p:custDataLst>
          </p:nvPr>
        </p:nvGraphicFramePr>
        <p:xfrm>
          <a:off x="533382" y="980733"/>
          <a:ext cx="11125236" cy="5544611"/>
        </p:xfrm>
        <a:graphic>
          <a:graphicData uri="http://schemas.openxmlformats.org/drawingml/2006/table">
            <a:tbl>
              <a:tblPr firstRow="1" bandRow="1">
                <a:tableStyleId>{5C22544A-7EE6-4342-B048-85BDC9FD1C3A}</a:tableStyleId>
              </a:tblPr>
              <a:tblGrid>
                <a:gridCol w="1872208">
                  <a:extLst>
                    <a:ext uri="{9D8B030D-6E8A-4147-A177-3AD203B41FA5}">
                      <a16:colId xmlns:a16="http://schemas.microsoft.com/office/drawing/2014/main" val="20000"/>
                    </a:ext>
                  </a:extLst>
                </a:gridCol>
                <a:gridCol w="1170130">
                  <a:extLst>
                    <a:ext uri="{9D8B030D-6E8A-4147-A177-3AD203B41FA5}">
                      <a16:colId xmlns:a16="http://schemas.microsoft.com/office/drawing/2014/main" val="20001"/>
                    </a:ext>
                  </a:extLst>
                </a:gridCol>
                <a:gridCol w="1152128">
                  <a:extLst>
                    <a:ext uri="{9D8B030D-6E8A-4147-A177-3AD203B41FA5}">
                      <a16:colId xmlns:a16="http://schemas.microsoft.com/office/drawing/2014/main" val="20002"/>
                    </a:ext>
                  </a:extLst>
                </a:gridCol>
                <a:gridCol w="1008112">
                  <a:extLst>
                    <a:ext uri="{9D8B030D-6E8A-4147-A177-3AD203B41FA5}">
                      <a16:colId xmlns:a16="http://schemas.microsoft.com/office/drawing/2014/main" val="20003"/>
                    </a:ext>
                  </a:extLst>
                </a:gridCol>
                <a:gridCol w="1098122">
                  <a:extLst>
                    <a:ext uri="{9D8B030D-6E8A-4147-A177-3AD203B41FA5}">
                      <a16:colId xmlns:a16="http://schemas.microsoft.com/office/drawing/2014/main" val="20004"/>
                    </a:ext>
                  </a:extLst>
                </a:gridCol>
                <a:gridCol w="1116124">
                  <a:extLst>
                    <a:ext uri="{9D8B030D-6E8A-4147-A177-3AD203B41FA5}">
                      <a16:colId xmlns:a16="http://schemas.microsoft.com/office/drawing/2014/main" val="20005"/>
                    </a:ext>
                  </a:extLst>
                </a:gridCol>
                <a:gridCol w="1008112">
                  <a:extLst>
                    <a:ext uri="{9D8B030D-6E8A-4147-A177-3AD203B41FA5}">
                      <a16:colId xmlns:a16="http://schemas.microsoft.com/office/drawing/2014/main" val="20006"/>
                    </a:ext>
                  </a:extLst>
                </a:gridCol>
                <a:gridCol w="1080120">
                  <a:extLst>
                    <a:ext uri="{9D8B030D-6E8A-4147-A177-3AD203B41FA5}">
                      <a16:colId xmlns:a16="http://schemas.microsoft.com/office/drawing/2014/main" val="20007"/>
                    </a:ext>
                  </a:extLst>
                </a:gridCol>
                <a:gridCol w="1620180">
                  <a:extLst>
                    <a:ext uri="{9D8B030D-6E8A-4147-A177-3AD203B41FA5}">
                      <a16:colId xmlns:a16="http://schemas.microsoft.com/office/drawing/2014/main" val="20008"/>
                    </a:ext>
                  </a:extLst>
                </a:gridCol>
              </a:tblGrid>
              <a:tr h="342865">
                <a:tc rowSpan="2">
                  <a:txBody>
                    <a:bodyPr/>
                    <a:lstStyle/>
                    <a:p>
                      <a:pPr indent="0" algn="ctr">
                        <a:buNone/>
                      </a:pPr>
                      <a:r>
                        <a:rPr lang="en-US" altLang="zh-CN" sz="1600" b="1" dirty="0" err="1">
                          <a:solidFill>
                            <a:schemeClr val="tx1"/>
                          </a:solidFill>
                          <a:latin typeface="微软雅黑" panose="020B0503020204020204" pitchFamily="34" charset="-122"/>
                          <a:ea typeface="微软雅黑" panose="020B0503020204020204" pitchFamily="34" charset="-122"/>
                          <a:cs typeface="Arial" panose="020B0604020202020204" pitchFamily="34" charset="0"/>
                        </a:rPr>
                        <a:t>Prisemi</a:t>
                      </a:r>
                      <a:r>
                        <a:rPr lang="zh-CN"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型号</a:t>
                      </a:r>
                      <a:endParaRPr lang="zh-CN" alt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2D050"/>
                    </a:solidFill>
                  </a:tcPr>
                </a:tc>
                <a:tc rowSpan="2">
                  <a:txBody>
                    <a:bodyPr/>
                    <a:lstStyle/>
                    <a:p>
                      <a:pPr indent="0" algn="ctr">
                        <a:buNone/>
                      </a:pPr>
                      <a:r>
                        <a:rPr 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Type</a:t>
                      </a:r>
                      <a:endParaRPr lang="en-US" alt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2D050"/>
                    </a:solidFill>
                  </a:tcPr>
                </a:tc>
                <a:tc rowSpan="2">
                  <a:txBody>
                    <a:bodyPr/>
                    <a:lstStyle/>
                    <a:p>
                      <a:pPr indent="0" algn="ctr">
                        <a:buNone/>
                      </a:pPr>
                      <a:r>
                        <a:rPr 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VDSS</a:t>
                      </a:r>
                    </a:p>
                    <a:p>
                      <a:pPr indent="0" algn="ctr">
                        <a:buNone/>
                      </a:pPr>
                      <a:r>
                        <a:rPr lang="zh-CN"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（V）</a:t>
                      </a:r>
                      <a:endParaRPr lang="zh-CN" alt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2D050"/>
                    </a:solidFill>
                  </a:tcPr>
                </a:tc>
                <a:tc gridSpan="2">
                  <a:txBody>
                    <a:bodyPr/>
                    <a:lstStyle/>
                    <a:p>
                      <a:pPr indent="0" algn="ctr">
                        <a:buNone/>
                      </a:pPr>
                      <a:r>
                        <a:rPr lang="en-US" sz="14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 </a:t>
                      </a:r>
                      <a:r>
                        <a:rPr lang="en-US" sz="1400" b="1" dirty="0" err="1">
                          <a:solidFill>
                            <a:schemeClr val="tx1"/>
                          </a:solidFill>
                          <a:latin typeface="微软雅黑" panose="020B0503020204020204" pitchFamily="34" charset="-122"/>
                          <a:ea typeface="微软雅黑" panose="020B0503020204020204" pitchFamily="34" charset="-122"/>
                          <a:cs typeface="Arial" panose="020B0604020202020204" pitchFamily="34" charset="0"/>
                        </a:rPr>
                        <a:t>Rdson</a:t>
                      </a:r>
                      <a:r>
                        <a:rPr lang="en-US" sz="14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a:t>
                      </a:r>
                      <a:r>
                        <a:rPr lang="en-US" sz="1400" b="1" dirty="0" err="1">
                          <a:solidFill>
                            <a:schemeClr val="tx1"/>
                          </a:solidFill>
                          <a:latin typeface="微软雅黑" panose="020B0503020204020204" pitchFamily="34" charset="-122"/>
                          <a:ea typeface="微软雅黑" panose="020B0503020204020204" pitchFamily="34" charset="-122"/>
                          <a:cs typeface="Arial" panose="020B0604020202020204" pitchFamily="34" charset="0"/>
                        </a:rPr>
                        <a:t>mΩ</a:t>
                      </a:r>
                      <a:r>
                        <a:rPr lang="en-US" sz="14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 @10V</a:t>
                      </a:r>
                      <a:endParaRPr lang="en-US" altLang="en-US" sz="14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2D050"/>
                    </a:solidFill>
                  </a:tcPr>
                </a:tc>
                <a:tc hMerge="1">
                  <a:txBody>
                    <a:bodyPr/>
                    <a:lstStyle/>
                    <a:p>
                      <a:endParaRPr lang="zh-CN"/>
                    </a:p>
                  </a:txBody>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gridSpan="2">
                  <a:txBody>
                    <a:bodyPr/>
                    <a:lstStyle/>
                    <a:p>
                      <a:pPr indent="0" algn="ctr">
                        <a:buNone/>
                      </a:pPr>
                      <a:r>
                        <a:rPr lang="en-US" sz="14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 </a:t>
                      </a:r>
                      <a:r>
                        <a:rPr lang="en-US" sz="1400" b="1" dirty="0" err="1">
                          <a:solidFill>
                            <a:schemeClr val="tx1"/>
                          </a:solidFill>
                          <a:latin typeface="微软雅黑" panose="020B0503020204020204" pitchFamily="34" charset="-122"/>
                          <a:ea typeface="微软雅黑" panose="020B0503020204020204" pitchFamily="34" charset="-122"/>
                          <a:cs typeface="Arial" panose="020B0604020202020204" pitchFamily="34" charset="0"/>
                        </a:rPr>
                        <a:t>Rdson</a:t>
                      </a:r>
                      <a:r>
                        <a:rPr lang="en-US" sz="14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a:t>
                      </a:r>
                      <a:r>
                        <a:rPr lang="en-US" sz="1400" b="1" dirty="0" err="1">
                          <a:solidFill>
                            <a:schemeClr val="tx1"/>
                          </a:solidFill>
                          <a:latin typeface="微软雅黑" panose="020B0503020204020204" pitchFamily="34" charset="-122"/>
                          <a:ea typeface="微软雅黑" panose="020B0503020204020204" pitchFamily="34" charset="-122"/>
                          <a:cs typeface="Arial" panose="020B0604020202020204" pitchFamily="34" charset="0"/>
                        </a:rPr>
                        <a:t>mΩ</a:t>
                      </a:r>
                      <a:r>
                        <a:rPr lang="en-US" sz="14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 @4.5V</a:t>
                      </a:r>
                      <a:endParaRPr lang="en-US" altLang="en-US" sz="14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2D050"/>
                    </a:solidFill>
                  </a:tcPr>
                </a:tc>
                <a:tc hMerge="1">
                  <a:txBody>
                    <a:bodyPr/>
                    <a:lstStyle/>
                    <a:p>
                      <a:endParaRPr lang="zh-CN"/>
                    </a:p>
                  </a:txBody>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rowSpan="2">
                  <a:txBody>
                    <a:bodyPr/>
                    <a:lstStyle/>
                    <a:p>
                      <a:pPr indent="0" algn="ctr">
                        <a:buNone/>
                      </a:pPr>
                      <a:r>
                        <a:rPr 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ID</a:t>
                      </a:r>
                    </a:p>
                    <a:p>
                      <a:pPr indent="0" algn="ctr">
                        <a:buNone/>
                      </a:pPr>
                      <a:r>
                        <a:rPr 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(A)</a:t>
                      </a:r>
                      <a:endParaRPr lang="en-US" alt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2D050"/>
                    </a:solidFill>
                  </a:tcPr>
                </a:tc>
                <a:tc rowSpan="2">
                  <a:txBody>
                    <a:bodyPr/>
                    <a:lstStyle/>
                    <a:p>
                      <a:pPr indent="0" algn="ctr">
                        <a:buNone/>
                      </a:pPr>
                      <a:r>
                        <a:rPr lang="zh-CN" sz="1600" b="1" dirty="0">
                          <a:solidFill>
                            <a:schemeClr val="tx1"/>
                          </a:solidFill>
                          <a:latin typeface="微软雅黑" panose="020B0503020204020204" pitchFamily="34" charset="-122"/>
                          <a:ea typeface="微软雅黑" panose="020B0503020204020204" pitchFamily="34" charset="-122"/>
                        </a:rPr>
                        <a:t>封装</a:t>
                      </a:r>
                      <a:endParaRPr lang="zh-CN" altLang="en-US" sz="1600" b="1" dirty="0">
                        <a:solidFill>
                          <a:schemeClr val="tx1"/>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val="10000"/>
                  </a:ext>
                </a:extLst>
              </a:tr>
              <a:tr h="32388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p>
                      <a:pPr indent="0" algn="ctr">
                        <a:buNone/>
                      </a:pPr>
                      <a:r>
                        <a:rPr 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TYP</a:t>
                      </a:r>
                      <a:endParaRPr lang="en-US" alt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indent="0" algn="ctr">
                        <a:buNone/>
                      </a:pPr>
                      <a:r>
                        <a:rPr 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MAX</a:t>
                      </a:r>
                      <a:endParaRPr lang="en-US" alt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indent="0" algn="ctr">
                        <a:buNone/>
                      </a:pPr>
                      <a:r>
                        <a:rPr 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TYP</a:t>
                      </a:r>
                      <a:endParaRPr lang="en-US" alt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indent="0" algn="ctr">
                        <a:buNone/>
                      </a:pPr>
                      <a:r>
                        <a:rPr 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MAX</a:t>
                      </a:r>
                      <a:endParaRPr lang="en-US" alt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2D050"/>
                    </a:solid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extLst>
                  <a:ext uri="{0D108BD9-81ED-4DB2-BD59-A6C34878D82A}">
                    <a16:rowId xmlns:a16="http://schemas.microsoft.com/office/drawing/2014/main" val="10001"/>
                  </a:ext>
                </a:extLst>
              </a:tr>
              <a:tr h="343546">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PNM8PN30V50A</a:t>
                      </a: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N</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30</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7.2</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8.5</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10.5</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15</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50.5</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zh-CN" sz="1600" b="0" dirty="0">
                          <a:solidFill>
                            <a:schemeClr val="tx1"/>
                          </a:solidFill>
                          <a:latin typeface="Arial" panose="020B0604020202020204" pitchFamily="34" charset="0"/>
                          <a:cs typeface="Arial" panose="020B0604020202020204" pitchFamily="34" charset="0"/>
                        </a:rPr>
                        <a:t>PDFN3.3*3.3</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2388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en-US" sz="1600" b="0" dirty="0">
                          <a:solidFill>
                            <a:schemeClr val="tx1"/>
                          </a:solidFill>
                          <a:latin typeface="Arial" panose="020B0604020202020204" pitchFamily="34" charset="0"/>
                          <a:cs typeface="Arial" panose="020B0604020202020204" pitchFamily="34" charset="0"/>
                        </a:rPr>
                        <a:t>PNM8PN30V90A</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N</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30</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4</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5.5</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5.5</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8</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70</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PDFN3.3*3.3</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2388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en-US" sz="1600" b="0" dirty="0">
                          <a:solidFill>
                            <a:schemeClr val="tx1"/>
                          </a:solidFill>
                          <a:latin typeface="Arial" panose="020B0604020202020204" pitchFamily="34" charset="0"/>
                          <a:cs typeface="Arial" panose="020B0604020202020204" pitchFamily="34" charset="0"/>
                        </a:rPr>
                        <a:t>PSM8PN03R4</a:t>
                      </a: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N</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30</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4.3</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5.3</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7</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8</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69</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PDFN3.3*3.3</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2388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en-US" sz="1600" b="0" dirty="0">
                          <a:solidFill>
                            <a:schemeClr val="tx1"/>
                          </a:solidFill>
                          <a:latin typeface="Arial" panose="020B0604020202020204" pitchFamily="34" charset="0"/>
                          <a:cs typeface="Arial" panose="020B0604020202020204" pitchFamily="34" charset="0"/>
                        </a:rPr>
                        <a:t>PSMDP03R4</a:t>
                      </a: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N</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30</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4.3</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5.3</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6</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8</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75</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TO-252</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2388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en-US" sz="1600" b="0" dirty="0">
                          <a:solidFill>
                            <a:schemeClr val="tx1"/>
                          </a:solidFill>
                          <a:latin typeface="Arial" panose="020B0604020202020204" pitchFamily="34" charset="0"/>
                          <a:cs typeface="Arial" panose="020B0604020202020204" pitchFamily="34" charset="0"/>
                        </a:rPr>
                        <a:t>PNM8PN30V90A</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N</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30</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4</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5.5</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5.5</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8</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70</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PDFN3.3*3.3</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2388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en-US" sz="1600" b="0" dirty="0">
                          <a:solidFill>
                            <a:schemeClr val="tx1"/>
                          </a:solidFill>
                          <a:latin typeface="Arial" panose="020B0604020202020204" pitchFamily="34" charset="0"/>
                          <a:cs typeface="Arial" panose="020B0604020202020204" pitchFamily="34" charset="0"/>
                        </a:rPr>
                        <a:t>PNMDP30V90A</a:t>
                      </a: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N</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30</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4</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5.5</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5.5</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8</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70</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TO-252</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2388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en-US" sz="1600" b="0" dirty="0">
                          <a:solidFill>
                            <a:schemeClr val="tx1"/>
                          </a:solidFill>
                          <a:latin typeface="Arial" panose="020B0604020202020204" pitchFamily="34" charset="0"/>
                          <a:cs typeface="Arial" panose="020B0604020202020204" pitchFamily="34" charset="0"/>
                        </a:rPr>
                        <a:t>PNM8PN30V120A</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N</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30</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2.7</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3.4</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3.6</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6</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81</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PDFN3.3*3.3</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2388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en-US" sz="1600" b="0" dirty="0">
                          <a:solidFill>
                            <a:schemeClr val="tx1"/>
                          </a:solidFill>
                          <a:latin typeface="Arial" panose="020B0604020202020204" pitchFamily="34" charset="0"/>
                          <a:cs typeface="Arial" panose="020B0604020202020204" pitchFamily="34" charset="0"/>
                        </a:rPr>
                        <a:t>PNMDP30V120A</a:t>
                      </a: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N</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30</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2.8</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3.4</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3.8</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6</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100</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TO-252</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2388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en-US" sz="1600" b="0" dirty="0">
                          <a:solidFill>
                            <a:schemeClr val="tx1"/>
                          </a:solidFill>
                          <a:latin typeface="Arial" panose="020B0604020202020204" pitchFamily="34" charset="0"/>
                          <a:cs typeface="Arial" panose="020B0604020202020204" pitchFamily="34" charset="0"/>
                        </a:rPr>
                        <a:t>PSM8PN04R8</a:t>
                      </a: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N</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40</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6.1</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8.7</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8.2</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13</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55</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PDFN3.3*3.3</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2388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en-US" sz="1600" b="0" dirty="0">
                          <a:solidFill>
                            <a:schemeClr val="tx1"/>
                          </a:solidFill>
                          <a:latin typeface="Arial" panose="020B0604020202020204" pitchFamily="34" charset="0"/>
                          <a:cs typeface="Arial" panose="020B0604020202020204" pitchFamily="34" charset="0"/>
                        </a:rPr>
                        <a:t>PSM8N04R5</a:t>
                      </a: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N</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40</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3.7</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4.5</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5.5</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7.2</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83</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PDFN5*6</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2388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en-US" sz="1600" b="0" dirty="0">
                          <a:solidFill>
                            <a:schemeClr val="tx1"/>
                          </a:solidFill>
                          <a:latin typeface="Arial" panose="020B0604020202020204" pitchFamily="34" charset="0"/>
                          <a:cs typeface="Arial" panose="020B0604020202020204" pitchFamily="34" charset="0"/>
                        </a:rPr>
                        <a:t>PSM8N40V200</a:t>
                      </a: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N</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40</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1</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1.3</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1.7</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3</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200</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PDFN5*6</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32388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en-US" sz="1600" b="0" dirty="0">
                          <a:solidFill>
                            <a:schemeClr val="tx1"/>
                          </a:solidFill>
                          <a:latin typeface="Arial" panose="020B0604020202020204" pitchFamily="34" charset="0"/>
                          <a:cs typeface="Arial" panose="020B0604020202020204" pitchFamily="34" charset="0"/>
                        </a:rPr>
                        <a:t>PSMD2P06R3H</a:t>
                      </a: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N</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60</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3.2</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4.5</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158</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TO-263</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32388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en-US" sz="1600" b="0" dirty="0">
                          <a:solidFill>
                            <a:schemeClr val="tx1"/>
                          </a:solidFill>
                          <a:latin typeface="Arial" panose="020B0604020202020204" pitchFamily="34" charset="0"/>
                          <a:cs typeface="Arial" panose="020B0604020202020204" pitchFamily="34" charset="0"/>
                        </a:rPr>
                        <a:t>PSM8N10R4L</a:t>
                      </a: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N</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100</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3.6</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5</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6.1</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7.5</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120</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PDFN5*6</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32388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en-US" sz="1600" b="0" dirty="0">
                          <a:solidFill>
                            <a:schemeClr val="tx1"/>
                          </a:solidFill>
                          <a:latin typeface="Arial" panose="020B0604020202020204" pitchFamily="34" charset="0"/>
                          <a:cs typeface="Arial" panose="020B0604020202020204" pitchFamily="34" charset="0"/>
                        </a:rPr>
                        <a:t>PSMD2P11R4H</a:t>
                      </a: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N</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100</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4.1</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4.5</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165</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TO-263</a:t>
                      </a: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32388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en-US" sz="1600" b="0" dirty="0">
                          <a:solidFill>
                            <a:schemeClr val="tx1"/>
                          </a:solidFill>
                          <a:latin typeface="Arial" panose="020B0604020202020204" pitchFamily="34" charset="0"/>
                          <a:cs typeface="Arial" panose="020B0604020202020204" pitchFamily="34" charset="0"/>
                        </a:rPr>
                        <a:t>PSMTL10R2H</a:t>
                      </a: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N</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100</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1.7</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2.5</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280</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TOLL</a:t>
                      </a: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32104" y="2524926"/>
            <a:ext cx="3631138" cy="2726190"/>
          </a:xfrm>
          <a:prstGeom prst="rect">
            <a:avLst/>
          </a:prstGeom>
        </p:spPr>
      </p:pic>
      <p:pic>
        <p:nvPicPr>
          <p:cNvPr id="6" name="图片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9132" y="2492896"/>
            <a:ext cx="3926499" cy="2935058"/>
          </a:xfrm>
          <a:prstGeom prst="rect">
            <a:avLst/>
          </a:prstGeom>
        </p:spPr>
      </p:pic>
      <p:sp>
        <p:nvSpPr>
          <p:cNvPr id="16" name="Title 1"/>
          <p:cNvSpPr txBox="1"/>
          <p:nvPr/>
        </p:nvSpPr>
        <p:spPr>
          <a:xfrm>
            <a:off x="551384" y="334993"/>
            <a:ext cx="3366770" cy="379730"/>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便携式储能分类</a:t>
            </a:r>
          </a:p>
        </p:txBody>
      </p:sp>
      <p:sp>
        <p:nvSpPr>
          <p:cNvPr id="17" name="文本框 16"/>
          <p:cNvSpPr txBox="1"/>
          <p:nvPr>
            <p:custDataLst>
              <p:tags r:id="rId1"/>
            </p:custDataLst>
          </p:nvPr>
        </p:nvSpPr>
        <p:spPr>
          <a:xfrm>
            <a:off x="623392" y="1266447"/>
            <a:ext cx="11017224" cy="706755"/>
          </a:xfrm>
          <a:prstGeom prst="rect">
            <a:avLst/>
          </a:prstGeom>
          <a:noFill/>
        </p:spPr>
        <p:txBody>
          <a:bodyPr wrap="square">
            <a:spAutoFit/>
          </a:bodyPr>
          <a:lstStyle/>
          <a:p>
            <a:pPr lvl="0"/>
            <a:r>
              <a:rPr lang="zh-CN" altLang="en-US" sz="2000" dirty="0"/>
              <a:t>        便携式逆变器根据类别划分可分为：单向逆变器和双向逆变器。</a:t>
            </a:r>
          </a:p>
          <a:p>
            <a:pPr lvl="0"/>
            <a:r>
              <a:rPr lang="zh-CN" altLang="en-US" sz="2000" dirty="0"/>
              <a:t>单向逆变器功率较小通常为</a:t>
            </a:r>
            <a:r>
              <a:rPr lang="en-US" altLang="zh-CN" sz="2000" dirty="0"/>
              <a:t>300W-1000W</a:t>
            </a:r>
            <a:r>
              <a:rPr lang="zh-CN" altLang="en-US" sz="2000" dirty="0"/>
              <a:t>。双向逆变器功率通常为</a:t>
            </a:r>
            <a:r>
              <a:rPr lang="en-US" altLang="zh-CN" sz="2000" dirty="0"/>
              <a:t>1000W</a:t>
            </a:r>
            <a:r>
              <a:rPr lang="zh-CN" altLang="en-US" sz="2000" dirty="0"/>
              <a:t>以上。</a:t>
            </a:r>
          </a:p>
        </p:txBody>
      </p:sp>
      <p:sp>
        <p:nvSpPr>
          <p:cNvPr id="18" name="文本框 17"/>
          <p:cNvSpPr txBox="1"/>
          <p:nvPr>
            <p:custDataLst>
              <p:tags r:id="rId2"/>
            </p:custDataLst>
          </p:nvPr>
        </p:nvSpPr>
        <p:spPr>
          <a:xfrm>
            <a:off x="1630340" y="5707726"/>
            <a:ext cx="2204085" cy="368300"/>
          </a:xfrm>
          <a:prstGeom prst="rect">
            <a:avLst/>
          </a:prstGeom>
          <a:noFill/>
        </p:spPr>
        <p:txBody>
          <a:bodyPr wrap="square">
            <a:spAutoFit/>
          </a:bodyPr>
          <a:lstStyle/>
          <a:p>
            <a:pPr lvl="0"/>
            <a:r>
              <a:rPr lang="en-US" altLang="zh-CN" dirty="0">
                <a:solidFill>
                  <a:srgbClr val="000000"/>
                </a:solidFill>
              </a:rPr>
              <a:t>1000W</a:t>
            </a:r>
            <a:r>
              <a:rPr lang="zh-CN" altLang="en-US" dirty="0">
                <a:solidFill>
                  <a:srgbClr val="000000"/>
                </a:solidFill>
              </a:rPr>
              <a:t>单向逆变器</a:t>
            </a:r>
          </a:p>
        </p:txBody>
      </p:sp>
      <p:sp>
        <p:nvSpPr>
          <p:cNvPr id="19" name="文本框 18"/>
          <p:cNvSpPr txBox="1"/>
          <p:nvPr>
            <p:custDataLst>
              <p:tags r:id="rId3"/>
            </p:custDataLst>
          </p:nvPr>
        </p:nvSpPr>
        <p:spPr>
          <a:xfrm>
            <a:off x="7752184" y="5681402"/>
            <a:ext cx="2214880" cy="368300"/>
          </a:xfrm>
          <a:prstGeom prst="rect">
            <a:avLst/>
          </a:prstGeom>
          <a:noFill/>
        </p:spPr>
        <p:txBody>
          <a:bodyPr wrap="square">
            <a:spAutoFit/>
          </a:bodyPr>
          <a:lstStyle/>
          <a:p>
            <a:pPr lvl="0"/>
            <a:r>
              <a:rPr lang="en-US" altLang="zh-CN" dirty="0">
                <a:solidFill>
                  <a:srgbClr val="000000"/>
                </a:solidFill>
              </a:rPr>
              <a:t>2000W</a:t>
            </a:r>
            <a:r>
              <a:rPr lang="zh-CN" altLang="en-US" dirty="0">
                <a:solidFill>
                  <a:srgbClr val="000000"/>
                </a:solidFill>
              </a:rPr>
              <a:t>双向逆变器</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txBox="1"/>
          <p:nvPr/>
        </p:nvSpPr>
        <p:spPr>
          <a:xfrm>
            <a:off x="551384" y="332656"/>
            <a:ext cx="3366770" cy="379730"/>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单向便携式逆变器：</a:t>
            </a:r>
            <a:endParaRPr lang="zh-CN" altLang="en-US" sz="2000" b="1" dirty="0">
              <a:solidFill>
                <a:schemeClr val="tx1"/>
              </a:solidFill>
              <a:latin typeface="微软雅黑" panose="020B0503020204020204" pitchFamily="34" charset="-122"/>
              <a:ea typeface="微软雅黑" panose="020B0503020204020204" pitchFamily="34" charset="-122"/>
            </a:endParaRPr>
          </a:p>
        </p:txBody>
      </p:sp>
      <p:graphicFrame>
        <p:nvGraphicFramePr>
          <p:cNvPr id="19" name="对象 18"/>
          <p:cNvGraphicFramePr/>
          <p:nvPr>
            <p:custDataLst>
              <p:tags r:id="rId1"/>
            </p:custDataLst>
          </p:nvPr>
        </p:nvGraphicFramePr>
        <p:xfrm>
          <a:off x="2148330" y="1484784"/>
          <a:ext cx="7305962" cy="3139817"/>
        </p:xfrm>
        <a:graphic>
          <a:graphicData uri="http://schemas.openxmlformats.org/presentationml/2006/ole">
            <mc:AlternateContent xmlns:mc="http://schemas.openxmlformats.org/markup-compatibility/2006">
              <mc:Choice xmlns:v="urn:schemas-microsoft-com:vml" Requires="v">
                <p:oleObj r:id="rId12" imgW="5741035" imgH="3177540" progId="Visio.Drawing.11">
                  <p:embed/>
                </p:oleObj>
              </mc:Choice>
              <mc:Fallback>
                <p:oleObj r:id="rId12" imgW="5741035" imgH="3177540" progId="Visio.Drawing.11">
                  <p:embed/>
                  <p:pic>
                    <p:nvPicPr>
                      <p:cNvPr id="0" name="对象 5"/>
                      <p:cNvPicPr/>
                      <p:nvPr/>
                    </p:nvPicPr>
                    <p:blipFill>
                      <a:blip r:embed="rId13"/>
                      <a:stretch>
                        <a:fillRect/>
                      </a:stretch>
                    </p:blipFill>
                    <p:spPr>
                      <a:xfrm>
                        <a:off x="2148330" y="1484784"/>
                        <a:ext cx="7305962" cy="3139817"/>
                      </a:xfrm>
                      <a:prstGeom prst="rect">
                        <a:avLst/>
                      </a:prstGeom>
                    </p:spPr>
                  </p:pic>
                </p:oleObj>
              </mc:Fallback>
            </mc:AlternateContent>
          </a:graphicData>
        </a:graphic>
      </p:graphicFrame>
      <p:sp>
        <p:nvSpPr>
          <p:cNvPr id="20" name="文本框 19"/>
          <p:cNvSpPr txBox="1"/>
          <p:nvPr>
            <p:custDataLst>
              <p:tags r:id="rId2"/>
            </p:custDataLst>
          </p:nvPr>
        </p:nvSpPr>
        <p:spPr>
          <a:xfrm>
            <a:off x="2906355" y="5329912"/>
            <a:ext cx="1818640" cy="1076325"/>
          </a:xfrm>
          <a:prstGeom prst="rect">
            <a:avLst/>
          </a:prstGeom>
          <a:noFill/>
        </p:spPr>
        <p:txBody>
          <a:bodyPr wrap="square">
            <a:spAutoFit/>
          </a:bodyPr>
          <a:lstStyle/>
          <a:p>
            <a:pPr lvl="0"/>
            <a:r>
              <a:rPr lang="zh-CN" altLang="en-US" sz="1600" dirty="0">
                <a:solidFill>
                  <a:srgbClr val="FF0000"/>
                </a:solidFill>
              </a:rPr>
              <a:t>初级升压</a:t>
            </a:r>
            <a:r>
              <a:rPr lang="en-US" altLang="zh-CN" sz="1600" dirty="0">
                <a:solidFill>
                  <a:srgbClr val="FF0000"/>
                </a:solidFill>
              </a:rPr>
              <a:t>MOSFET</a:t>
            </a:r>
          </a:p>
          <a:p>
            <a:pPr lvl="0"/>
            <a:r>
              <a:rPr lang="en-US" altLang="zh-CN" sz="1600" dirty="0">
                <a:solidFill>
                  <a:srgbClr val="FF0000"/>
                </a:solidFill>
              </a:rPr>
              <a:t>60V   2-4mR  TO-220</a:t>
            </a:r>
            <a:r>
              <a:rPr lang="zh-CN" altLang="en-US" sz="1600" dirty="0">
                <a:solidFill>
                  <a:srgbClr val="FF0000"/>
                </a:solidFill>
              </a:rPr>
              <a:t>（重点）</a:t>
            </a:r>
            <a:endParaRPr lang="en-US" altLang="zh-CN" sz="1600" dirty="0">
              <a:solidFill>
                <a:srgbClr val="FF0000"/>
              </a:solidFill>
            </a:endParaRPr>
          </a:p>
          <a:p>
            <a:pPr lvl="0"/>
            <a:endParaRPr lang="en-US" altLang="zh-CN" sz="1600" dirty="0">
              <a:solidFill>
                <a:srgbClr val="FF0000"/>
              </a:solidFill>
            </a:endParaRPr>
          </a:p>
        </p:txBody>
      </p:sp>
      <p:sp>
        <p:nvSpPr>
          <p:cNvPr id="21" name="圆角矩形 10"/>
          <p:cNvSpPr/>
          <p:nvPr>
            <p:custDataLst>
              <p:tags r:id="rId3"/>
            </p:custDataLst>
          </p:nvPr>
        </p:nvSpPr>
        <p:spPr>
          <a:xfrm>
            <a:off x="3985385" y="1413029"/>
            <a:ext cx="1264575" cy="1942114"/>
          </a:xfrm>
          <a:prstGeom prst="roundRect">
            <a:avLst/>
          </a:prstGeom>
          <a:noFill/>
          <a:ln w="28575" cmpd="sng">
            <a:solidFill>
              <a:schemeClr val="accent1">
                <a:shade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11"/>
          <p:cNvSpPr/>
          <p:nvPr>
            <p:custDataLst>
              <p:tags r:id="rId4"/>
            </p:custDataLst>
          </p:nvPr>
        </p:nvSpPr>
        <p:spPr>
          <a:xfrm>
            <a:off x="2847300" y="5157192"/>
            <a:ext cx="1828800" cy="1237615"/>
          </a:xfrm>
          <a:prstGeom prst="roundRect">
            <a:avLst/>
          </a:prstGeom>
          <a:noFill/>
          <a:ln w="28575" cmpd="sng">
            <a:solidFill>
              <a:schemeClr val="accent1">
                <a:shade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12"/>
          <p:cNvSpPr/>
          <p:nvPr>
            <p:custDataLst>
              <p:tags r:id="rId5"/>
            </p:custDataLst>
          </p:nvPr>
        </p:nvSpPr>
        <p:spPr>
          <a:xfrm>
            <a:off x="5479497" y="1389534"/>
            <a:ext cx="1264575" cy="1942114"/>
          </a:xfrm>
          <a:prstGeom prst="roundRect">
            <a:avLst/>
          </a:prstGeom>
          <a:noFill/>
          <a:ln w="28575" cmpd="sng">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13"/>
          <p:cNvSpPr/>
          <p:nvPr>
            <p:custDataLst>
              <p:tags r:id="rId6"/>
            </p:custDataLst>
          </p:nvPr>
        </p:nvSpPr>
        <p:spPr>
          <a:xfrm>
            <a:off x="4811355" y="5157192"/>
            <a:ext cx="1917700" cy="1292225"/>
          </a:xfrm>
          <a:prstGeom prst="roundRect">
            <a:avLst/>
          </a:prstGeom>
          <a:noFill/>
          <a:ln w="28575" cmpd="sng">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custDataLst>
              <p:tags r:id="rId7"/>
            </p:custDataLst>
          </p:nvPr>
        </p:nvSpPr>
        <p:spPr>
          <a:xfrm>
            <a:off x="4777700" y="5329912"/>
            <a:ext cx="1786890" cy="1077218"/>
          </a:xfrm>
          <a:prstGeom prst="rect">
            <a:avLst/>
          </a:prstGeom>
          <a:noFill/>
        </p:spPr>
        <p:txBody>
          <a:bodyPr wrap="square">
            <a:spAutoFit/>
          </a:bodyPr>
          <a:lstStyle/>
          <a:p>
            <a:pPr lvl="0"/>
            <a:r>
              <a:rPr lang="zh-CN" altLang="en-US" sz="1600" dirty="0">
                <a:solidFill>
                  <a:srgbClr val="000000"/>
                </a:solidFill>
              </a:rPr>
              <a:t>次级整流二极管</a:t>
            </a:r>
          </a:p>
          <a:p>
            <a:pPr lvl="0"/>
            <a:r>
              <a:rPr lang="en-US" altLang="zh-CN" sz="1600" dirty="0">
                <a:solidFill>
                  <a:srgbClr val="000000"/>
                </a:solidFill>
              </a:rPr>
              <a:t>600V   10-15A  TO-220</a:t>
            </a:r>
          </a:p>
          <a:p>
            <a:pPr lvl="0"/>
            <a:endParaRPr lang="en-US" altLang="zh-CN" sz="1600" dirty="0">
              <a:solidFill>
                <a:srgbClr val="FF0000"/>
              </a:solidFill>
            </a:endParaRPr>
          </a:p>
        </p:txBody>
      </p:sp>
      <p:sp>
        <p:nvSpPr>
          <p:cNvPr id="26" name="圆角矩形 15"/>
          <p:cNvSpPr/>
          <p:nvPr>
            <p:custDataLst>
              <p:tags r:id="rId8"/>
            </p:custDataLst>
          </p:nvPr>
        </p:nvSpPr>
        <p:spPr>
          <a:xfrm>
            <a:off x="6864310" y="5157827"/>
            <a:ext cx="2112010" cy="1248410"/>
          </a:xfrm>
          <a:prstGeom prst="roundRect">
            <a:avLst/>
          </a:prstGeom>
          <a:noFill/>
          <a:ln w="28575" cmpd="sng">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custDataLst>
              <p:tags r:id="rId9"/>
            </p:custDataLst>
          </p:nvPr>
        </p:nvSpPr>
        <p:spPr>
          <a:xfrm>
            <a:off x="7009725" y="5238472"/>
            <a:ext cx="1956435" cy="1045210"/>
          </a:xfrm>
          <a:prstGeom prst="rect">
            <a:avLst/>
          </a:prstGeom>
          <a:noFill/>
        </p:spPr>
        <p:txBody>
          <a:bodyPr wrap="square">
            <a:spAutoFit/>
          </a:bodyPr>
          <a:lstStyle/>
          <a:p>
            <a:pPr lvl="0"/>
            <a:r>
              <a:rPr lang="zh-CN" altLang="en-US" sz="1600" dirty="0">
                <a:solidFill>
                  <a:srgbClr val="000000"/>
                </a:solidFill>
              </a:rPr>
              <a:t>逆变部分</a:t>
            </a:r>
            <a:r>
              <a:rPr lang="en-US" altLang="zh-CN" sz="1600" dirty="0">
                <a:solidFill>
                  <a:srgbClr val="000000"/>
                </a:solidFill>
              </a:rPr>
              <a:t>MOSFET</a:t>
            </a:r>
          </a:p>
          <a:p>
            <a:pPr lvl="0"/>
            <a:r>
              <a:rPr lang="en-US" altLang="zh-CN" sz="1600" dirty="0">
                <a:solidFill>
                  <a:srgbClr val="000000"/>
                </a:solidFill>
              </a:rPr>
              <a:t>500-650V   200mR </a:t>
            </a:r>
          </a:p>
          <a:p>
            <a:pPr lvl="0"/>
            <a:r>
              <a:rPr lang="en-US" altLang="zh-CN" sz="1600" dirty="0">
                <a:solidFill>
                  <a:srgbClr val="000000"/>
                </a:solidFill>
              </a:rPr>
              <a:t> TO-220</a:t>
            </a:r>
          </a:p>
          <a:p>
            <a:pPr lvl="0"/>
            <a:endParaRPr lang="zh-CN" altLang="en-US" sz="1400" dirty="0">
              <a:solidFill>
                <a:srgbClr val="FF0000"/>
              </a:solidFill>
              <a:sym typeface="+mn-ea"/>
            </a:endParaRPr>
          </a:p>
        </p:txBody>
      </p:sp>
      <p:sp>
        <p:nvSpPr>
          <p:cNvPr id="28" name="圆角矩形 17"/>
          <p:cNvSpPr/>
          <p:nvPr>
            <p:custDataLst>
              <p:tags r:id="rId10"/>
            </p:custDataLst>
          </p:nvPr>
        </p:nvSpPr>
        <p:spPr>
          <a:xfrm>
            <a:off x="6949019" y="1389533"/>
            <a:ext cx="2027301" cy="1942905"/>
          </a:xfrm>
          <a:prstGeom prst="roundRect">
            <a:avLst/>
          </a:prstGeom>
          <a:noFill/>
          <a:ln w="28575" cmpd="sng">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 calcmode="lin" valueType="num">
                                      <p:cBhvr>
                                        <p:cTn id="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p:nvPr/>
        </p:nvSpPr>
        <p:spPr>
          <a:xfrm>
            <a:off x="568990" y="332656"/>
            <a:ext cx="3366770" cy="379730"/>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双向便携式逆变器：</a:t>
            </a:r>
            <a:endParaRPr lang="zh-CN" altLang="en-US" sz="2000" b="1" dirty="0">
              <a:solidFill>
                <a:schemeClr val="tx1"/>
              </a:solidFill>
              <a:latin typeface="微软雅黑" panose="020B0503020204020204" pitchFamily="34" charset="-122"/>
              <a:ea typeface="微软雅黑" panose="020B0503020204020204" pitchFamily="34" charset="-122"/>
            </a:endParaRPr>
          </a:p>
        </p:txBody>
      </p:sp>
      <p:sp>
        <p:nvSpPr>
          <p:cNvPr id="5" name="文本框 4"/>
          <p:cNvSpPr txBox="1"/>
          <p:nvPr>
            <p:custDataLst>
              <p:tags r:id="rId1"/>
            </p:custDataLst>
          </p:nvPr>
        </p:nvSpPr>
        <p:spPr>
          <a:xfrm>
            <a:off x="2906355" y="5419298"/>
            <a:ext cx="1818640" cy="1076325"/>
          </a:xfrm>
          <a:prstGeom prst="rect">
            <a:avLst/>
          </a:prstGeom>
          <a:noFill/>
        </p:spPr>
        <p:txBody>
          <a:bodyPr wrap="square">
            <a:spAutoFit/>
          </a:bodyPr>
          <a:lstStyle/>
          <a:p>
            <a:pPr lvl="0"/>
            <a:r>
              <a:rPr lang="zh-CN" altLang="en-US" sz="1600" dirty="0">
                <a:solidFill>
                  <a:srgbClr val="000000"/>
                </a:solidFill>
                <a:sym typeface="+mn-ea"/>
              </a:rPr>
              <a:t>初级升降压</a:t>
            </a:r>
            <a:r>
              <a:rPr lang="en-US" altLang="zh-CN" sz="1600" dirty="0">
                <a:solidFill>
                  <a:srgbClr val="000000"/>
                </a:solidFill>
                <a:sym typeface="+mn-ea"/>
              </a:rPr>
              <a:t>MOS 100V   2-4mR  TO-220</a:t>
            </a:r>
            <a:endParaRPr lang="en-US" altLang="zh-CN" sz="1600" dirty="0">
              <a:solidFill>
                <a:srgbClr val="FF0000"/>
              </a:solidFill>
            </a:endParaRPr>
          </a:p>
          <a:p>
            <a:pPr lvl="0"/>
            <a:endParaRPr lang="en-US" altLang="zh-CN" sz="1600" dirty="0">
              <a:solidFill>
                <a:srgbClr val="FF0000"/>
              </a:solidFill>
            </a:endParaRPr>
          </a:p>
        </p:txBody>
      </p:sp>
      <p:sp>
        <p:nvSpPr>
          <p:cNvPr id="6" name="圆角矩形 11"/>
          <p:cNvSpPr/>
          <p:nvPr>
            <p:custDataLst>
              <p:tags r:id="rId2"/>
            </p:custDataLst>
          </p:nvPr>
        </p:nvSpPr>
        <p:spPr>
          <a:xfrm>
            <a:off x="2847300" y="5246578"/>
            <a:ext cx="1828800" cy="1237615"/>
          </a:xfrm>
          <a:prstGeom prst="roundRect">
            <a:avLst/>
          </a:prstGeom>
          <a:noFill/>
          <a:ln w="28575" cmpd="sng">
            <a:solidFill>
              <a:schemeClr val="accent1">
                <a:shade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13"/>
          <p:cNvSpPr/>
          <p:nvPr>
            <p:custDataLst>
              <p:tags r:id="rId3"/>
            </p:custDataLst>
          </p:nvPr>
        </p:nvSpPr>
        <p:spPr>
          <a:xfrm>
            <a:off x="4811355" y="5246578"/>
            <a:ext cx="1917700" cy="1292225"/>
          </a:xfrm>
          <a:prstGeom prst="roundRect">
            <a:avLst/>
          </a:prstGeom>
          <a:noFill/>
          <a:ln w="28575" cmpd="sng">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custDataLst>
              <p:tags r:id="rId4"/>
            </p:custDataLst>
          </p:nvPr>
        </p:nvSpPr>
        <p:spPr>
          <a:xfrm>
            <a:off x="4777700" y="5419298"/>
            <a:ext cx="2668270" cy="1322070"/>
          </a:xfrm>
          <a:prstGeom prst="rect">
            <a:avLst/>
          </a:prstGeom>
          <a:noFill/>
        </p:spPr>
        <p:txBody>
          <a:bodyPr wrap="square">
            <a:spAutoFit/>
          </a:bodyPr>
          <a:lstStyle/>
          <a:p>
            <a:pPr lvl="0"/>
            <a:r>
              <a:rPr lang="zh-CN" altLang="en-US" sz="1600" dirty="0">
                <a:solidFill>
                  <a:srgbClr val="000000"/>
                </a:solidFill>
                <a:sym typeface="+mn-ea"/>
              </a:rPr>
              <a:t>次级</a:t>
            </a:r>
            <a:r>
              <a:rPr lang="en-US" altLang="zh-CN" sz="1600" dirty="0">
                <a:solidFill>
                  <a:srgbClr val="000000"/>
                </a:solidFill>
                <a:sym typeface="+mn-ea"/>
              </a:rPr>
              <a:t>MOSFET</a:t>
            </a:r>
            <a:endParaRPr lang="zh-CN" altLang="en-US" sz="1600" dirty="0">
              <a:solidFill>
                <a:srgbClr val="000000"/>
              </a:solidFill>
            </a:endParaRPr>
          </a:p>
          <a:p>
            <a:pPr lvl="0"/>
            <a:r>
              <a:rPr lang="en-US" altLang="zh-CN" sz="1600" dirty="0">
                <a:solidFill>
                  <a:srgbClr val="000000"/>
                </a:solidFill>
                <a:sym typeface="+mn-ea"/>
              </a:rPr>
              <a:t>650V   30-100mR </a:t>
            </a:r>
          </a:p>
          <a:p>
            <a:pPr lvl="0"/>
            <a:r>
              <a:rPr lang="en-US" altLang="zh-CN" sz="1600" dirty="0">
                <a:solidFill>
                  <a:srgbClr val="000000"/>
                </a:solidFill>
                <a:sym typeface="+mn-ea"/>
              </a:rPr>
              <a:t> TO-220</a:t>
            </a:r>
            <a:endParaRPr lang="en-US" altLang="zh-CN" sz="1600" dirty="0">
              <a:solidFill>
                <a:srgbClr val="000000"/>
              </a:solidFill>
            </a:endParaRPr>
          </a:p>
          <a:p>
            <a:pPr lvl="0"/>
            <a:endParaRPr lang="en-US" altLang="zh-CN" sz="1600" dirty="0">
              <a:solidFill>
                <a:srgbClr val="000000"/>
              </a:solidFill>
            </a:endParaRPr>
          </a:p>
          <a:p>
            <a:pPr lvl="0"/>
            <a:endParaRPr lang="en-US" altLang="zh-CN" sz="1600" dirty="0">
              <a:solidFill>
                <a:srgbClr val="FF0000"/>
              </a:solidFill>
            </a:endParaRPr>
          </a:p>
        </p:txBody>
      </p:sp>
      <p:sp>
        <p:nvSpPr>
          <p:cNvPr id="9" name="圆角矩形 15"/>
          <p:cNvSpPr/>
          <p:nvPr>
            <p:custDataLst>
              <p:tags r:id="rId5"/>
            </p:custDataLst>
          </p:nvPr>
        </p:nvSpPr>
        <p:spPr>
          <a:xfrm>
            <a:off x="6864310" y="5247213"/>
            <a:ext cx="2112010" cy="1248410"/>
          </a:xfrm>
          <a:prstGeom prst="roundRect">
            <a:avLst/>
          </a:prstGeom>
          <a:noFill/>
          <a:ln w="28575" cmpd="sng">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custDataLst>
              <p:tags r:id="rId6"/>
            </p:custDataLst>
          </p:nvPr>
        </p:nvSpPr>
        <p:spPr>
          <a:xfrm>
            <a:off x="7009725" y="5327858"/>
            <a:ext cx="1956435" cy="1291590"/>
          </a:xfrm>
          <a:prstGeom prst="rect">
            <a:avLst/>
          </a:prstGeom>
          <a:noFill/>
        </p:spPr>
        <p:txBody>
          <a:bodyPr wrap="square">
            <a:spAutoFit/>
          </a:bodyPr>
          <a:lstStyle/>
          <a:p>
            <a:pPr lvl="0"/>
            <a:r>
              <a:rPr lang="zh-CN" altLang="en-US" sz="1600" dirty="0">
                <a:solidFill>
                  <a:srgbClr val="000000"/>
                </a:solidFill>
                <a:sym typeface="+mn-ea"/>
              </a:rPr>
              <a:t>逆变部分</a:t>
            </a:r>
            <a:r>
              <a:rPr lang="en-US" altLang="zh-CN" sz="1600" dirty="0">
                <a:solidFill>
                  <a:srgbClr val="000000"/>
                </a:solidFill>
                <a:sym typeface="+mn-ea"/>
              </a:rPr>
              <a:t>IGBT</a:t>
            </a:r>
            <a:r>
              <a:rPr lang="zh-CN" altLang="en-US" sz="1600" dirty="0">
                <a:solidFill>
                  <a:srgbClr val="000000"/>
                </a:solidFill>
                <a:sym typeface="+mn-ea"/>
              </a:rPr>
              <a:t>或</a:t>
            </a:r>
            <a:r>
              <a:rPr lang="en-US" altLang="zh-CN" sz="1600" dirty="0">
                <a:solidFill>
                  <a:srgbClr val="000000"/>
                </a:solidFill>
                <a:sym typeface="+mn-ea"/>
              </a:rPr>
              <a:t>MOSFET</a:t>
            </a:r>
            <a:endParaRPr lang="zh-CN" altLang="en-US" sz="1600" dirty="0">
              <a:solidFill>
                <a:srgbClr val="000000"/>
              </a:solidFill>
            </a:endParaRPr>
          </a:p>
          <a:p>
            <a:pPr lvl="0"/>
            <a:r>
              <a:rPr lang="en-US" altLang="zh-CN" sz="1600" dirty="0">
                <a:solidFill>
                  <a:srgbClr val="000000"/>
                </a:solidFill>
                <a:sym typeface="+mn-ea"/>
              </a:rPr>
              <a:t>650V   20-75A  TO-220</a:t>
            </a:r>
            <a:endParaRPr lang="en-US" altLang="zh-CN" sz="1600" dirty="0">
              <a:solidFill>
                <a:srgbClr val="000000"/>
              </a:solidFill>
            </a:endParaRPr>
          </a:p>
          <a:p>
            <a:pPr lvl="0"/>
            <a:endParaRPr lang="zh-CN" altLang="en-US" sz="1400" dirty="0">
              <a:solidFill>
                <a:srgbClr val="FF0000"/>
              </a:solidFill>
              <a:sym typeface="+mn-ea"/>
            </a:endParaRPr>
          </a:p>
        </p:txBody>
      </p:sp>
      <p:sp>
        <p:nvSpPr>
          <p:cNvPr id="12" name="文本框 11"/>
          <p:cNvSpPr txBox="1"/>
          <p:nvPr>
            <p:custDataLst>
              <p:tags r:id="rId7"/>
            </p:custDataLst>
          </p:nvPr>
        </p:nvSpPr>
        <p:spPr>
          <a:xfrm>
            <a:off x="1133891" y="4753659"/>
            <a:ext cx="9424035" cy="337185"/>
          </a:xfrm>
          <a:prstGeom prst="rect">
            <a:avLst/>
          </a:prstGeom>
          <a:noFill/>
        </p:spPr>
        <p:txBody>
          <a:bodyPr wrap="square">
            <a:spAutoFit/>
          </a:bodyPr>
          <a:lstStyle/>
          <a:p>
            <a:pPr lvl="0"/>
            <a:r>
              <a:rPr lang="zh-CN" altLang="en-US" sz="1600" dirty="0"/>
              <a:t>初级升降压</a:t>
            </a:r>
            <a:r>
              <a:rPr lang="en-US" altLang="zh-CN" sz="1600" dirty="0"/>
              <a:t>mos</a:t>
            </a:r>
            <a:r>
              <a:rPr lang="zh-CN" altLang="en-US" sz="1600" dirty="0"/>
              <a:t>的耐压值取决于电池电压。如：</a:t>
            </a:r>
            <a:r>
              <a:rPr lang="en-US" altLang="zh-CN" sz="1600" dirty="0"/>
              <a:t>12V</a:t>
            </a:r>
            <a:r>
              <a:rPr lang="zh-CN" altLang="en-US" sz="1600" dirty="0"/>
              <a:t>使用</a:t>
            </a:r>
            <a:r>
              <a:rPr lang="en-US" altLang="zh-CN" sz="1600" dirty="0"/>
              <a:t>40V</a:t>
            </a:r>
            <a:r>
              <a:rPr lang="zh-CN" altLang="en-US" sz="1600" dirty="0"/>
              <a:t>，</a:t>
            </a:r>
            <a:r>
              <a:rPr lang="en-US" altLang="zh-CN" sz="1600" dirty="0">
                <a:sym typeface="+mn-ea"/>
              </a:rPr>
              <a:t>24V</a:t>
            </a:r>
            <a:r>
              <a:rPr lang="zh-CN" altLang="en-US" sz="1600" dirty="0">
                <a:sym typeface="+mn-ea"/>
              </a:rPr>
              <a:t>使用</a:t>
            </a:r>
            <a:r>
              <a:rPr lang="en-US" altLang="zh-CN" sz="1600" dirty="0">
                <a:sym typeface="+mn-ea"/>
              </a:rPr>
              <a:t>60V</a:t>
            </a:r>
            <a:r>
              <a:rPr lang="zh-CN" altLang="en-US" sz="1600" dirty="0">
                <a:sym typeface="+mn-ea"/>
              </a:rPr>
              <a:t>，</a:t>
            </a:r>
            <a:r>
              <a:rPr lang="en-US" altLang="zh-CN" sz="1600" dirty="0">
                <a:sym typeface="+mn-ea"/>
              </a:rPr>
              <a:t>48V</a:t>
            </a:r>
            <a:r>
              <a:rPr lang="zh-CN" altLang="en-US" sz="1600" dirty="0">
                <a:sym typeface="+mn-ea"/>
              </a:rPr>
              <a:t>则使用</a:t>
            </a:r>
            <a:r>
              <a:rPr lang="en-US" altLang="zh-CN" sz="1600" dirty="0">
                <a:sym typeface="+mn-ea"/>
              </a:rPr>
              <a:t>100V</a:t>
            </a:r>
            <a:r>
              <a:rPr lang="zh-CN" altLang="en-US" sz="1600" dirty="0">
                <a:sym typeface="+mn-ea"/>
              </a:rPr>
              <a:t>的</a:t>
            </a:r>
            <a:r>
              <a:rPr lang="en-US" altLang="zh-CN" sz="1600" dirty="0">
                <a:sym typeface="+mn-ea"/>
              </a:rPr>
              <a:t>mos</a:t>
            </a:r>
            <a:r>
              <a:rPr lang="zh-CN" altLang="en-US" sz="1600" dirty="0">
                <a:sym typeface="+mn-ea"/>
              </a:rPr>
              <a:t>。</a:t>
            </a:r>
            <a:endParaRPr lang="en-US" altLang="zh-CN" sz="1600" dirty="0"/>
          </a:p>
        </p:txBody>
      </p:sp>
      <p:graphicFrame>
        <p:nvGraphicFramePr>
          <p:cNvPr id="14" name="对象 13"/>
          <p:cNvGraphicFramePr/>
          <p:nvPr>
            <p:custDataLst>
              <p:tags r:id="rId8"/>
            </p:custDataLst>
          </p:nvPr>
        </p:nvGraphicFramePr>
        <p:xfrm>
          <a:off x="2575051" y="1387768"/>
          <a:ext cx="6541715" cy="3193360"/>
        </p:xfrm>
        <a:graphic>
          <a:graphicData uri="http://schemas.openxmlformats.org/presentationml/2006/ole">
            <mc:AlternateContent xmlns:mc="http://schemas.openxmlformats.org/markup-compatibility/2006">
              <mc:Choice xmlns:v="urn:schemas-microsoft-com:vml" Requires="v">
                <p:oleObj r:id="rId13" imgW="5573395" imgH="3027045" progId="Visio.Drawing.11">
                  <p:embed/>
                </p:oleObj>
              </mc:Choice>
              <mc:Fallback>
                <p:oleObj r:id="rId13" imgW="5573395" imgH="3027045" progId="Visio.Drawing.11">
                  <p:embed/>
                  <p:pic>
                    <p:nvPicPr>
                      <p:cNvPr id="0" name="对象 13"/>
                      <p:cNvPicPr/>
                      <p:nvPr/>
                    </p:nvPicPr>
                    <p:blipFill>
                      <a:blip r:embed="rId14"/>
                      <a:stretch>
                        <a:fillRect/>
                      </a:stretch>
                    </p:blipFill>
                    <p:spPr>
                      <a:xfrm>
                        <a:off x="2575051" y="1387768"/>
                        <a:ext cx="6541715" cy="3193360"/>
                      </a:xfrm>
                      <a:prstGeom prst="rect">
                        <a:avLst/>
                      </a:prstGeom>
                    </p:spPr>
                  </p:pic>
                </p:oleObj>
              </mc:Fallback>
            </mc:AlternateContent>
          </a:graphicData>
        </a:graphic>
      </p:graphicFrame>
      <p:sp>
        <p:nvSpPr>
          <p:cNvPr id="15" name="圆角矩形 23"/>
          <p:cNvSpPr/>
          <p:nvPr>
            <p:custDataLst>
              <p:tags r:id="rId9"/>
            </p:custDataLst>
          </p:nvPr>
        </p:nvSpPr>
        <p:spPr>
          <a:xfrm>
            <a:off x="7521383" y="1415785"/>
            <a:ext cx="1166905" cy="1409722"/>
          </a:xfrm>
          <a:prstGeom prst="roundRect">
            <a:avLst/>
          </a:prstGeom>
          <a:noFill/>
          <a:ln w="28575" cmpd="sng">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24"/>
          <p:cNvSpPr/>
          <p:nvPr>
            <p:custDataLst>
              <p:tags r:id="rId10"/>
            </p:custDataLst>
          </p:nvPr>
        </p:nvSpPr>
        <p:spPr>
          <a:xfrm>
            <a:off x="5706844" y="1395626"/>
            <a:ext cx="1274981" cy="1409722"/>
          </a:xfrm>
          <a:prstGeom prst="roundRect">
            <a:avLst/>
          </a:prstGeom>
          <a:noFill/>
          <a:ln w="28575" cmpd="sng">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25"/>
          <p:cNvSpPr/>
          <p:nvPr>
            <p:custDataLst>
              <p:tags r:id="rId11"/>
            </p:custDataLst>
          </p:nvPr>
        </p:nvSpPr>
        <p:spPr>
          <a:xfrm>
            <a:off x="3848890" y="1412776"/>
            <a:ext cx="1311006" cy="1409722"/>
          </a:xfrm>
          <a:prstGeom prst="roundRect">
            <a:avLst/>
          </a:prstGeom>
          <a:noFill/>
          <a:ln w="28575" cmpd="sng">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p:nvPr/>
        </p:nvSpPr>
        <p:spPr>
          <a:xfrm>
            <a:off x="551384" y="332656"/>
            <a:ext cx="3366770" cy="379730"/>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便携式逆变器主推</a:t>
            </a:r>
            <a:r>
              <a:rPr lang="en-US" altLang="zh-CN" sz="2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MOS</a:t>
            </a:r>
            <a:r>
              <a:rPr lang="zh-CN" altLang="en-US" sz="2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2000" b="1" dirty="0">
              <a:solidFill>
                <a:schemeClr val="tx1"/>
              </a:solidFill>
              <a:latin typeface="微软雅黑" panose="020B0503020204020204" pitchFamily="34" charset="-122"/>
              <a:ea typeface="微软雅黑" panose="020B0503020204020204" pitchFamily="34" charset="-122"/>
            </a:endParaRPr>
          </a:p>
        </p:txBody>
      </p:sp>
      <p:graphicFrame>
        <p:nvGraphicFramePr>
          <p:cNvPr id="2" name="表格 1"/>
          <p:cNvGraphicFramePr/>
          <p:nvPr>
            <p:custDataLst>
              <p:tags r:id="rId1"/>
            </p:custDataLst>
          </p:nvPr>
        </p:nvGraphicFramePr>
        <p:xfrm>
          <a:off x="533382" y="1196752"/>
          <a:ext cx="11125200" cy="3989070"/>
        </p:xfrm>
        <a:graphic>
          <a:graphicData uri="http://schemas.openxmlformats.org/drawingml/2006/table">
            <a:tbl>
              <a:tblPr firstRow="1" bandRow="1">
                <a:tableStyleId>{5C22544A-7EE6-4342-B048-85BDC9FD1C3A}</a:tableStyleId>
              </a:tblPr>
              <a:tblGrid>
                <a:gridCol w="1872208">
                  <a:extLst>
                    <a:ext uri="{9D8B030D-6E8A-4147-A177-3AD203B41FA5}">
                      <a16:colId xmlns:a16="http://schemas.microsoft.com/office/drawing/2014/main" val="20000"/>
                    </a:ext>
                  </a:extLst>
                </a:gridCol>
                <a:gridCol w="1170130">
                  <a:extLst>
                    <a:ext uri="{9D8B030D-6E8A-4147-A177-3AD203B41FA5}">
                      <a16:colId xmlns:a16="http://schemas.microsoft.com/office/drawing/2014/main" val="20001"/>
                    </a:ext>
                  </a:extLst>
                </a:gridCol>
                <a:gridCol w="1152128">
                  <a:extLst>
                    <a:ext uri="{9D8B030D-6E8A-4147-A177-3AD203B41FA5}">
                      <a16:colId xmlns:a16="http://schemas.microsoft.com/office/drawing/2014/main" val="20002"/>
                    </a:ext>
                  </a:extLst>
                </a:gridCol>
                <a:gridCol w="1008112">
                  <a:extLst>
                    <a:ext uri="{9D8B030D-6E8A-4147-A177-3AD203B41FA5}">
                      <a16:colId xmlns:a16="http://schemas.microsoft.com/office/drawing/2014/main" val="20003"/>
                    </a:ext>
                  </a:extLst>
                </a:gridCol>
                <a:gridCol w="1098122">
                  <a:extLst>
                    <a:ext uri="{9D8B030D-6E8A-4147-A177-3AD203B41FA5}">
                      <a16:colId xmlns:a16="http://schemas.microsoft.com/office/drawing/2014/main" val="20004"/>
                    </a:ext>
                  </a:extLst>
                </a:gridCol>
                <a:gridCol w="1116124">
                  <a:extLst>
                    <a:ext uri="{9D8B030D-6E8A-4147-A177-3AD203B41FA5}">
                      <a16:colId xmlns:a16="http://schemas.microsoft.com/office/drawing/2014/main" val="20005"/>
                    </a:ext>
                  </a:extLst>
                </a:gridCol>
                <a:gridCol w="1008112">
                  <a:extLst>
                    <a:ext uri="{9D8B030D-6E8A-4147-A177-3AD203B41FA5}">
                      <a16:colId xmlns:a16="http://schemas.microsoft.com/office/drawing/2014/main" val="20006"/>
                    </a:ext>
                  </a:extLst>
                </a:gridCol>
                <a:gridCol w="1080120">
                  <a:extLst>
                    <a:ext uri="{9D8B030D-6E8A-4147-A177-3AD203B41FA5}">
                      <a16:colId xmlns:a16="http://schemas.microsoft.com/office/drawing/2014/main" val="20007"/>
                    </a:ext>
                  </a:extLst>
                </a:gridCol>
                <a:gridCol w="1620180">
                  <a:extLst>
                    <a:ext uri="{9D8B030D-6E8A-4147-A177-3AD203B41FA5}">
                      <a16:colId xmlns:a16="http://schemas.microsoft.com/office/drawing/2014/main" val="20008"/>
                    </a:ext>
                  </a:extLst>
                </a:gridCol>
              </a:tblGrid>
              <a:tr h="491490">
                <a:tc rowSpan="2">
                  <a:txBody>
                    <a:bodyPr/>
                    <a:lstStyle/>
                    <a:p>
                      <a:pPr indent="0" algn="ctr">
                        <a:buNone/>
                      </a:pPr>
                      <a:r>
                        <a:rPr lang="en-US" altLang="zh-CN" sz="1600" b="1" dirty="0" err="1">
                          <a:solidFill>
                            <a:schemeClr val="tx1"/>
                          </a:solidFill>
                          <a:latin typeface="微软雅黑" panose="020B0503020204020204" pitchFamily="34" charset="-122"/>
                          <a:ea typeface="微软雅黑" panose="020B0503020204020204" pitchFamily="34" charset="-122"/>
                          <a:cs typeface="Arial" panose="020B0604020202020204" pitchFamily="34" charset="0"/>
                        </a:rPr>
                        <a:t>Prisemi</a:t>
                      </a:r>
                      <a:r>
                        <a:rPr lang="zh-CN"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型号</a:t>
                      </a:r>
                      <a:endParaRPr lang="zh-CN" alt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2D050"/>
                    </a:solidFill>
                  </a:tcPr>
                </a:tc>
                <a:tc rowSpan="2">
                  <a:txBody>
                    <a:bodyPr/>
                    <a:lstStyle/>
                    <a:p>
                      <a:pPr indent="0" algn="ctr">
                        <a:buNone/>
                      </a:pPr>
                      <a:r>
                        <a:rPr 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Type</a:t>
                      </a:r>
                      <a:endParaRPr lang="en-US" alt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2D050"/>
                    </a:solidFill>
                  </a:tcPr>
                </a:tc>
                <a:tc rowSpan="2">
                  <a:txBody>
                    <a:bodyPr/>
                    <a:lstStyle/>
                    <a:p>
                      <a:pPr indent="0" algn="ctr">
                        <a:buNone/>
                      </a:pPr>
                      <a:r>
                        <a:rPr 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VDSS</a:t>
                      </a:r>
                    </a:p>
                    <a:p>
                      <a:pPr indent="0" algn="ctr">
                        <a:buNone/>
                      </a:pPr>
                      <a:r>
                        <a:rPr lang="zh-CN"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（V）</a:t>
                      </a:r>
                      <a:endParaRPr lang="zh-CN" alt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2D050"/>
                    </a:solidFill>
                  </a:tcPr>
                </a:tc>
                <a:tc gridSpan="2">
                  <a:txBody>
                    <a:bodyPr/>
                    <a:lstStyle/>
                    <a:p>
                      <a:pPr indent="0" algn="ctr">
                        <a:buNone/>
                      </a:pPr>
                      <a:r>
                        <a:rPr lang="en-US" sz="14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 </a:t>
                      </a:r>
                      <a:r>
                        <a:rPr lang="en-US" sz="1400" b="1" dirty="0" err="1">
                          <a:solidFill>
                            <a:schemeClr val="tx1"/>
                          </a:solidFill>
                          <a:latin typeface="微软雅黑" panose="020B0503020204020204" pitchFamily="34" charset="-122"/>
                          <a:ea typeface="微软雅黑" panose="020B0503020204020204" pitchFamily="34" charset="-122"/>
                          <a:cs typeface="Arial" panose="020B0604020202020204" pitchFamily="34" charset="0"/>
                        </a:rPr>
                        <a:t>Rdson</a:t>
                      </a:r>
                      <a:r>
                        <a:rPr lang="en-US" sz="14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a:t>
                      </a:r>
                      <a:r>
                        <a:rPr lang="en-US" sz="1400" b="1" dirty="0" err="1">
                          <a:solidFill>
                            <a:schemeClr val="tx1"/>
                          </a:solidFill>
                          <a:latin typeface="微软雅黑" panose="020B0503020204020204" pitchFamily="34" charset="-122"/>
                          <a:ea typeface="微软雅黑" panose="020B0503020204020204" pitchFamily="34" charset="-122"/>
                          <a:cs typeface="Arial" panose="020B0604020202020204" pitchFamily="34" charset="0"/>
                        </a:rPr>
                        <a:t>mΩ</a:t>
                      </a:r>
                      <a:r>
                        <a:rPr lang="en-US" sz="14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 @10V</a:t>
                      </a:r>
                      <a:endParaRPr lang="en-US" altLang="en-US" sz="14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2D050"/>
                    </a:solidFill>
                  </a:tcPr>
                </a:tc>
                <a:tc hMerge="1">
                  <a:txBody>
                    <a:bodyPr/>
                    <a:lstStyle/>
                    <a:p>
                      <a:endParaRPr lang="zh-CN"/>
                    </a:p>
                  </a:txBody>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gridSpan="2">
                  <a:txBody>
                    <a:bodyPr/>
                    <a:lstStyle/>
                    <a:p>
                      <a:pPr indent="0" algn="ctr">
                        <a:buNone/>
                      </a:pPr>
                      <a:r>
                        <a:rPr lang="en-US" sz="14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 </a:t>
                      </a:r>
                      <a:r>
                        <a:rPr lang="en-US" sz="1400" b="1" dirty="0" err="1">
                          <a:solidFill>
                            <a:schemeClr val="tx1"/>
                          </a:solidFill>
                          <a:latin typeface="微软雅黑" panose="020B0503020204020204" pitchFamily="34" charset="-122"/>
                          <a:ea typeface="微软雅黑" panose="020B0503020204020204" pitchFamily="34" charset="-122"/>
                          <a:cs typeface="Arial" panose="020B0604020202020204" pitchFamily="34" charset="0"/>
                        </a:rPr>
                        <a:t>Rdson</a:t>
                      </a:r>
                      <a:r>
                        <a:rPr lang="en-US" sz="14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a:t>
                      </a:r>
                      <a:r>
                        <a:rPr lang="en-US" sz="1400" b="1" dirty="0" err="1">
                          <a:solidFill>
                            <a:schemeClr val="tx1"/>
                          </a:solidFill>
                          <a:latin typeface="微软雅黑" panose="020B0503020204020204" pitchFamily="34" charset="-122"/>
                          <a:ea typeface="微软雅黑" panose="020B0503020204020204" pitchFamily="34" charset="-122"/>
                          <a:cs typeface="Arial" panose="020B0604020202020204" pitchFamily="34" charset="0"/>
                        </a:rPr>
                        <a:t>mΩ</a:t>
                      </a:r>
                      <a:r>
                        <a:rPr lang="en-US" sz="14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 @4.5V</a:t>
                      </a:r>
                      <a:endParaRPr lang="en-US" altLang="en-US" sz="14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2D050"/>
                    </a:solidFill>
                  </a:tcPr>
                </a:tc>
                <a:tc hMerge="1">
                  <a:txBody>
                    <a:bodyPr/>
                    <a:lstStyle/>
                    <a:p>
                      <a:endParaRPr lang="zh-CN"/>
                    </a:p>
                  </a:txBody>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rowSpan="2">
                  <a:txBody>
                    <a:bodyPr/>
                    <a:lstStyle/>
                    <a:p>
                      <a:pPr indent="0" algn="ctr">
                        <a:buNone/>
                      </a:pPr>
                      <a:r>
                        <a:rPr 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ID</a:t>
                      </a:r>
                    </a:p>
                    <a:p>
                      <a:pPr indent="0" algn="ctr">
                        <a:buNone/>
                      </a:pPr>
                      <a:r>
                        <a:rPr 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(A)</a:t>
                      </a:r>
                      <a:endParaRPr lang="en-US" alt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2D050"/>
                    </a:solidFill>
                  </a:tcPr>
                </a:tc>
                <a:tc rowSpan="2">
                  <a:txBody>
                    <a:bodyPr/>
                    <a:lstStyle/>
                    <a:p>
                      <a:pPr indent="0" algn="ctr">
                        <a:buNone/>
                      </a:pPr>
                      <a:r>
                        <a:rPr lang="zh-CN" sz="1600" b="1" dirty="0">
                          <a:solidFill>
                            <a:schemeClr val="tx1"/>
                          </a:solidFill>
                          <a:latin typeface="微软雅黑" panose="020B0503020204020204" pitchFamily="34" charset="-122"/>
                          <a:ea typeface="微软雅黑" panose="020B0503020204020204" pitchFamily="34" charset="-122"/>
                        </a:rPr>
                        <a:t>封装</a:t>
                      </a:r>
                      <a:endParaRPr lang="zh-CN" altLang="en-US" sz="1600" b="1" dirty="0">
                        <a:solidFill>
                          <a:schemeClr val="tx1"/>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val="10000"/>
                  </a:ext>
                </a:extLst>
              </a:tr>
              <a:tr h="43688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p>
                      <a:pPr indent="0" algn="ctr">
                        <a:buNone/>
                      </a:pPr>
                      <a:r>
                        <a:rPr 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TYP</a:t>
                      </a:r>
                      <a:endParaRPr lang="en-US" alt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indent="0" algn="ctr">
                        <a:buNone/>
                      </a:pPr>
                      <a:r>
                        <a:rPr 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MAX</a:t>
                      </a:r>
                      <a:endParaRPr lang="en-US" alt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indent="0" algn="ctr">
                        <a:buNone/>
                      </a:pPr>
                      <a:r>
                        <a:rPr 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TYP</a:t>
                      </a:r>
                      <a:endParaRPr lang="en-US" alt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indent="0" algn="ctr">
                        <a:buNone/>
                      </a:pPr>
                      <a:r>
                        <a:rPr 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MAX</a:t>
                      </a:r>
                      <a:endParaRPr lang="en-US" altLang="en-US" sz="1600" b="1"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2D050"/>
                    </a:solid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extLst>
                  <a:ext uri="{0D108BD9-81ED-4DB2-BD59-A6C34878D82A}">
                    <a16:rowId xmlns:a16="http://schemas.microsoft.com/office/drawing/2014/main" val="10001"/>
                  </a:ext>
                </a:extLst>
              </a:tr>
              <a:tr h="43720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en-US" sz="1600" b="0" dirty="0">
                          <a:solidFill>
                            <a:schemeClr val="tx1"/>
                          </a:solidFill>
                          <a:latin typeface="Arial" panose="020B0604020202020204" pitchFamily="34" charset="0"/>
                          <a:cs typeface="Arial" panose="020B0604020202020204" pitchFamily="34" charset="0"/>
                        </a:rPr>
                        <a:t>PSMD2P06R3H</a:t>
                      </a: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N</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60</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3.2</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4.5</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158</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TO-263</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3720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en-US" sz="1600" b="0" dirty="0">
                          <a:solidFill>
                            <a:schemeClr val="tx1"/>
                          </a:solidFill>
                          <a:latin typeface="Arial" panose="020B0604020202020204" pitchFamily="34" charset="0"/>
                          <a:cs typeface="Arial" panose="020B0604020202020204" pitchFamily="34" charset="0"/>
                        </a:rPr>
                        <a:t>PSMTO06R3H</a:t>
                      </a: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N</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60</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3.5</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5.5</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158</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TO-220</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3720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en-US" sz="1600" b="0" dirty="0">
                          <a:solidFill>
                            <a:schemeClr val="tx1"/>
                          </a:solidFill>
                          <a:latin typeface="Arial" panose="020B0604020202020204" pitchFamily="34" charset="0"/>
                          <a:cs typeface="Arial" panose="020B0604020202020204" pitchFamily="34" charset="0"/>
                        </a:rPr>
                        <a:t>PSM8N10R4L</a:t>
                      </a: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N</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100</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3.6</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5</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6.1</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7.5</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120</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PDFN5*6</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3720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en-US" sz="1600" b="0" dirty="0">
                          <a:solidFill>
                            <a:schemeClr val="tx1"/>
                          </a:solidFill>
                          <a:latin typeface="Arial" panose="020B0604020202020204" pitchFamily="34" charset="0"/>
                          <a:cs typeface="Arial" panose="020B0604020202020204" pitchFamily="34" charset="0"/>
                        </a:rPr>
                        <a:t>PSMTO11R4H</a:t>
                      </a: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sz="1600" b="0" dirty="0">
                          <a:solidFill>
                            <a:schemeClr val="tx1"/>
                          </a:solidFill>
                          <a:latin typeface="Arial" panose="020B0604020202020204" pitchFamily="34" charset="0"/>
                          <a:cs typeface="Arial" panose="020B0604020202020204" pitchFamily="34" charset="0"/>
                        </a:rPr>
                        <a:t>N</a:t>
                      </a:r>
                      <a:endParaRPr lang="en-US" altLang="en-US" sz="1600" b="0" dirty="0">
                        <a:solidFill>
                          <a:schemeClr val="tx1"/>
                        </a:solidFill>
                        <a:latin typeface="Arial" panose="020B0604020202020204" pitchFamily="34" charset="0"/>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100</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4.1</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4.5</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165</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TO-220</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endParaRP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3720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en-US" sz="1600" b="0" dirty="0">
                          <a:solidFill>
                            <a:schemeClr val="tx1"/>
                          </a:solidFill>
                          <a:latin typeface="Arial" panose="020B0604020202020204" pitchFamily="34" charset="0"/>
                          <a:cs typeface="Arial" panose="020B0604020202020204" pitchFamily="34" charset="0"/>
                        </a:rPr>
                        <a:t>PSMD2P11R4H</a:t>
                      </a: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N</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100</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4.1</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4.5</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165</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TO-263</a:t>
                      </a: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3720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600" b="0" kern="1200" dirty="0">
                          <a:solidFill>
                            <a:schemeClr val="tx1"/>
                          </a:solidFill>
                          <a:latin typeface="Arial" panose="020B0604020202020204" pitchFamily="34" charset="0"/>
                          <a:ea typeface="+mn-ea"/>
                          <a:cs typeface="Arial" panose="020B0604020202020204" pitchFamily="34" charset="0"/>
                        </a:rPr>
                        <a:t>PSMTAF10R2H</a:t>
                      </a:r>
                      <a:endParaRPr lang="en-US" altLang="en-US" sz="1600" b="0" kern="1200" dirty="0">
                        <a:solidFill>
                          <a:schemeClr val="tx1"/>
                        </a:solidFill>
                        <a:latin typeface="Arial" panose="020B0604020202020204" pitchFamily="34" charset="0"/>
                        <a:ea typeface="+mn-ea"/>
                        <a:cs typeface="Arial" panose="020B0604020202020204" pitchFamily="34" charset="0"/>
                      </a:endParaRP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N</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100</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2.1</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2.6</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300A</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T0-247</a:t>
                      </a: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37201">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en-US" sz="1600" b="0" dirty="0">
                          <a:solidFill>
                            <a:schemeClr val="tx1"/>
                          </a:solidFill>
                          <a:latin typeface="Arial" panose="020B0604020202020204" pitchFamily="34" charset="0"/>
                          <a:cs typeface="Arial" panose="020B0604020202020204" pitchFamily="34" charset="0"/>
                        </a:rPr>
                        <a:t>PSMTL10R2H</a:t>
                      </a: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N</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100</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1.7</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2.5</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dirty="0">
                          <a:solidFill>
                            <a:schemeClr val="tx1"/>
                          </a:solidFill>
                          <a:latin typeface="Arial" panose="020B0604020202020204" pitchFamily="34" charset="0"/>
                          <a:cs typeface="Arial" panose="020B0604020202020204" pitchFamily="34" charset="0"/>
                        </a:rPr>
                        <a:t>280</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charset="-122"/>
                          <a:cs typeface="Arial" panose="020B0604020202020204" pitchFamily="34" charset="0"/>
                        </a:rPr>
                        <a:t>TOLL</a:t>
                      </a: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78992" y="301026"/>
            <a:ext cx="4556055" cy="523220"/>
          </a:xfrm>
          <a:prstGeom prst="rect">
            <a:avLst/>
          </a:prstGeom>
        </p:spPr>
        <p:txBody>
          <a:bodyPr wrap="none">
            <a:spAutoFit/>
          </a:bodyPr>
          <a:lstStyle/>
          <a:p>
            <a:pPr>
              <a:defRPr/>
            </a:pPr>
            <a:r>
              <a:rPr lang="en-US" altLang="zh-CN" sz="2800" b="1" dirty="0" err="1">
                <a:cs typeface="Arial" panose="020B0604020202020204" pitchFamily="34" charset="0"/>
                <a:sym typeface="Times New Roman" panose="02020603050405020304" charset="0"/>
              </a:rPr>
              <a:t>Prisemi</a:t>
            </a:r>
            <a:r>
              <a:rPr lang="zh-CN" altLang="en-US" sz="2800" b="1" dirty="0">
                <a:cs typeface="Arial" panose="020B0604020202020204" pitchFamily="34" charset="0"/>
                <a:sym typeface="Times New Roman" panose="02020603050405020304" charset="0"/>
              </a:rPr>
              <a:t> </a:t>
            </a:r>
            <a:r>
              <a:rPr lang="en-US" altLang="zh-CN" sz="2800" b="1" dirty="0">
                <a:cs typeface="Arial" panose="020B0604020202020204" pitchFamily="34" charset="0"/>
                <a:sym typeface="Times New Roman" panose="02020603050405020304" charset="0"/>
              </a:rPr>
              <a:t>BMS – Consumer</a:t>
            </a:r>
            <a:endParaRPr lang="zh-CN" altLang="en-US" sz="2800" b="1" dirty="0">
              <a:cs typeface="Arial" panose="020B0604020202020204" pitchFamily="34" charset="0"/>
              <a:sym typeface="Times New Roman" panose="02020603050405020304" charset="0"/>
            </a:endParaRPr>
          </a:p>
        </p:txBody>
      </p:sp>
      <p:graphicFrame>
        <p:nvGraphicFramePr>
          <p:cNvPr id="6" name="表格 5"/>
          <p:cNvGraphicFramePr/>
          <p:nvPr>
            <p:custDataLst>
              <p:tags r:id="rId2"/>
            </p:custDataLst>
          </p:nvPr>
        </p:nvGraphicFramePr>
        <p:xfrm>
          <a:off x="578992" y="1124998"/>
          <a:ext cx="10994570" cy="4879854"/>
        </p:xfrm>
        <a:graphic>
          <a:graphicData uri="http://schemas.openxmlformats.org/drawingml/2006/table">
            <a:tbl>
              <a:tblPr/>
              <a:tblGrid>
                <a:gridCol w="2353610">
                  <a:extLst>
                    <a:ext uri="{9D8B030D-6E8A-4147-A177-3AD203B41FA5}">
                      <a16:colId xmlns:a16="http://schemas.microsoft.com/office/drawing/2014/main" val="20000"/>
                    </a:ext>
                  </a:extLst>
                </a:gridCol>
                <a:gridCol w="2659342">
                  <a:extLst>
                    <a:ext uri="{9D8B030D-6E8A-4147-A177-3AD203B41FA5}">
                      <a16:colId xmlns:a16="http://schemas.microsoft.com/office/drawing/2014/main" val="20001"/>
                    </a:ext>
                  </a:extLst>
                </a:gridCol>
                <a:gridCol w="2592288">
                  <a:extLst>
                    <a:ext uri="{9D8B030D-6E8A-4147-A177-3AD203B41FA5}">
                      <a16:colId xmlns:a16="http://schemas.microsoft.com/office/drawing/2014/main" val="20002"/>
                    </a:ext>
                  </a:extLst>
                </a:gridCol>
                <a:gridCol w="3389330">
                  <a:extLst>
                    <a:ext uri="{9D8B030D-6E8A-4147-A177-3AD203B41FA5}">
                      <a16:colId xmlns:a16="http://schemas.microsoft.com/office/drawing/2014/main" val="20003"/>
                    </a:ext>
                  </a:extLst>
                </a:gridCol>
              </a:tblGrid>
              <a:tr h="604001">
                <a:tc>
                  <a:txBody>
                    <a:bodyPr/>
                    <a:lstStyle/>
                    <a:p>
                      <a:pPr indent="0" algn="ctr">
                        <a:buNone/>
                      </a:pPr>
                      <a:r>
                        <a:rPr lang="zh-CN" altLang="en-US" sz="1800" b="1" dirty="0">
                          <a:solidFill>
                            <a:srgbClr val="000000"/>
                          </a:solidFill>
                          <a:latin typeface="宋体" panose="02010600030101010101" pitchFamily="2" charset="-122"/>
                          <a:ea typeface="宋体" panose="02010600030101010101" pitchFamily="2" charset="-122"/>
                        </a:rPr>
                        <a:t>客户名称</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2D050"/>
                    </a:solidFill>
                  </a:tcPr>
                </a:tc>
                <a:tc>
                  <a:txBody>
                    <a:bodyPr/>
                    <a:lstStyle/>
                    <a:p>
                      <a:pPr indent="0" algn="ctr">
                        <a:buNone/>
                      </a:pPr>
                      <a:r>
                        <a:rPr lang="zh-CN" altLang="en-US" sz="1800" b="1" dirty="0">
                          <a:solidFill>
                            <a:srgbClr val="000000"/>
                          </a:solidFill>
                          <a:latin typeface="宋体" panose="02010600030101010101" pitchFamily="2" charset="-122"/>
                          <a:ea typeface="宋体" panose="02010600030101010101" pitchFamily="2" charset="-122"/>
                        </a:rPr>
                        <a:t>应用产品</a:t>
                      </a:r>
                      <a:endParaRPr lang="en-US" altLang="en-US" sz="1800" b="1" dirty="0">
                        <a:solidFill>
                          <a:srgbClr val="000000"/>
                        </a:solidFill>
                        <a:latin typeface="宋体" panose="02010600030101010101" pitchFamily="2" charset="-122"/>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2D050"/>
                    </a:solidFill>
                  </a:tcPr>
                </a:tc>
                <a:tc>
                  <a:txBody>
                    <a:bodyPr/>
                    <a:lstStyle/>
                    <a:p>
                      <a:pPr indent="0" algn="ctr">
                        <a:buNone/>
                      </a:pPr>
                      <a:r>
                        <a:rPr lang="zh-CN" altLang="en-US" sz="1800" b="1" dirty="0">
                          <a:solidFill>
                            <a:srgbClr val="000000"/>
                          </a:solidFill>
                          <a:latin typeface="宋体" panose="02010600030101010101" pitchFamily="2" charset="-122"/>
                          <a:ea typeface="宋体" panose="02010600030101010101" pitchFamily="2" charset="-122"/>
                        </a:rPr>
                        <a:t>推广物料型号</a:t>
                      </a:r>
                      <a:endParaRPr lang="en-US" altLang="en-US" sz="1800" b="1" dirty="0">
                        <a:solidFill>
                          <a:srgbClr val="000000"/>
                        </a:solidFill>
                        <a:latin typeface="宋体" panose="02010600030101010101" pitchFamily="2" charset="-122"/>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2D050"/>
                    </a:solidFill>
                  </a:tcPr>
                </a:tc>
                <a:tc>
                  <a:txBody>
                    <a:bodyPr/>
                    <a:lstStyle/>
                    <a:p>
                      <a:pPr indent="0" algn="ctr">
                        <a:buNone/>
                      </a:pPr>
                      <a:r>
                        <a:rPr lang="zh-CN" altLang="en-US" sz="1800" b="1" dirty="0">
                          <a:solidFill>
                            <a:srgbClr val="000000"/>
                          </a:solidFill>
                          <a:latin typeface="宋体" panose="02010600030101010101" pitchFamily="2" charset="-122"/>
                          <a:ea typeface="宋体" panose="02010600030101010101" pitchFamily="2" charset="-122"/>
                        </a:rPr>
                        <a:t>备注</a:t>
                      </a:r>
                      <a:endParaRPr lang="en-US" altLang="en-US" sz="1800" b="1" dirty="0">
                        <a:solidFill>
                          <a:srgbClr val="000000"/>
                        </a:solidFill>
                        <a:latin typeface="宋体" panose="02010600030101010101" pitchFamily="2" charset="-122"/>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val="10000"/>
                  </a:ext>
                </a:extLst>
              </a:tr>
              <a:tr h="455517">
                <a:tc>
                  <a:txBody>
                    <a:bodyPr/>
                    <a:lstStyle/>
                    <a:p>
                      <a:pPr indent="0" algn="ctr">
                        <a:buNone/>
                      </a:pPr>
                      <a:r>
                        <a:rPr lang="zh-CN" altLang="en-US" sz="1600" b="1" kern="1200" dirty="0">
                          <a:solidFill>
                            <a:schemeClr val="tx1"/>
                          </a:solidFill>
                          <a:latin typeface="宋体" panose="02010600030101010101" pitchFamily="2" charset="-122"/>
                          <a:ea typeface="宋体" panose="02010600030101010101" pitchFamily="2" charset="-122"/>
                          <a:cs typeface="+mn-cs"/>
                        </a:rPr>
                        <a:t>新能德</a:t>
                      </a:r>
                      <a:endParaRPr lang="en-US" altLang="en-US" sz="1600" b="1" kern="1200" dirty="0">
                        <a:solidFill>
                          <a:schemeClr val="tx1"/>
                        </a:solidFill>
                        <a:latin typeface="宋体" panose="02010600030101010101" pitchFamily="2" charset="-122"/>
                        <a:ea typeface="宋体" panose="02010600030101010101" pitchFamily="2" charset="-122"/>
                        <a:cs typeface="+mn-cs"/>
                      </a:endParaRP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lstStyle/>
                    <a:p>
                      <a:pPr indent="0" algn="ctr">
                        <a:buNone/>
                      </a:pPr>
                      <a:r>
                        <a:rPr kumimoji="0" lang="zh-CN" altLang="en-US" sz="1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平板，笔记本，无人机等</a:t>
                      </a:r>
                      <a:endParaRPr lang="en-US" altLang="en-US" sz="1600" b="1" dirty="0">
                        <a:solidFill>
                          <a:schemeClr val="tx1"/>
                        </a:solidFill>
                        <a:latin typeface="宋体" panose="02010600030101010101" pitchFamily="2" charset="-122"/>
                        <a:ea typeface="宋体" panose="02010600030101010101" pitchFamily="2" charset="-122"/>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lstStyle/>
                    <a:p>
                      <a:pPr indent="0" algn="ctr">
                        <a:buNone/>
                      </a:pPr>
                      <a:r>
                        <a:rPr lang="en-US" altLang="en-US" sz="1600" b="1" dirty="0">
                          <a:solidFill>
                            <a:schemeClr val="tx1"/>
                          </a:solidFill>
                          <a:latin typeface="宋体" panose="02010600030101010101" pitchFamily="2" charset="-122"/>
                          <a:ea typeface="宋体" panose="02010600030101010101" pitchFamily="2" charset="-122"/>
                        </a:rPr>
                        <a:t>30-100V MOS</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lstStyle/>
                    <a:p>
                      <a:pPr indent="0" algn="ctr">
                        <a:buNone/>
                      </a:pPr>
                      <a:r>
                        <a:rPr lang="zh-CN" altLang="en-US" sz="1600" b="1" kern="1200" dirty="0">
                          <a:solidFill>
                            <a:schemeClr val="tx1"/>
                          </a:solidFill>
                          <a:latin typeface="宋体" panose="02010600030101010101" pitchFamily="2" charset="-122"/>
                          <a:ea typeface="宋体" panose="02010600030101010101" pitchFamily="2" charset="-122"/>
                          <a:cs typeface="+mn-cs"/>
                        </a:rPr>
                        <a:t>目前在 </a:t>
                      </a:r>
                      <a:r>
                        <a:rPr lang="en-US" altLang="zh-CN" sz="1600" b="1" kern="1200" dirty="0">
                          <a:solidFill>
                            <a:schemeClr val="tx1"/>
                          </a:solidFill>
                          <a:latin typeface="宋体" panose="02010600030101010101" pitchFamily="2" charset="-122"/>
                          <a:ea typeface="宋体" panose="02010600030101010101" pitchFamily="2" charset="-122"/>
                          <a:cs typeface="+mn-cs"/>
                        </a:rPr>
                        <a:t>PNM3FD20V1E </a:t>
                      </a:r>
                      <a:r>
                        <a:rPr lang="zh-CN" altLang="en-US" sz="1600" b="1" kern="1200" dirty="0">
                          <a:solidFill>
                            <a:schemeClr val="tx1"/>
                          </a:solidFill>
                          <a:latin typeface="宋体" panose="02010600030101010101" pitchFamily="2" charset="-122"/>
                          <a:ea typeface="宋体" panose="02010600030101010101" pitchFamily="2" charset="-122"/>
                          <a:cs typeface="+mn-cs"/>
                        </a:rPr>
                        <a:t>已出货，</a:t>
                      </a:r>
                      <a:endParaRPr lang="en-US" altLang="zh-CN" sz="1600" b="1" kern="1200" dirty="0">
                        <a:solidFill>
                          <a:schemeClr val="tx1"/>
                        </a:solidFill>
                        <a:latin typeface="宋体" panose="02010600030101010101" pitchFamily="2" charset="-122"/>
                        <a:ea typeface="宋体" panose="02010600030101010101" pitchFamily="2" charset="-122"/>
                        <a:cs typeface="+mn-cs"/>
                      </a:endParaRPr>
                    </a:p>
                    <a:p>
                      <a:pPr indent="0" algn="ctr">
                        <a:buNone/>
                      </a:pPr>
                      <a:r>
                        <a:rPr lang="zh-CN" altLang="en-US" sz="1600" b="1" kern="1200" dirty="0">
                          <a:solidFill>
                            <a:schemeClr val="tx1"/>
                          </a:solidFill>
                          <a:latin typeface="宋体" panose="02010600030101010101" pitchFamily="2" charset="-122"/>
                          <a:ea typeface="宋体" panose="02010600030101010101" pitchFamily="2" charset="-122"/>
                          <a:cs typeface="+mn-cs"/>
                        </a:rPr>
                        <a:t>其它型号正在推进</a:t>
                      </a:r>
                      <a:endParaRPr lang="en-US" altLang="en-US" sz="1600" b="1" kern="1200" dirty="0">
                        <a:solidFill>
                          <a:schemeClr val="tx1"/>
                        </a:solidFill>
                        <a:latin typeface="宋体" panose="02010600030101010101" pitchFamily="2" charset="-122"/>
                        <a:ea typeface="宋体" panose="02010600030101010101" pitchFamily="2" charset="-122"/>
                        <a:cs typeface="+mn-cs"/>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414417">
                <a:tc>
                  <a:txBody>
                    <a:bodyPr/>
                    <a:lstStyle/>
                    <a:p>
                      <a:pPr indent="0" algn="ctr">
                        <a:buNone/>
                      </a:pPr>
                      <a:r>
                        <a:rPr lang="zh-CN" altLang="en-US" sz="1600" b="1" dirty="0">
                          <a:solidFill>
                            <a:schemeClr val="tx1"/>
                          </a:solidFill>
                          <a:latin typeface="宋体" panose="02010600030101010101" pitchFamily="2" charset="-122"/>
                          <a:ea typeface="宋体" panose="02010600030101010101" pitchFamily="2" charset="-122"/>
                        </a:rPr>
                        <a:t>华宝</a:t>
                      </a:r>
                      <a:endParaRPr lang="en-US" sz="1600" b="1" dirty="0">
                        <a:solidFill>
                          <a:schemeClr val="tx1"/>
                        </a:solidFill>
                        <a:latin typeface="宋体" panose="02010600030101010101" pitchFamily="2" charset="-122"/>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lstStyle/>
                    <a:p>
                      <a:pPr indent="0" algn="ctr">
                        <a:buNone/>
                      </a:pPr>
                      <a:r>
                        <a:rPr kumimoji="0" lang="zh-CN" altLang="en-US" sz="1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户外储能</a:t>
                      </a:r>
                      <a:endParaRPr lang="en-US" altLang="en-US" sz="1600" b="1" dirty="0">
                        <a:solidFill>
                          <a:schemeClr val="tx1"/>
                        </a:solidFill>
                        <a:latin typeface="宋体" panose="02010600030101010101" pitchFamily="2" charset="-122"/>
                        <a:ea typeface="宋体" panose="02010600030101010101" pitchFamily="2" charset="-122"/>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indent="0" algn="ctr">
                        <a:buNone/>
                      </a:pPr>
                      <a:r>
                        <a:rPr lang="en-US" altLang="en-US" sz="1600" b="1" dirty="0">
                          <a:solidFill>
                            <a:schemeClr val="tx1"/>
                          </a:solidFill>
                          <a:latin typeface="宋体" panose="02010600030101010101" pitchFamily="2" charset="-122"/>
                          <a:ea typeface="宋体" panose="02010600030101010101" pitchFamily="2" charset="-122"/>
                        </a:rPr>
                        <a:t>30-100V MOS</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schemeClr val="tx1"/>
                          </a:solidFill>
                          <a:latin typeface="宋体" panose="02010600030101010101" pitchFamily="2" charset="-122"/>
                          <a:ea typeface="宋体" panose="02010600030101010101" pitchFamily="2" charset="-122"/>
                          <a:cs typeface="宋体" panose="02010600030101010101" pitchFamily="2" charset="-122"/>
                        </a:rPr>
                        <a:t>待开发</a:t>
                      </a:r>
                      <a:endParaRPr lang="en-US" altLang="en-US" sz="1600" b="1" dirty="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414417">
                <a:tc>
                  <a:txBody>
                    <a:bodyPr/>
                    <a:lstStyle/>
                    <a:p>
                      <a:pPr indent="0" algn="ctr">
                        <a:buNone/>
                      </a:pPr>
                      <a:r>
                        <a:rPr lang="zh-CN" altLang="en-US" sz="1600" b="1" dirty="0">
                          <a:solidFill>
                            <a:schemeClr val="tx1"/>
                          </a:solidFill>
                          <a:latin typeface="宋体" panose="02010600030101010101" pitchFamily="2" charset="-122"/>
                          <a:ea typeface="宋体" panose="02010600030101010101" pitchFamily="2" charset="-122"/>
                        </a:rPr>
                        <a:t>正浩</a:t>
                      </a:r>
                      <a:endParaRPr lang="en-US" sz="1600" b="1" dirty="0">
                        <a:solidFill>
                          <a:schemeClr val="tx1"/>
                        </a:solidFill>
                        <a:latin typeface="宋体" panose="02010600030101010101" pitchFamily="2" charset="-122"/>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lstStyle/>
                    <a:p>
                      <a:pPr indent="0" algn="ctr">
                        <a:buNone/>
                      </a:pPr>
                      <a:r>
                        <a:rPr kumimoji="0" lang="zh-CN" altLang="en-US" sz="1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户外储能</a:t>
                      </a:r>
                      <a:endParaRPr lang="en-US" altLang="en-US" sz="1600" b="1" dirty="0">
                        <a:solidFill>
                          <a:schemeClr val="tx1"/>
                        </a:solidFill>
                        <a:latin typeface="宋体" panose="02010600030101010101" pitchFamily="2" charset="-122"/>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lstStyle/>
                    <a:p>
                      <a:pPr indent="0" algn="ctr">
                        <a:buNone/>
                      </a:pPr>
                      <a:r>
                        <a:rPr lang="en-US" altLang="en-US" sz="1600" b="1" dirty="0">
                          <a:solidFill>
                            <a:schemeClr val="tx1"/>
                          </a:solidFill>
                          <a:latin typeface="宋体" panose="02010600030101010101" pitchFamily="2" charset="-122"/>
                          <a:ea typeface="宋体" panose="02010600030101010101" pitchFamily="2" charset="-122"/>
                        </a:rPr>
                        <a:t>30-100V MOS</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rPr>
                        <a:t>待开发</a:t>
                      </a:r>
                      <a:endParaRPr kumimoji="0" lang="en-US" altLang="en-US" sz="1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414417">
                <a:tc>
                  <a:txBody>
                    <a:bodyPr/>
                    <a:lstStyle/>
                    <a:p>
                      <a:pPr indent="0" algn="ctr">
                        <a:buNone/>
                      </a:pPr>
                      <a:r>
                        <a:rPr lang="zh-CN" altLang="en-US" sz="1600" b="1" dirty="0">
                          <a:solidFill>
                            <a:schemeClr val="tx1"/>
                          </a:solidFill>
                          <a:latin typeface="宋体" panose="02010600030101010101" pitchFamily="2" charset="-122"/>
                          <a:ea typeface="宋体" panose="02010600030101010101" pitchFamily="2" charset="-122"/>
                        </a:rPr>
                        <a:t>德兰明海</a:t>
                      </a:r>
                      <a:endParaRPr lang="en-US" sz="1600" b="1" dirty="0">
                        <a:solidFill>
                          <a:schemeClr val="tx1"/>
                        </a:solidFill>
                        <a:latin typeface="宋体" panose="02010600030101010101" pitchFamily="2" charset="-122"/>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lstStyle/>
                    <a:p>
                      <a:pPr indent="0" algn="ctr">
                        <a:buNone/>
                      </a:pPr>
                      <a:r>
                        <a:rPr kumimoji="0" lang="zh-CN" altLang="en-US" sz="1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户外储能</a:t>
                      </a:r>
                      <a:endParaRPr lang="en-US" altLang="en-US" sz="1600" b="1" dirty="0">
                        <a:solidFill>
                          <a:schemeClr val="tx1"/>
                        </a:solidFill>
                        <a:latin typeface="宋体" panose="02010600030101010101" pitchFamily="2" charset="-122"/>
                        <a:ea typeface="宋体" panose="02010600030101010101" pitchFamily="2" charset="-122"/>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indent="0" algn="ctr">
                        <a:buNone/>
                      </a:pPr>
                      <a:r>
                        <a:rPr lang="en-US" altLang="en-US" sz="1600" b="1" dirty="0">
                          <a:solidFill>
                            <a:schemeClr val="tx1"/>
                          </a:solidFill>
                          <a:latin typeface="宋体" panose="02010600030101010101" pitchFamily="2" charset="-122"/>
                          <a:ea typeface="宋体" panose="02010600030101010101" pitchFamily="2" charset="-122"/>
                        </a:rPr>
                        <a:t>30-100V MOS</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rPr>
                        <a:t>待开发</a:t>
                      </a:r>
                      <a:endParaRPr kumimoji="0" lang="en-US" altLang="en-US" sz="1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414417">
                <a:tc>
                  <a:txBody>
                    <a:bodyPr/>
                    <a:lstStyle/>
                    <a:p>
                      <a:pPr indent="0" algn="ctr">
                        <a:buNone/>
                      </a:pPr>
                      <a:r>
                        <a:rPr lang="zh-CN" altLang="en-US" sz="1600" b="1" dirty="0">
                          <a:solidFill>
                            <a:schemeClr val="tx1"/>
                          </a:solidFill>
                          <a:latin typeface="宋体" panose="02010600030101010101" pitchFamily="2" charset="-122"/>
                          <a:ea typeface="宋体" panose="02010600030101010101" pitchFamily="2" charset="-122"/>
                        </a:rPr>
                        <a:t>华美兴泰</a:t>
                      </a:r>
                      <a:endParaRPr lang="en-US" sz="1600" b="1" dirty="0">
                        <a:solidFill>
                          <a:schemeClr val="tx1"/>
                        </a:solidFill>
                        <a:latin typeface="宋体" panose="02010600030101010101" pitchFamily="2" charset="-122"/>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户外储能，移动电源等</a:t>
                      </a:r>
                      <a:endParaRPr lang="en-US" altLang="en-US" sz="1600" b="1" dirty="0">
                        <a:solidFill>
                          <a:schemeClr val="tx1"/>
                        </a:solidFill>
                        <a:latin typeface="宋体" panose="02010600030101010101" pitchFamily="2" charset="-122"/>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indent="0" algn="ctr">
                        <a:buNone/>
                      </a:pPr>
                      <a:r>
                        <a:rPr lang="en-US" altLang="en-US" sz="1600" b="1" dirty="0">
                          <a:solidFill>
                            <a:schemeClr val="tx1"/>
                          </a:solidFill>
                          <a:latin typeface="宋体" panose="02010600030101010101" pitchFamily="2" charset="-122"/>
                          <a:ea typeface="宋体" panose="02010600030101010101" pitchFamily="2" charset="-122"/>
                        </a:rPr>
                        <a:t>30-100V MOS</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rPr>
                        <a:t>待开发</a:t>
                      </a:r>
                      <a:endParaRPr kumimoji="0" lang="en-US" altLang="en-US" sz="1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414417">
                <a:tc>
                  <a:txBody>
                    <a:bodyPr/>
                    <a:lstStyle/>
                    <a:p>
                      <a:pPr indent="0" algn="ctr">
                        <a:buNone/>
                      </a:pPr>
                      <a:r>
                        <a:rPr lang="zh-CN" altLang="en-US" sz="1600" b="1" dirty="0">
                          <a:solidFill>
                            <a:schemeClr val="tx1"/>
                          </a:solidFill>
                          <a:latin typeface="宋体" panose="02010600030101010101" pitchFamily="2" charset="-122"/>
                          <a:ea typeface="宋体" panose="02010600030101010101" pitchFamily="2" charset="-122"/>
                        </a:rPr>
                        <a:t>罗马仕 </a:t>
                      </a:r>
                      <a:endParaRPr lang="en-US" altLang="en-US" sz="1600" b="1" dirty="0">
                        <a:solidFill>
                          <a:schemeClr val="tx1"/>
                        </a:solidFill>
                        <a:latin typeface="宋体" panose="02010600030101010101" pitchFamily="2" charset="-122"/>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户外储能，移动电源等</a:t>
                      </a:r>
                      <a:endParaRPr lang="en-US" altLang="en-US" sz="1600" b="1" dirty="0">
                        <a:solidFill>
                          <a:schemeClr val="tx1"/>
                        </a:solidFill>
                        <a:latin typeface="宋体" panose="02010600030101010101" pitchFamily="2" charset="-122"/>
                        <a:ea typeface="宋体" panose="02010600030101010101" pitchFamily="2" charset="-122"/>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indent="0" algn="ctr">
                        <a:buNone/>
                      </a:pPr>
                      <a:r>
                        <a:rPr lang="en-US" altLang="en-US" sz="1600" b="1" dirty="0">
                          <a:solidFill>
                            <a:schemeClr val="tx1"/>
                          </a:solidFill>
                          <a:latin typeface="宋体" panose="02010600030101010101" pitchFamily="2" charset="-122"/>
                          <a:ea typeface="宋体" panose="02010600030101010101" pitchFamily="2" charset="-122"/>
                        </a:rPr>
                        <a:t>30-100V MOS</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rPr>
                        <a:t>待开发</a:t>
                      </a:r>
                      <a:endParaRPr kumimoji="0" lang="en-US" altLang="en-US" sz="1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endParaRP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414020">
                <a:tc>
                  <a:txBody>
                    <a:bodyPr/>
                    <a:lstStyle/>
                    <a:p>
                      <a:pPr indent="0" algn="ctr">
                        <a:buNone/>
                      </a:pPr>
                      <a:r>
                        <a:rPr lang="zh-CN" altLang="en-US" sz="1600" b="1" dirty="0">
                          <a:solidFill>
                            <a:schemeClr val="tx1"/>
                          </a:solidFill>
                          <a:latin typeface="宋体" panose="02010600030101010101" pitchFamily="2" charset="-122"/>
                          <a:ea typeface="宋体" panose="02010600030101010101" pitchFamily="2" charset="-122"/>
                        </a:rPr>
                        <a:t>品胜</a:t>
                      </a:r>
                      <a:endParaRPr lang="en-US" altLang="en-US" sz="1600" b="1" dirty="0">
                        <a:solidFill>
                          <a:schemeClr val="tx1"/>
                        </a:solidFill>
                        <a:latin typeface="宋体" panose="02010600030101010101" pitchFamily="2" charset="-122"/>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户外储能，移动电源等</a:t>
                      </a:r>
                      <a:endParaRPr lang="en-US" altLang="en-US" sz="1600" b="1" dirty="0">
                        <a:solidFill>
                          <a:schemeClr val="tx1"/>
                        </a:solidFill>
                        <a:latin typeface="宋体" panose="02010600030101010101" pitchFamily="2" charset="-122"/>
                        <a:ea typeface="宋体" panose="02010600030101010101" pitchFamily="2" charset="-122"/>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indent="0" algn="ctr">
                        <a:buNone/>
                      </a:pPr>
                      <a:r>
                        <a:rPr lang="en-US" altLang="en-US" sz="1600" b="1" dirty="0">
                          <a:solidFill>
                            <a:schemeClr val="tx1"/>
                          </a:solidFill>
                          <a:latin typeface="宋体" panose="02010600030101010101" pitchFamily="2" charset="-122"/>
                          <a:ea typeface="宋体" panose="02010600030101010101" pitchFamily="2" charset="-122"/>
                        </a:rPr>
                        <a:t>30-100V MOS</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rPr>
                        <a:t>待开发</a:t>
                      </a:r>
                      <a:endParaRPr kumimoji="0" lang="en-US" altLang="en-US" sz="1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endParaRP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r h="414417">
                <a:tc>
                  <a:txBody>
                    <a:bodyPr/>
                    <a:lstStyle/>
                    <a:p>
                      <a:pPr indent="0" algn="ctr">
                        <a:buNone/>
                      </a:pPr>
                      <a:r>
                        <a:rPr lang="zh-CN" altLang="en-US" sz="1600" b="1" dirty="0">
                          <a:solidFill>
                            <a:schemeClr val="tx1"/>
                          </a:solidFill>
                          <a:latin typeface="宋体" panose="02010600030101010101" pitchFamily="2" charset="-122"/>
                          <a:ea typeface="宋体" panose="02010600030101010101" pitchFamily="2" charset="-122"/>
                        </a:rPr>
                        <a:t>贝尔金</a:t>
                      </a:r>
                      <a:endParaRPr lang="en-US" altLang="en-US" sz="1600" b="1" dirty="0">
                        <a:solidFill>
                          <a:schemeClr val="tx1"/>
                        </a:solidFill>
                        <a:latin typeface="宋体" panose="02010600030101010101" pitchFamily="2" charset="-122"/>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移动电源等</a:t>
                      </a:r>
                      <a:endParaRPr lang="en-US" altLang="en-US" sz="1600" b="1" dirty="0">
                        <a:solidFill>
                          <a:schemeClr val="tx1"/>
                        </a:solidFill>
                        <a:latin typeface="宋体" panose="02010600030101010101" pitchFamily="2" charset="-122"/>
                        <a:ea typeface="宋体" panose="02010600030101010101" pitchFamily="2" charset="-122"/>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indent="0" algn="ctr">
                        <a:buNone/>
                      </a:pPr>
                      <a:r>
                        <a:rPr lang="en-US" altLang="en-US" sz="1600" b="1" dirty="0">
                          <a:solidFill>
                            <a:schemeClr val="tx1"/>
                          </a:solidFill>
                          <a:latin typeface="宋体" panose="02010600030101010101" pitchFamily="2" charset="-122"/>
                          <a:ea typeface="宋体" panose="02010600030101010101" pitchFamily="2" charset="-122"/>
                        </a:rPr>
                        <a:t>30-100V MOS</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rPr>
                        <a:t>待开发</a:t>
                      </a:r>
                      <a:endParaRPr kumimoji="0" lang="en-US" altLang="en-US" sz="1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endParaRP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8"/>
                  </a:ext>
                </a:extLst>
              </a:tr>
              <a:tr h="414417">
                <a:tc>
                  <a:txBody>
                    <a:bodyPr/>
                    <a:lstStyle/>
                    <a:p>
                      <a:pPr indent="0" algn="ctr">
                        <a:buNone/>
                      </a:pPr>
                      <a:r>
                        <a:rPr lang="zh-CN" altLang="en-US" sz="1600" b="1" dirty="0">
                          <a:solidFill>
                            <a:schemeClr val="tx1"/>
                          </a:solidFill>
                          <a:latin typeface="宋体" panose="02010600030101010101" pitchFamily="2" charset="-122"/>
                          <a:ea typeface="宋体" panose="02010600030101010101" pitchFamily="2" charset="-122"/>
                        </a:rPr>
                        <a:t>德赛蓝微</a:t>
                      </a:r>
                      <a:endParaRPr lang="en-US" altLang="en-US" sz="1600" b="1" dirty="0">
                        <a:solidFill>
                          <a:schemeClr val="tx1"/>
                        </a:solidFill>
                        <a:latin typeface="宋体" panose="02010600030101010101" pitchFamily="2" charset="-122"/>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indent="0" algn="ctr">
                        <a:buNone/>
                      </a:pPr>
                      <a:r>
                        <a:rPr kumimoji="0" lang="zh-CN" altLang="en-US" sz="1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储能，扫地机</a:t>
                      </a:r>
                      <a:endParaRPr lang="en-US" altLang="en-US" sz="1600" b="1" dirty="0">
                        <a:solidFill>
                          <a:schemeClr val="tx1"/>
                        </a:solidFill>
                        <a:latin typeface="宋体" panose="02010600030101010101" pitchFamily="2" charset="-122"/>
                        <a:ea typeface="宋体" panose="02010600030101010101" pitchFamily="2" charset="-122"/>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indent="0" algn="ctr">
                        <a:buNone/>
                      </a:pPr>
                      <a:r>
                        <a:rPr lang="en-US" altLang="en-US" sz="1600" b="1" dirty="0">
                          <a:solidFill>
                            <a:schemeClr val="tx1"/>
                          </a:solidFill>
                          <a:latin typeface="宋体" panose="02010600030101010101" pitchFamily="2" charset="-122"/>
                          <a:ea typeface="宋体" panose="02010600030101010101" pitchFamily="2" charset="-122"/>
                        </a:rPr>
                        <a:t>30-100V MOS</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rPr>
                        <a:t>待开发</a:t>
                      </a:r>
                      <a:endParaRPr kumimoji="0" lang="en-US" altLang="en-US" sz="1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endParaRP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9"/>
                  </a:ext>
                </a:extLst>
              </a:tr>
              <a:tr h="414417">
                <a:tc>
                  <a:txBody>
                    <a:bodyPr/>
                    <a:lstStyle/>
                    <a:p>
                      <a:pPr indent="0" algn="ctr">
                        <a:buNone/>
                      </a:pPr>
                      <a:r>
                        <a:rPr lang="zh-CN" altLang="en-US" sz="1600" b="1" dirty="0">
                          <a:solidFill>
                            <a:schemeClr val="tx1"/>
                          </a:solidFill>
                          <a:latin typeface="宋体" panose="02010600030101010101" pitchFamily="2" charset="-122"/>
                          <a:ea typeface="宋体" panose="02010600030101010101" pitchFamily="2" charset="-122"/>
                        </a:rPr>
                        <a:t>超力源</a:t>
                      </a:r>
                      <a:endParaRPr lang="en-US" altLang="en-US" sz="1600" b="1" dirty="0">
                        <a:solidFill>
                          <a:schemeClr val="tx1"/>
                        </a:solidFill>
                        <a:latin typeface="宋体" panose="02010600030101010101" pitchFamily="2" charset="-122"/>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indent="0" algn="ctr">
                        <a:buNone/>
                      </a:pPr>
                      <a:r>
                        <a:rPr kumimoji="0" lang="zh-CN" altLang="en-US" sz="1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电动车</a:t>
                      </a:r>
                      <a:endParaRPr lang="en-US" altLang="en-US" sz="1600" b="1" dirty="0">
                        <a:solidFill>
                          <a:schemeClr val="tx1"/>
                        </a:solidFill>
                        <a:latin typeface="宋体" panose="02010600030101010101" pitchFamily="2" charset="-122"/>
                        <a:ea typeface="宋体" panose="02010600030101010101" pitchFamily="2" charset="-122"/>
                      </a:endParaRP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indent="0" algn="ctr">
                        <a:buNone/>
                      </a:pPr>
                      <a:r>
                        <a:rPr lang="en-US" altLang="en-US" sz="1600" b="1" dirty="0">
                          <a:solidFill>
                            <a:schemeClr val="tx1"/>
                          </a:solidFill>
                          <a:latin typeface="宋体" panose="02010600030101010101" pitchFamily="2" charset="-122"/>
                          <a:ea typeface="宋体" panose="02010600030101010101" pitchFamily="2" charset="-122"/>
                        </a:rPr>
                        <a:t>30-100V MOS</a:t>
                      </a:r>
                    </a:p>
                  </a:txBody>
                  <a:tcPr marL="12700" marR="12700" marT="127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rPr>
                        <a:t>待开发</a:t>
                      </a:r>
                      <a:endParaRPr kumimoji="0" lang="en-US" altLang="en-US" sz="16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宋体" panose="02010600030101010101" pitchFamily="2" charset="-122"/>
                      </a:endParaRPr>
                    </a:p>
                  </a:txBody>
                  <a:tcPr marL="12700" marR="12700" marT="1270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0"/>
                  </a:ext>
                </a:extLst>
              </a:tr>
            </a:tbl>
          </a:graphicData>
        </a:graphic>
      </p:graphicFrame>
    </p:spTree>
    <p:custDataLst>
      <p:tags r:id="rId1"/>
    </p:custData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81909"/>
            <a:ext cx="12192000" cy="4676091"/>
          </a:xfrm>
          <a:prstGeom prst="rect">
            <a:avLst/>
          </a:prstGeom>
        </p:spPr>
      </p:pic>
      <p:sp>
        <p:nvSpPr>
          <p:cNvPr id="8" name="圆角矩形 7"/>
          <p:cNvSpPr/>
          <p:nvPr/>
        </p:nvSpPr>
        <p:spPr>
          <a:xfrm>
            <a:off x="10133" y="-531440"/>
            <a:ext cx="12192000" cy="4805222"/>
          </a:xfrm>
          <a:prstGeom prst="roundRect">
            <a:avLst>
              <a:gd name="adj" fmla="val 0"/>
            </a:avLst>
          </a:prstGeom>
          <a:gradFill flip="none" rotWithShape="1">
            <a:gsLst>
              <a:gs pos="32000">
                <a:srgbClr val="FDFDFD"/>
              </a:gs>
              <a:gs pos="0">
                <a:schemeClr val="bg1"/>
              </a:gs>
              <a:gs pos="100000">
                <a:schemeClr val="accent1">
                  <a:lumMod val="30000"/>
                  <a:lumOff val="70000"/>
                  <a:alpha val="33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文本框 2"/>
          <p:cNvSpPr txBox="1"/>
          <p:nvPr/>
        </p:nvSpPr>
        <p:spPr>
          <a:xfrm>
            <a:off x="4223792" y="-531440"/>
            <a:ext cx="184731" cy="369332"/>
          </a:xfrm>
          <a:prstGeom prst="rect">
            <a:avLst/>
          </a:prstGeom>
          <a:noFill/>
        </p:spPr>
        <p:txBody>
          <a:bodyPr wrap="none" rtlCol="0">
            <a:spAutoFit/>
          </a:bodyPr>
          <a:lstStyle/>
          <a:p>
            <a:endParaRPr lang="zh-CN" altLang="en-US" dirty="0">
              <a:latin typeface="+mn-lt"/>
              <a:ea typeface="+mn-ea"/>
              <a:cs typeface="+mn-ea"/>
              <a:sym typeface="+mn-lt"/>
            </a:endParaRPr>
          </a:p>
        </p:txBody>
      </p:sp>
      <p:sp>
        <p:nvSpPr>
          <p:cNvPr id="4" name="Rectangle 4"/>
          <p:cNvSpPr>
            <a:spLocks noChangeArrowheads="1"/>
          </p:cNvSpPr>
          <p:nvPr/>
        </p:nvSpPr>
        <p:spPr bwMode="auto">
          <a:xfrm>
            <a:off x="1199456" y="1264497"/>
            <a:ext cx="8637595" cy="3089509"/>
          </a:xfrm>
          <a:prstGeom prst="rect">
            <a:avLst/>
          </a:prstGeom>
          <a:noFill/>
          <a:ln w="9525">
            <a:noFill/>
            <a:miter lim="800000"/>
          </a:ln>
        </p:spPr>
        <p:txBody>
          <a:bodyPr wrap="square" lIns="71415" tIns="85698" rIns="71415" bIns="85698" anchor="ctr">
            <a:spAutoFit/>
          </a:bodyPr>
          <a:lstStyle/>
          <a:p>
            <a:pPr>
              <a:lnSpc>
                <a:spcPct val="150000"/>
              </a:lnSpc>
            </a:pPr>
            <a:r>
              <a:rPr lang="en-US" altLang="zh-CN" sz="1600" b="1" dirty="0">
                <a:latin typeface="+mn-lt"/>
                <a:ea typeface="+mn-ea"/>
                <a:cs typeface="+mn-ea"/>
                <a:sym typeface="+mn-lt"/>
              </a:rPr>
              <a:t>Tel: +86-21-60870158</a:t>
            </a:r>
          </a:p>
          <a:p>
            <a:pPr>
              <a:lnSpc>
                <a:spcPct val="150000"/>
              </a:lnSpc>
            </a:pPr>
            <a:r>
              <a:rPr lang="en-US" altLang="zh-CN" sz="1600" b="1" dirty="0">
                <a:latin typeface="+mn-lt"/>
                <a:ea typeface="+mn-ea"/>
                <a:cs typeface="+mn-ea"/>
                <a:sym typeface="+mn-lt"/>
              </a:rPr>
              <a:t>Fax: +86-21-60870156</a:t>
            </a:r>
          </a:p>
          <a:p>
            <a:pPr>
              <a:lnSpc>
                <a:spcPct val="150000"/>
              </a:lnSpc>
            </a:pPr>
            <a:r>
              <a:rPr lang="en-US" altLang="zh-CN" sz="1600" b="1" dirty="0">
                <a:latin typeface="+mn-lt"/>
                <a:ea typeface="+mn-ea"/>
                <a:cs typeface="+mn-ea"/>
                <a:sym typeface="+mn-lt"/>
              </a:rPr>
              <a:t>Email: info@prisemi.com</a:t>
            </a:r>
          </a:p>
          <a:p>
            <a:pPr>
              <a:lnSpc>
                <a:spcPct val="150000"/>
              </a:lnSpc>
            </a:pPr>
            <a:r>
              <a:rPr lang="en-US" altLang="zh-CN" sz="1600" b="1" dirty="0">
                <a:latin typeface="+mn-lt"/>
                <a:ea typeface="+mn-ea"/>
                <a:cs typeface="+mn-ea"/>
                <a:sym typeface="+mn-lt"/>
              </a:rPr>
              <a:t>Web: </a:t>
            </a:r>
            <a:r>
              <a:rPr lang="en-US" altLang="zh-CN" sz="1600" b="1" dirty="0">
                <a:latin typeface="+mn-lt"/>
                <a:ea typeface="+mn-ea"/>
                <a:cs typeface="+mn-ea"/>
                <a:sym typeface="+mn-lt"/>
                <a:hlinkClick r:id="rId3"/>
              </a:rPr>
              <a:t>www.prisemi.com</a:t>
            </a:r>
            <a:endParaRPr lang="en-US" altLang="zh-CN" sz="1600" b="1" dirty="0">
              <a:latin typeface="+mn-lt"/>
              <a:ea typeface="+mn-ea"/>
              <a:cs typeface="+mn-ea"/>
              <a:sym typeface="+mn-lt"/>
            </a:endParaRPr>
          </a:p>
          <a:p>
            <a:pPr>
              <a:lnSpc>
                <a:spcPct val="150000"/>
              </a:lnSpc>
            </a:pPr>
            <a:endParaRPr lang="en-US" altLang="zh-CN" sz="1600" dirty="0">
              <a:latin typeface="+mn-lt"/>
              <a:ea typeface="+mn-ea"/>
              <a:cs typeface="+mn-ea"/>
              <a:sym typeface="+mn-lt"/>
            </a:endParaRPr>
          </a:p>
          <a:p>
            <a:pPr>
              <a:lnSpc>
                <a:spcPct val="150000"/>
              </a:lnSpc>
            </a:pPr>
            <a:r>
              <a:rPr lang="zh-CN" altLang="en-US" sz="1600" b="1" dirty="0">
                <a:latin typeface="+mn-lt"/>
                <a:ea typeface="+mn-ea"/>
                <a:cs typeface="+mn-ea"/>
                <a:sym typeface="+mn-lt"/>
              </a:rPr>
              <a:t>总部地址：</a:t>
            </a:r>
            <a:r>
              <a:rPr lang="zh-CN" altLang="en-US" sz="1600" dirty="0">
                <a:latin typeface="+mn-lt"/>
                <a:ea typeface="+mn-ea"/>
                <a:cs typeface="+mn-ea"/>
                <a:sym typeface="+mn-lt"/>
              </a:rPr>
              <a:t>上海市张江集成电路设计产业园盛夏路</a:t>
            </a:r>
            <a:r>
              <a:rPr lang="en-US" altLang="zh-CN" sz="1600" dirty="0">
                <a:latin typeface="+mn-lt"/>
                <a:ea typeface="+mn-ea"/>
                <a:cs typeface="+mn-ea"/>
                <a:sym typeface="+mn-lt"/>
              </a:rPr>
              <a:t>565</a:t>
            </a:r>
            <a:r>
              <a:rPr lang="zh-CN" altLang="en-US" sz="1600" dirty="0">
                <a:latin typeface="+mn-lt"/>
                <a:ea typeface="+mn-ea"/>
                <a:cs typeface="+mn-ea"/>
                <a:sym typeface="+mn-lt"/>
              </a:rPr>
              <a:t>号</a:t>
            </a:r>
            <a:r>
              <a:rPr lang="en-US" altLang="zh-CN" sz="1600" dirty="0">
                <a:latin typeface="+mn-lt"/>
                <a:ea typeface="+mn-ea"/>
                <a:cs typeface="+mn-ea"/>
                <a:sym typeface="+mn-lt"/>
              </a:rPr>
              <a:t>D</a:t>
            </a:r>
            <a:r>
              <a:rPr lang="zh-CN" altLang="en-US" sz="1600" dirty="0">
                <a:latin typeface="+mn-lt"/>
                <a:ea typeface="+mn-ea"/>
                <a:cs typeface="+mn-ea"/>
                <a:sym typeface="+mn-lt"/>
              </a:rPr>
              <a:t>幢</a:t>
            </a:r>
            <a:r>
              <a:rPr lang="en-US" altLang="zh-CN" sz="1600" dirty="0">
                <a:latin typeface="+mn-lt"/>
                <a:ea typeface="+mn-ea"/>
                <a:cs typeface="+mn-ea"/>
                <a:sym typeface="+mn-lt"/>
              </a:rPr>
              <a:t>11</a:t>
            </a:r>
            <a:r>
              <a:rPr lang="zh-CN" altLang="en-US" sz="1600" dirty="0">
                <a:latin typeface="+mn-lt"/>
                <a:ea typeface="+mn-ea"/>
                <a:cs typeface="+mn-ea"/>
                <a:sym typeface="+mn-lt"/>
              </a:rPr>
              <a:t>层</a:t>
            </a:r>
            <a:endParaRPr lang="en-US" altLang="zh-CN" sz="1600" dirty="0">
              <a:latin typeface="+mn-lt"/>
              <a:ea typeface="+mn-ea"/>
              <a:cs typeface="+mn-ea"/>
              <a:sym typeface="+mn-lt"/>
            </a:endParaRPr>
          </a:p>
          <a:p>
            <a:pPr>
              <a:lnSpc>
                <a:spcPct val="150000"/>
              </a:lnSpc>
            </a:pPr>
            <a:r>
              <a:rPr lang="zh-CN" altLang="en-US" sz="1600" b="1" dirty="0">
                <a:latin typeface="+mn-lt"/>
                <a:ea typeface="+mn-ea"/>
                <a:cs typeface="+mn-ea"/>
                <a:sym typeface="+mn-lt"/>
              </a:rPr>
              <a:t>深圳分公司：</a:t>
            </a:r>
            <a:r>
              <a:rPr lang="en-US" altLang="zh-CN" sz="1600" b="1" dirty="0">
                <a:latin typeface="+mn-lt"/>
                <a:ea typeface="+mn-ea"/>
                <a:cs typeface="+mn-ea"/>
                <a:sym typeface="+mn-lt"/>
              </a:rPr>
              <a:t> </a:t>
            </a:r>
            <a:r>
              <a:rPr lang="zh-CN" altLang="en-US" sz="1600" dirty="0">
                <a:latin typeface="+mn-lt"/>
                <a:ea typeface="+mn-ea"/>
                <a:cs typeface="+mn-ea"/>
                <a:sym typeface="+mn-lt"/>
              </a:rPr>
              <a:t>深圳市南山区粤兴二道</a:t>
            </a:r>
            <a:r>
              <a:rPr lang="en-US" altLang="zh-CN" sz="1600" dirty="0">
                <a:latin typeface="+mn-lt"/>
                <a:ea typeface="+mn-ea"/>
                <a:cs typeface="+mn-ea"/>
                <a:sym typeface="+mn-lt"/>
              </a:rPr>
              <a:t>10</a:t>
            </a:r>
            <a:r>
              <a:rPr lang="zh-CN" altLang="en-US" sz="1600" dirty="0">
                <a:latin typeface="+mn-lt"/>
                <a:ea typeface="+mn-ea"/>
                <a:cs typeface="+mn-ea"/>
                <a:sym typeface="+mn-lt"/>
              </a:rPr>
              <a:t>号香港中文大学深圳研究院</a:t>
            </a:r>
            <a:r>
              <a:rPr lang="en-US" altLang="zh-CN" sz="1600" dirty="0">
                <a:latin typeface="+mn-lt"/>
                <a:ea typeface="+mn-ea"/>
                <a:cs typeface="+mn-ea"/>
                <a:sym typeface="+mn-lt"/>
              </a:rPr>
              <a:t>906-908</a:t>
            </a:r>
            <a:r>
              <a:rPr lang="zh-CN" altLang="en-US" sz="1600" dirty="0">
                <a:latin typeface="+mn-lt"/>
                <a:ea typeface="+mn-ea"/>
                <a:cs typeface="+mn-ea"/>
                <a:sym typeface="+mn-lt"/>
              </a:rPr>
              <a:t>室</a:t>
            </a:r>
            <a:endParaRPr lang="en-US" altLang="zh-CN" sz="1600" dirty="0">
              <a:latin typeface="+mn-lt"/>
              <a:ea typeface="+mn-ea"/>
              <a:cs typeface="+mn-ea"/>
              <a:sym typeface="+mn-lt"/>
            </a:endParaRPr>
          </a:p>
          <a:p>
            <a:pPr>
              <a:lnSpc>
                <a:spcPct val="150000"/>
              </a:lnSpc>
            </a:pPr>
            <a:r>
              <a:rPr lang="zh-CN" altLang="en-US" sz="1600" b="1" dirty="0">
                <a:latin typeface="+mn-lt"/>
                <a:ea typeface="+mn-ea"/>
                <a:cs typeface="+mn-ea"/>
                <a:sym typeface="+mn-lt"/>
              </a:rPr>
              <a:t>无锡子公司：</a:t>
            </a:r>
            <a:r>
              <a:rPr lang="zh-CN" altLang="en-US" sz="1600" dirty="0">
                <a:latin typeface="+mn-lt"/>
                <a:ea typeface="+mn-ea"/>
                <a:cs typeface="+mn-ea"/>
                <a:sym typeface="+mn-lt"/>
              </a:rPr>
              <a:t>无锡市经济开发区太湖街道震泽路</a:t>
            </a:r>
            <a:r>
              <a:rPr lang="en-US" altLang="zh-CN" sz="1600" dirty="0">
                <a:latin typeface="+mn-lt"/>
                <a:ea typeface="+mn-ea"/>
                <a:cs typeface="+mn-ea"/>
                <a:sym typeface="+mn-lt"/>
              </a:rPr>
              <a:t>688</a:t>
            </a:r>
            <a:r>
              <a:rPr lang="zh-CN" altLang="en-US" sz="1600" dirty="0">
                <a:latin typeface="+mn-lt"/>
                <a:ea typeface="+mn-ea"/>
                <a:cs typeface="+mn-ea"/>
                <a:sym typeface="+mn-lt"/>
              </a:rPr>
              <a:t>号</a:t>
            </a:r>
            <a:r>
              <a:rPr lang="en-US" altLang="zh-CN" sz="1600" dirty="0">
                <a:latin typeface="+mn-lt"/>
                <a:ea typeface="+mn-ea"/>
                <a:cs typeface="+mn-ea"/>
                <a:sym typeface="+mn-lt"/>
              </a:rPr>
              <a:t>1</a:t>
            </a:r>
            <a:r>
              <a:rPr lang="zh-CN" altLang="en-US" sz="1600" dirty="0">
                <a:latin typeface="+mn-lt"/>
                <a:ea typeface="+mn-ea"/>
                <a:cs typeface="+mn-ea"/>
                <a:sym typeface="+mn-lt"/>
              </a:rPr>
              <a:t>号楼</a:t>
            </a:r>
            <a:r>
              <a:rPr lang="en-US" altLang="zh-CN" sz="1600" dirty="0">
                <a:latin typeface="+mn-lt"/>
                <a:ea typeface="+mn-ea"/>
                <a:cs typeface="+mn-ea"/>
                <a:sym typeface="+mn-lt"/>
              </a:rPr>
              <a:t>701-702</a:t>
            </a:r>
            <a:r>
              <a:rPr lang="zh-CN" altLang="en-US" sz="1600" dirty="0">
                <a:latin typeface="+mn-lt"/>
                <a:ea typeface="+mn-ea"/>
                <a:cs typeface="+mn-ea"/>
                <a:sym typeface="+mn-lt"/>
              </a:rPr>
              <a:t>室</a:t>
            </a:r>
            <a:endParaRPr lang="en-US" altLang="zh-CN" sz="1600" dirty="0">
              <a:latin typeface="+mn-lt"/>
              <a:ea typeface="+mn-ea"/>
              <a:cs typeface="+mn-ea"/>
              <a:sym typeface="+mn-lt"/>
            </a:endParaRPr>
          </a:p>
        </p:txBody>
      </p:sp>
      <p:sp>
        <p:nvSpPr>
          <p:cNvPr id="10" name="矩形 9"/>
          <p:cNvSpPr/>
          <p:nvPr/>
        </p:nvSpPr>
        <p:spPr>
          <a:xfrm>
            <a:off x="1143007" y="404664"/>
            <a:ext cx="1422184" cy="461665"/>
          </a:xfrm>
          <a:prstGeom prst="rect">
            <a:avLst/>
          </a:prstGeom>
        </p:spPr>
        <p:txBody>
          <a:bodyPr wrap="none">
            <a:spAutoFit/>
          </a:bodyPr>
          <a:lstStyle/>
          <a:p>
            <a:r>
              <a:rPr lang="zh-CN" altLang="en-US" sz="2400" b="1" dirty="0">
                <a:latin typeface="+mn-lt"/>
                <a:ea typeface="+mn-ea"/>
                <a:cs typeface="+mn-ea"/>
                <a:sym typeface="+mn-lt"/>
              </a:rPr>
              <a:t>联系我们</a:t>
            </a:r>
          </a:p>
        </p:txBody>
      </p:sp>
      <p:sp>
        <p:nvSpPr>
          <p:cNvPr id="11" name="文本框 10"/>
          <p:cNvSpPr txBox="1"/>
          <p:nvPr/>
        </p:nvSpPr>
        <p:spPr>
          <a:xfrm rot="20635693">
            <a:off x="227211" y="2461244"/>
            <a:ext cx="12239778" cy="1107996"/>
          </a:xfrm>
          <a:prstGeom prst="rect">
            <a:avLst/>
          </a:prstGeom>
          <a:noFill/>
        </p:spPr>
        <p:txBody>
          <a:bodyPr wrap="square" rtlCol="0">
            <a:spAutoFit/>
          </a:bodyPr>
          <a:lstStyle/>
          <a:p>
            <a:r>
              <a:rPr lang="en-US" altLang="zh-CN" sz="6600" dirty="0">
                <a:solidFill>
                  <a:schemeClr val="bg1">
                    <a:lumMod val="65000"/>
                    <a:alpha val="5000"/>
                  </a:schemeClr>
                </a:solidFill>
              </a:rPr>
              <a:t> Confidential Document</a:t>
            </a:r>
            <a:endParaRPr lang="zh-CN" altLang="en-US" sz="6600" dirty="0">
              <a:solidFill>
                <a:schemeClr val="bg1">
                  <a:lumMod val="65000"/>
                  <a:alpha val="5000"/>
                </a:schemeClr>
              </a:solidFill>
            </a:endParaRP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COMMONDATA" val="eyJoZGlkIjoiNDJjOWIzMjlkZjUxOGEwZWE0NDFmYTM1ZTc5MTFkZWU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UNIT_TABLE_BEAUTIFY" val="smartTable{8f8cc822-b296-4520-9798-061e14252ad5}"/>
  <p:tag name="KSO_WM_BEAUTIFY_FLAG" val=""/>
  <p:tag name="TABLE_ENDDRAG_ORIGIN_RECT" val="470*306"/>
  <p:tag name="TABLE_ENDDRAG_RECT" val="65*66*470*306"/>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UNIT_TABLE_BEAUTIFY" val="smartTable{4ee43995-ba85-47d3-9b76-4e279760fcbe}"/>
  <p:tag name="TABLE_ENDDRAG_ORIGIN_RECT" val="586*270"/>
  <p:tag name="TABLE_ENDDRAG_RECT" val="82*107*586*270"/>
</p:tagLst>
</file>

<file path=ppt/tags/tag17.xml><?xml version="1.0" encoding="utf-8"?>
<p:tagLst xmlns:a="http://schemas.openxmlformats.org/drawingml/2006/main" xmlns:r="http://schemas.openxmlformats.org/officeDocument/2006/relationships" xmlns:p="http://schemas.openxmlformats.org/presentationml/2006/main">
  <p:tag name="KSO_WM_UNIT_TABLE_BEAUTIFY" val="smartTable{8f8cc822-b296-4520-9798-061e14252ad5}"/>
  <p:tag name="KSO_WM_BEAUTIFY_FLAG" val=""/>
  <p:tag name="TABLE_ENDDRAG_ORIGIN_RECT" val="470*306"/>
  <p:tag name="TABLE_ENDDRAG_RECT" val="65*66*470*306"/>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xml><?xml version="1.0" encoding="utf-8"?>
<p:tagLst xmlns:a="http://schemas.openxmlformats.org/drawingml/2006/main" xmlns:r="http://schemas.openxmlformats.org/officeDocument/2006/relationships" xmlns:p="http://schemas.openxmlformats.org/presentationml/2006/main">
  <p:tag name="KSO_WM_UNIT_TABLE_BEAUTIFY" val="smartTable{03e1b1c5-f0b4-488d-88e5-63e06c1e2a0c}"/>
  <p:tag name="KSO_WM_BEAUTIFY_FLAG" val=""/>
  <p:tag name="TABLE_ENDDRAG_ORIGIN_RECT" val="470*306"/>
  <p:tag name="TABLE_ENDDRAG_RECT" val="65*66*470*306"/>
</p:tagLst>
</file>

<file path=ppt/tags/tag43.xml><?xml version="1.0" encoding="utf-8"?>
<p:tagLst xmlns:a="http://schemas.openxmlformats.org/drawingml/2006/main" xmlns:r="http://schemas.openxmlformats.org/officeDocument/2006/relationships" xmlns:p="http://schemas.openxmlformats.org/presentationml/2006/main">
  <p:tag name="ISLIDE.ICON" val="#153404;#20417;#393621;"/>
</p:tagLst>
</file>

<file path=ppt/tags/tag44.xml><?xml version="1.0" encoding="utf-8"?>
<p:tagLst xmlns:a="http://schemas.openxmlformats.org/drawingml/2006/main" xmlns:r="http://schemas.openxmlformats.org/officeDocument/2006/relationships" xmlns:p="http://schemas.openxmlformats.org/presentationml/2006/main">
  <p:tag name="KSO_WM_UNIT_TABLE_BEAUTIFY" val="smartTable{bbc37a9d-2fc2-4d12-b591-c2f905518ade}"/>
  <p:tag name="TABLE_ENDDRAG_ORIGIN_RECT" val="871*407"/>
  <p:tag name="TABLE_ENDDRAG_RECT" val="42*111*871*407"/>
</p:tagLst>
</file>

<file path=ppt/theme/theme1.xml><?xml version="1.0" encoding="utf-8"?>
<a:theme xmlns:a="http://schemas.openxmlformats.org/drawingml/2006/main" name="Office 主题">
  <a:themeElements>
    <a:clrScheme name="灰度">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xrysyczv">
      <a:majorFont>
        <a:latin typeface="Calibri"/>
        <a:ea typeface="黑体"/>
        <a:cs typeface=""/>
      </a:majorFont>
      <a:minorFont>
        <a:latin typeface="Calibri"/>
        <a:ea typeface="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1125</Words>
  <Application>Microsoft Office PowerPoint</Application>
  <PresentationFormat>宽屏</PresentationFormat>
  <Paragraphs>474</Paragraphs>
  <Slides>17</Slides>
  <Notes>1</Notes>
  <HiddenSlides>0</HiddenSlides>
  <MMClips>0</MMClips>
  <ScaleCrop>false</ScaleCrop>
  <HeadingPairs>
    <vt:vector size="8" baseType="variant">
      <vt:variant>
        <vt:lpstr>已用的字体</vt:lpstr>
      </vt:variant>
      <vt:variant>
        <vt:i4>4</vt:i4>
      </vt:variant>
      <vt:variant>
        <vt:lpstr>主题</vt:lpstr>
      </vt:variant>
      <vt:variant>
        <vt:i4>1</vt:i4>
      </vt:variant>
      <vt:variant>
        <vt:lpstr>嵌入 OLE 服务器</vt:lpstr>
      </vt:variant>
      <vt:variant>
        <vt:i4>1</vt:i4>
      </vt:variant>
      <vt:variant>
        <vt:lpstr>幻灯片标题</vt:lpstr>
      </vt:variant>
      <vt:variant>
        <vt:i4>17</vt:i4>
      </vt:variant>
    </vt:vector>
  </HeadingPairs>
  <TitlesOfParts>
    <vt:vector size="23" baseType="lpstr">
      <vt:lpstr>宋体</vt:lpstr>
      <vt:lpstr>微软雅黑</vt:lpstr>
      <vt:lpstr>Arial</vt:lpstr>
      <vt:lpstr>Calibri</vt:lpstr>
      <vt:lpstr>Office 主题</vt:lpstr>
      <vt:lpstr>Visio.Drawing.11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User</dc:creator>
  <cp:lastModifiedBy>Hua Yang</cp:lastModifiedBy>
  <cp:revision>2689</cp:revision>
  <cp:lastPrinted>2023-12-03T14:47:00Z</cp:lastPrinted>
  <dcterms:created xsi:type="dcterms:W3CDTF">2011-07-02T08:30:00Z</dcterms:created>
  <dcterms:modified xsi:type="dcterms:W3CDTF">2024-08-05T05:47:49Z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2052-12.1.0.17147</vt:lpwstr>
  </property>
  <property fmtid="{D5CDD505-2E9C-101B-9397-08002B2CF9AE}" pid="3" name="ICV">
    <vt:lpwstr>963C8E4F03B04E6BB9683DD37822C43B</vt:lpwstr>
  </property>
</Properties>
</file>