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4144" r:id="rId1"/>
    <p:sldMasterId id="2147504181" r:id="rId2"/>
  </p:sldMasterIdLst>
  <p:notesMasterIdLst>
    <p:notesMasterId r:id="rId3"/>
  </p:notesMasterIdLst>
  <p:sldIdLst>
    <p:sldId id="9782" r:id="rId4"/>
    <p:sldId id="9787" r:id="rId5"/>
    <p:sldId id="9791" r:id="rId6"/>
    <p:sldId id="9794" r:id="rId7"/>
    <p:sldId id="9797" r:id="rId8"/>
    <p:sldId id="9800" r:id="rId9"/>
    <p:sldId id="9803" r:id="rId10"/>
    <p:sldId id="9806" r:id="rId11"/>
    <p:sldId id="9809" r:id="rId12"/>
    <p:sldId id="9812" r:id="rId13"/>
    <p:sldId id="9815" r:id="rId14"/>
    <p:sldId id="9818" r:id="rId15"/>
    <p:sldId id="9821" r:id="rId16"/>
    <p:sldId id="9824" r:id="rId17"/>
    <p:sldId id="9827" r:id="rId18"/>
    <p:sldId id="9830" r:id="rId19"/>
    <p:sldId id="9833" r:id="rId20"/>
    <p:sldId id="9836" r:id="rId21"/>
    <p:sldId id="9839" r:id="rId22"/>
    <p:sldId id="9842" r:id="rId23"/>
    <p:sldId id="9845" r:id="rId24"/>
    <p:sldId id="9848" r:id="rId25"/>
    <p:sldId id="9851" r:id="rId26"/>
    <p:sldId id="9854" r:id="rId27"/>
    <p:sldId id="9857" r:id="rId28"/>
    <p:sldId id="9860" r:id="rId29"/>
    <p:sldId id="9863" r:id="rId30"/>
    <p:sldId id="9867"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4145" r:id="rId1"/>
    <p:sldLayoutId id="2147504146" r:id="rId2"/>
    <p:sldLayoutId id="2147504147" r:id="rId3"/>
    <p:sldLayoutId id="2147504148" r:id="rId4"/>
    <p:sldLayoutId id="2147504149" r:id="rId5"/>
    <p:sldLayoutId id="2147504150" r:id="rId6"/>
    <p:sldLayoutId id="2147504151" r:id="rId7"/>
    <p:sldLayoutId id="2147504152" r:id="rId8"/>
    <p:sldLayoutId id="2147504153" r:id="rId9"/>
    <p:sldLayoutId id="2147504154" r:id="rId10"/>
    <p:sldLayoutId id="214750415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4182" r:id="rId1"/>
    <p:sldLayoutId id="2147504183" r:id="rId2"/>
    <p:sldLayoutId id="2147504184" r:id="rId3"/>
    <p:sldLayoutId id="2147504185" r:id="rId4"/>
    <p:sldLayoutId id="2147504186" r:id="rId5"/>
    <p:sldLayoutId id="2147504187" r:id="rId6"/>
    <p:sldLayoutId id="2147504188" r:id="rId7"/>
    <p:sldLayoutId id="2147504189" r:id="rId8"/>
    <p:sldLayoutId id="2147504190" r:id="rId9"/>
    <p:sldLayoutId id="2147504191" r:id="rId10"/>
    <p:sldLayoutId id="2147504192"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ags" Target="../tags/tag142.xml"/><Relationship Id="rId19" Type="http://schemas.openxmlformats.org/officeDocument/2006/relationships/tags" Target="../tags/tag143.xml"/><Relationship Id="rId20" Type="http://schemas.openxmlformats.org/officeDocument/2006/relationships/tags" Target="../tags/tag144.xml"/><Relationship Id="rId2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tags" Target="../tags/tag293.xml"/><Relationship Id="rId14" Type="http://schemas.openxmlformats.org/officeDocument/2006/relationships/tags" Target="../tags/tag294.xml"/><Relationship Id="rId15" Type="http://schemas.openxmlformats.org/officeDocument/2006/relationships/tags" Target="../tags/tag295.xml"/><Relationship Id="rId16" Type="http://schemas.openxmlformats.org/officeDocument/2006/relationships/tags" Target="../tags/tag296.xml"/><Relationship Id="rId17"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tags" Target="../tags/tag348.xml"/><Relationship Id="rId22" Type="http://schemas.openxmlformats.org/officeDocument/2006/relationships/tags" Target="../tags/tag349.xml"/><Relationship Id="rId23" Type="http://schemas.openxmlformats.org/officeDocument/2006/relationships/tags" Target="../tags/tag350.xml"/><Relationship Id="rId24" Type="http://schemas.openxmlformats.org/officeDocument/2006/relationships/tags" Target="../tags/tag351.xml"/><Relationship Id="rId25" Type="http://schemas.openxmlformats.org/officeDocument/2006/relationships/tags" Target="../tags/tag352.xml"/><Relationship Id="rId26" Type="http://schemas.openxmlformats.org/officeDocument/2006/relationships/tags" Target="../tags/tag353.xml"/><Relationship Id="rId27" Type="http://schemas.openxmlformats.org/officeDocument/2006/relationships/tags" Target="../tags/tag354.xml"/><Relationship Id="rId28" Type="http://schemas.openxmlformats.org/officeDocument/2006/relationships/tags" Target="../tags/tag355.xml"/><Relationship Id="rId29" Type="http://schemas.openxmlformats.org/officeDocument/2006/relationships/tags" Target="../tags/tag356.xml"/><Relationship Id="rId30"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XX,a click to unlimited possibilities</a:t>
            </a:r>
            <a:endParaRPr altLang="en-US" lang="zh-CN"/>
          </a:p>
        </p:txBody>
      </p:sp>
      <p:sp>
        <p:nvSpPr>
          <p:cNvPr id="1048650" name="标题 4"/>
          <p:cNvSpPr>
            <a:spLocks noGrp="1"/>
          </p:cNvSpPr>
          <p:nvPr>
            <p:ph type="title" idx="5"/>
            <p:custDataLst>
              <p:tags r:id="rId2"/>
            </p:custDataLst>
          </p:nvPr>
        </p:nvSpPr>
        <p:spPr/>
        <p:txBody>
          <a:bodyPr/>
          <a:p>
            <a:r>
              <a:rPr altLang="en-US" lang="zh-CN"/>
              <a:t>人工智能与机器人：2024年投资前景与趋势分析</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人工智能与机器人的发展历程</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2024年人工智能与机器人的投资前景</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人工智能与机器人的技术发展趋势</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fontScale="94167" lnSpcReduction="20000"/>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人工智能与机器人在各领域的应用前景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人工智能与机器人的挑战与机遇</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未来展望</a:t>
            </a:r>
            <a:endParaRPr altLang="en-US" b="1" dirty="0" sz="22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人工智能与机器人的发展历程</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标题 1"/>
          <p:cNvSpPr>
            <a:spLocks noGrp="1"/>
          </p:cNvSpPr>
          <p:nvPr>
            <p:ph type="title" idx="2"/>
          </p:nvPr>
        </p:nvSpPr>
        <p:spPr/>
        <p:txBody>
          <a:bodyPr/>
          <a:p>
            <a:r>
              <a:rPr altLang="en-US" lang="zh-CN"/>
              <a:t>人工智能与机器人的起源</a:t>
            </a:r>
            <a:endParaRPr altLang="en-US" lang="zh-CN"/>
          </a:p>
        </p:txBody>
      </p:sp>
      <p:sp>
        <p:nvSpPr>
          <p:cNvPr id="104892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人工智能概念提出：1956年</a:t>
            </a:r>
            <a:endParaRPr altLang="en-US" dirty="0" sz="2000" lang="zh-CN" spc="150">
              <a:solidFill>
                <a:schemeClr val="tx1">
                  <a:lumMod val="85000"/>
                  <a:lumOff val="15000"/>
                </a:schemeClr>
              </a:solidFill>
              <a:latin typeface="+mn-ea"/>
              <a:sym typeface="+mn-ea"/>
            </a:endParaRPr>
          </a:p>
        </p:txBody>
      </p:sp>
      <p:sp>
        <p:nvSpPr>
          <p:cNvPr id="104893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机器人技术发展：20世纪60年代</a:t>
            </a:r>
            <a:endParaRPr altLang="en-US" dirty="0" sz="2000" lang="zh-CN" spc="150">
              <a:solidFill>
                <a:schemeClr val="tx1">
                  <a:lumMod val="85000"/>
                  <a:lumOff val="15000"/>
                </a:schemeClr>
              </a:solidFill>
              <a:latin typeface="+mn-ea"/>
              <a:sym typeface="+mn-ea"/>
            </a:endParaRPr>
          </a:p>
        </p:txBody>
      </p:sp>
      <p:sp>
        <p:nvSpPr>
          <p:cNvPr id="104894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人工智能技术突破：20世纪80年代</a:t>
            </a:r>
            <a:endParaRPr altLang="en-US" dirty="0" sz="2000" lang="zh-CN" spc="150">
              <a:solidFill>
                <a:schemeClr val="tx1">
                  <a:lumMod val="85000"/>
                  <a:lumOff val="15000"/>
                </a:schemeClr>
              </a:solidFill>
              <a:latin typeface="+mn-ea"/>
              <a:sym typeface="+mn-ea"/>
            </a:endParaRPr>
          </a:p>
        </p:txBody>
      </p:sp>
      <p:sp>
        <p:nvSpPr>
          <p:cNvPr id="104894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现代应用领域：工业、医疗、家庭等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84" name="标题 1"/>
          <p:cNvSpPr>
            <a:spLocks noGrp="1"/>
          </p:cNvSpPr>
          <p:nvPr>
            <p:ph type="title" idx="2"/>
          </p:nvPr>
        </p:nvSpPr>
        <p:spPr/>
        <p:txBody>
          <a:bodyPr/>
          <a:p>
            <a:r>
              <a:rPr altLang="en-US" lang="zh-CN"/>
              <a:t>人工智能与机器人的技术发展</a:t>
            </a:r>
            <a:endParaRPr altLang="en-US" lang="zh-CN"/>
          </a:p>
        </p:txBody>
      </p:sp>
      <p:sp>
        <p:nvSpPr>
          <p:cNvPr id="1048986"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2"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人工智能技术：从专家系统到深度学习，不断提升智能化水平</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自然语言处理技术：实现人机交互，提高机器人的理解与表达能力</a:t>
            </a:r>
            <a:endParaRPr dirty="0" sz="2000" err="1">
              <a:solidFill>
                <a:schemeClr val="tx1">
                  <a:lumMod val="75000"/>
                  <a:lumOff val="25000"/>
                </a:schemeClr>
              </a:solidFill>
              <a:latin typeface="+mn-ea"/>
              <a:ea typeface="+mn-ea"/>
              <a:cs typeface="+mn-ea"/>
              <a:sym typeface="+mn-lt"/>
            </a:endParaRPr>
          </a:p>
        </p:txBody>
      </p:sp>
      <p:sp>
        <p:nvSpPr>
          <p:cNvPr id="1049006"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8"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0"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12"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计算机视觉技术：让机器人能够识别和理解图像和视频信息</a:t>
            </a:r>
            <a:endParaRPr dirty="0" sz="2000" err="1">
              <a:solidFill>
                <a:schemeClr val="tx1">
                  <a:lumMod val="75000"/>
                  <a:lumOff val="25000"/>
                </a:schemeClr>
              </a:solidFill>
              <a:latin typeface="+mn-ea"/>
              <a:ea typeface="+mn-ea"/>
              <a:cs typeface="+mn-ea"/>
              <a:sym typeface="+mn-lt"/>
            </a:endParaRPr>
          </a:p>
        </p:txBody>
      </p:sp>
      <p:sp>
        <p:nvSpPr>
          <p:cNvPr id="10490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机器人技术：从工业机器人到服务机器人，不断拓展应用领域</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8" name="标题 1"/>
          <p:cNvSpPr>
            <a:spLocks noGrp="1"/>
          </p:cNvSpPr>
          <p:nvPr>
            <p:ph type="title" idx="2"/>
          </p:nvPr>
        </p:nvSpPr>
        <p:spPr/>
        <p:txBody>
          <a:bodyPr/>
          <a:p>
            <a:r>
              <a:rPr altLang="en-US" lang="zh-CN"/>
              <a:t>人工智能与机器人在各领域的应用</a:t>
            </a:r>
            <a:endParaRPr altLang="en-US" lang="zh-CN"/>
          </a:p>
        </p:txBody>
      </p:sp>
      <p:sp>
        <p:nvSpPr>
          <p:cNvPr id="104906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医疗健康：协助医生进行诊断，提高医疗效率</a:t>
            </a:r>
            <a:endParaRPr altLang="en-US" dirty="0" sz="2000" lang="zh-CN" spc="150">
              <a:solidFill>
                <a:schemeClr val="tx1">
                  <a:lumMod val="85000"/>
                  <a:lumOff val="15000"/>
                </a:schemeClr>
              </a:solidFill>
              <a:latin typeface="+mn-ea"/>
              <a:sym typeface="+mn-ea"/>
            </a:endParaRPr>
          </a:p>
        </p:txBody>
      </p:sp>
      <p:sp>
        <p:nvSpPr>
          <p:cNvPr id="104906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金融：智能投顾、风险评估和欺诈检测</a:t>
            </a:r>
            <a:endParaRPr altLang="en-US" dirty="0" sz="2000" lang="zh-CN" spc="150">
              <a:solidFill>
                <a:schemeClr val="tx1">
                  <a:lumMod val="85000"/>
                  <a:lumOff val="15000"/>
                </a:schemeClr>
              </a:solidFill>
              <a:latin typeface="+mn-ea"/>
              <a:sym typeface="+mn-ea"/>
            </a:endParaRPr>
          </a:p>
        </p:txBody>
      </p:sp>
      <p:sp>
        <p:nvSpPr>
          <p:cNvPr id="104907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交通：自动驾驶汽车和无人机</a:t>
            </a:r>
            <a:endParaRPr altLang="en-US" dirty="0" sz="2000" lang="zh-CN" spc="150">
              <a:solidFill>
                <a:schemeClr val="tx1">
                  <a:lumMod val="85000"/>
                  <a:lumOff val="15000"/>
                </a:schemeClr>
              </a:solidFill>
              <a:latin typeface="+mn-ea"/>
              <a:sym typeface="+mn-ea"/>
            </a:endParaRPr>
          </a:p>
        </p:txBody>
      </p:sp>
      <p:sp>
        <p:nvSpPr>
          <p:cNvPr id="104907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制造业：自动化生产线和质量控制</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6" name="文本占位符 1"/>
          <p:cNvSpPr>
            <a:spLocks noGrp="1"/>
          </p:cNvSpPr>
          <p:nvPr>
            <p:ph type="body" idx="2"/>
            <p:custDataLst>
              <p:tags r:id="rId1"/>
            </p:custDataLst>
          </p:nvPr>
        </p:nvSpPr>
        <p:spPr/>
        <p:txBody>
          <a:bodyPr/>
          <a:p>
            <a:r>
              <a:rPr altLang="en-US" lang="zh-CN"/>
              <a:t>Part Two</a:t>
            </a:r>
            <a:endParaRPr altLang="en-US" lang="zh-CN"/>
          </a:p>
        </p:txBody>
      </p:sp>
      <p:sp>
        <p:nvSpPr>
          <p:cNvPr id="1049118" name="标题 3"/>
          <p:cNvSpPr>
            <a:spLocks noGrp="1"/>
          </p:cNvSpPr>
          <p:nvPr>
            <p:ph type="title" idx="1"/>
            <p:custDataLst>
              <p:tags r:id="rId2"/>
            </p:custDataLst>
          </p:nvPr>
        </p:nvSpPr>
        <p:spPr/>
        <p:txBody>
          <a:bodyPr/>
          <a:p>
            <a:r>
              <a:rPr altLang="en-US" lang="zh-CN"/>
              <a:t>2024年人工智能与机器人的投资前景</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2" name="标题 1"/>
          <p:cNvSpPr>
            <a:spLocks noGrp="1"/>
          </p:cNvSpPr>
          <p:nvPr>
            <p:ph type="title" idx="2"/>
          </p:nvPr>
        </p:nvSpPr>
        <p:spPr/>
        <p:txBody>
          <a:bodyPr/>
          <a:p>
            <a:r>
              <a:rPr altLang="en-US" lang="zh-CN"/>
              <a:t>人工智能与机器人行业的市场规模</a:t>
            </a:r>
            <a:endParaRPr altLang="en-US" lang="zh-CN"/>
          </a:p>
        </p:txBody>
      </p:sp>
      <p:sp>
        <p:nvSpPr>
          <p:cNvPr id="1049154"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6"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全球市场规模：预计到2024年将达到数百亿美元</a:t>
            </a:r>
            <a:endParaRPr altLang="en-US" dirty="0" sz="2000" lang="zh-CN" spc="150">
              <a:solidFill>
                <a:schemeClr val="tx1">
                  <a:lumMod val="75000"/>
                  <a:lumOff val="25000"/>
                </a:schemeClr>
              </a:solidFill>
              <a:latin typeface="+mn-ea"/>
              <a:sym typeface="+mn-ea"/>
            </a:endParaRPr>
          </a:p>
        </p:txBody>
      </p:sp>
      <p:sp>
        <p:nvSpPr>
          <p:cNvPr id="1049158"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0"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2"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增长驱动因素：技术创新、应用领域拓展、政策支持等</a:t>
            </a:r>
            <a:endParaRPr altLang="en-US" dirty="0" sz="2000" lang="zh-CN" spc="150">
              <a:solidFill>
                <a:schemeClr val="tx1">
                  <a:lumMod val="75000"/>
                  <a:lumOff val="25000"/>
                </a:schemeClr>
              </a:solidFill>
              <a:latin typeface="+mn-ea"/>
              <a:sym typeface="+mn-ea"/>
            </a:endParaRPr>
          </a:p>
        </p:txBody>
      </p:sp>
      <p:sp>
        <p:nvSpPr>
          <p:cNvPr id="1049164"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6"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8"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投资机会：重点关注具备核心技术、创新能力强的企业</a:t>
            </a:r>
            <a:endParaRPr altLang="en-US" dirty="0" sz="2000" lang="zh-CN" spc="150">
              <a:solidFill>
                <a:schemeClr val="tx1">
                  <a:lumMod val="75000"/>
                  <a:lumOff val="25000"/>
                </a:schemeClr>
              </a:solidFill>
              <a:latin typeface="+mn-ea"/>
              <a:sym typeface="+mn-ea"/>
            </a:endParaRPr>
          </a:p>
        </p:txBody>
      </p:sp>
      <p:sp>
        <p:nvSpPr>
          <p:cNvPr id="1049170"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2"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4"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风险与挑战：技术成熟度、市场竞争、法规政策等</a:t>
            </a:r>
            <a:endParaRPr altLang="en-US" dirty="0" sz="2000" lang="zh-CN" spc="150">
              <a:solidFill>
                <a:schemeClr val="tx1">
                  <a:lumMod val="75000"/>
                  <a:lumOff val="25000"/>
                </a:schemeClr>
              </a:solidFill>
              <a:latin typeface="+mn-ea"/>
              <a:sym typeface="+mn-ea"/>
            </a:endParaRPr>
          </a:p>
        </p:txBody>
      </p:sp>
      <p:sp>
        <p:nvSpPr>
          <p:cNvPr id="1049176"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0" name="标题 1"/>
          <p:cNvSpPr>
            <a:spLocks noGrp="1"/>
          </p:cNvSpPr>
          <p:nvPr>
            <p:ph type="title" idx="2"/>
          </p:nvPr>
        </p:nvSpPr>
        <p:spPr/>
        <p:txBody>
          <a:bodyPr/>
          <a:p>
            <a:r>
              <a:rPr altLang="en-US" lang="zh-CN"/>
              <a:t>人工智能与机器人行业的发展趋势</a:t>
            </a:r>
            <a:endParaRPr altLang="en-US" lang="zh-CN"/>
          </a:p>
        </p:txBody>
      </p:sp>
      <p:sp>
        <p:nvSpPr>
          <p:cNvPr id="1049212"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人工智能技术不断突破，机器学习、深度学习等领域取得重大进展</a:t>
            </a:r>
            <a:endParaRPr altLang="en-US" dirty="0" sz="1200" lang="zh-CN" spc="150">
              <a:solidFill>
                <a:schemeClr val="tx1">
                  <a:lumMod val="85000"/>
                  <a:lumOff val="15000"/>
                </a:schemeClr>
              </a:solidFill>
              <a:latin typeface="+mn-ea"/>
              <a:sym typeface="+mn-ea"/>
            </a:endParaRPr>
          </a:p>
        </p:txBody>
      </p:sp>
      <p:sp>
        <p:nvSpPr>
          <p:cNvPr id="1049214"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6"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8"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机器人应用场景不断拓展，从工业领域向家庭、医疗、教育等领域延伸</a:t>
            </a:r>
            <a:endParaRPr altLang="en-US" dirty="0" sz="1200" lang="zh-CN" spc="150">
              <a:solidFill>
                <a:schemeClr val="tx1">
                  <a:lumMod val="85000"/>
                  <a:lumOff val="15000"/>
                </a:schemeClr>
              </a:solidFill>
              <a:latin typeface="+mn-ea"/>
              <a:sym typeface="+mn-ea"/>
            </a:endParaRPr>
          </a:p>
        </p:txBody>
      </p:sp>
      <p:sp>
        <p:nvSpPr>
          <p:cNvPr id="1049220"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2"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4"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人工智能与机器人产业将迎来爆发式增长，市场规模不断扩大</a:t>
            </a:r>
            <a:endParaRPr altLang="en-US" dirty="0" sz="1200" lang="zh-CN" spc="150">
              <a:solidFill>
                <a:schemeClr val="tx1">
                  <a:lumMod val="85000"/>
                  <a:lumOff val="15000"/>
                </a:schemeClr>
              </a:solidFill>
              <a:latin typeface="+mn-ea"/>
              <a:sym typeface="+mn-ea"/>
            </a:endParaRPr>
          </a:p>
        </p:txBody>
      </p:sp>
      <p:sp>
        <p:nvSpPr>
          <p:cNvPr id="1049226"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8"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0"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政策支持力度加大，各国政府纷纷出台相关政策推动人工智能与机器人行业发展</a:t>
            </a:r>
            <a:endParaRPr altLang="en-US" dirty="0" sz="1200" lang="zh-CN" spc="150">
              <a:solidFill>
                <a:schemeClr val="tx1">
                  <a:lumMod val="85000"/>
                  <a:lumOff val="15000"/>
                </a:schemeClr>
              </a:solidFill>
              <a:latin typeface="+mn-ea"/>
              <a:sym typeface="+mn-ea"/>
            </a:endParaRPr>
          </a:p>
        </p:txBody>
      </p:sp>
      <p:sp>
        <p:nvSpPr>
          <p:cNvPr id="1049232"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34"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8" name="标题 1"/>
          <p:cNvSpPr>
            <a:spLocks noGrp="1"/>
          </p:cNvSpPr>
          <p:nvPr>
            <p:ph type="title" idx="2"/>
          </p:nvPr>
        </p:nvSpPr>
        <p:spPr/>
        <p:txBody>
          <a:bodyPr/>
          <a:p>
            <a:r>
              <a:rPr altLang="en-US" lang="zh-CN"/>
              <a:t>人工智能与机器人行业的投资机会</a:t>
            </a:r>
            <a:endParaRPr altLang="en-US" lang="zh-CN"/>
          </a:p>
        </p:txBody>
      </p:sp>
      <p:sp>
        <p:nvSpPr>
          <p:cNvPr id="1049270"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2"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人工智能技术不断突破，为机器人行业带来更多创新应用场景</a:t>
            </a:r>
            <a:endParaRPr altLang="en-US" dirty="0" sz="2000" lang="zh-CN" spc="150">
              <a:solidFill>
                <a:schemeClr val="tx1">
                  <a:lumMod val="75000"/>
                  <a:lumOff val="25000"/>
                </a:schemeClr>
              </a:solidFill>
              <a:latin typeface="+mn-ea"/>
              <a:sym typeface="+mn-ea"/>
            </a:endParaRPr>
          </a:p>
        </p:txBody>
      </p:sp>
      <p:sp>
        <p:nvSpPr>
          <p:cNvPr id="1049274"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6"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8"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政策支持力度加大，为人工智能与机器人行业提供更多发展机遇</a:t>
            </a:r>
            <a:endParaRPr altLang="en-US" dirty="0" sz="2000" lang="zh-CN" spc="150">
              <a:solidFill>
                <a:schemeClr val="tx1">
                  <a:lumMod val="75000"/>
                  <a:lumOff val="25000"/>
                </a:schemeClr>
              </a:solidFill>
              <a:latin typeface="+mn-ea"/>
              <a:sym typeface="+mn-ea"/>
            </a:endParaRPr>
          </a:p>
        </p:txBody>
      </p:sp>
      <p:sp>
        <p:nvSpPr>
          <p:cNvPr id="1049280"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2"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84"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5G技术的普及将加速机器人行业的发展，提升机器人智能化水平</a:t>
            </a:r>
            <a:endParaRPr altLang="en-US" dirty="0" sz="2000" lang="zh-CN" spc="150">
              <a:solidFill>
                <a:schemeClr val="tx1">
                  <a:lumMod val="75000"/>
                  <a:lumOff val="25000"/>
                </a:schemeClr>
              </a:solidFill>
              <a:latin typeface="+mn-ea"/>
              <a:sym typeface="+mn-ea"/>
            </a:endParaRPr>
          </a:p>
        </p:txBody>
      </p:sp>
      <p:sp>
        <p:nvSpPr>
          <p:cNvPr id="1049286"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88"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90"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人工智能与机器人行业将迎来更多的投资机会，吸引更多资本进入</a:t>
            </a:r>
            <a:endParaRPr altLang="en-US" dirty="0" sz="2000" lang="zh-CN" spc="150">
              <a:solidFill>
                <a:schemeClr val="tx1">
                  <a:lumMod val="75000"/>
                  <a:lumOff val="25000"/>
                </a:schemeClr>
              </a:solidFill>
              <a:latin typeface="+mn-ea"/>
              <a:sym typeface="+mn-ea"/>
            </a:endParaRPr>
          </a:p>
        </p:txBody>
      </p:sp>
      <p:sp>
        <p:nvSpPr>
          <p:cNvPr id="1049292"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328" name="标题 3"/>
          <p:cNvSpPr>
            <a:spLocks noGrp="1"/>
          </p:cNvSpPr>
          <p:nvPr>
            <p:ph type="title" idx="1"/>
            <p:custDataLst>
              <p:tags r:id="rId2"/>
            </p:custDataLst>
          </p:nvPr>
        </p:nvSpPr>
        <p:spPr/>
        <p:txBody>
          <a:bodyPr/>
          <a:p>
            <a:r>
              <a:rPr altLang="en-US" lang="zh-CN"/>
              <a:t>人工智能与机器人的技术发展趋势</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2" name="标题 1"/>
          <p:cNvSpPr>
            <a:spLocks noGrp="1"/>
          </p:cNvSpPr>
          <p:nvPr>
            <p:ph type="title" idx="2"/>
          </p:nvPr>
        </p:nvSpPr>
        <p:spPr/>
        <p:txBody>
          <a:bodyPr/>
          <a:p>
            <a:r>
              <a:rPr altLang="en-US" lang="zh-CN"/>
              <a:t>人工智能算法的发展趋势</a:t>
            </a:r>
            <a:endParaRPr altLang="en-US" lang="zh-CN"/>
          </a:p>
        </p:txBody>
      </p:sp>
      <p:sp>
        <p:nvSpPr>
          <p:cNvPr id="1049364"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66"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68"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2"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6"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0"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迁移学习和微调技术的普及：迁移学习和微调技术能够使模型更好地适应特定任务，提高模型的泛化能力。</a:t>
            </a:r>
            <a:endParaRPr altLang="en-US" dirty="0" sz="2400" lang="zh-CN">
              <a:latin typeface="+mn-ea"/>
              <a:ea typeface="+mn-ea"/>
            </a:endParaRPr>
          </a:p>
        </p:txBody>
      </p:sp>
      <p:sp>
        <p:nvSpPr>
          <p:cNvPr id="1049382"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自监督学习和半监督学习的发展：随着无监督学习和半监督学习技术的不断进步，自监督和半监督学习将在更多领域得到应用。</a:t>
            </a:r>
            <a:endParaRPr altLang="en-US" dirty="0" sz="2400" lang="zh-CN">
              <a:latin typeface="+mn-ea"/>
              <a:ea typeface="+mn-ea"/>
            </a:endParaRPr>
          </a:p>
        </p:txBody>
      </p:sp>
      <p:sp>
        <p:nvSpPr>
          <p:cNvPr id="1049384"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深度学习算法的优化：随着数据集的增大和计算能力的提升，深度学习算法将更加精准和高效。</a:t>
            </a:r>
            <a:endParaRPr altLang="en-US" dirty="0" sz="2400" lang="zh-CN">
              <a:latin typeface="+mn-ea"/>
              <a:ea typeface="+mn-ea"/>
            </a:endParaRPr>
          </a:p>
        </p:txBody>
      </p:sp>
      <p:sp>
        <p:nvSpPr>
          <p:cNvPr id="1049386"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强化学习技术的突破：强化学习在智能决策和自主控制方面具有巨大潜力，未来将有更多创新应用。</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0" name="标题 1"/>
          <p:cNvSpPr>
            <a:spLocks noGrp="1"/>
          </p:cNvSpPr>
          <p:nvPr>
            <p:ph type="title" idx="2"/>
          </p:nvPr>
        </p:nvSpPr>
        <p:spPr/>
        <p:txBody>
          <a:bodyPr/>
          <a:p>
            <a:r>
              <a:rPr altLang="en-US" lang="zh-CN"/>
              <a:t>机器人硬件技术的发展趋势</a:t>
            </a:r>
            <a:endParaRPr altLang="en-US" lang="zh-CN"/>
          </a:p>
        </p:txBody>
      </p:sp>
      <p:sp>
        <p:nvSpPr>
          <p:cNvPr id="1049422"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更高精度和灵活性的机械手臂</a:t>
            </a:r>
            <a:endParaRPr altLang="en-US" dirty="0" sz="1200" lang="zh-CN" spc="150">
              <a:solidFill>
                <a:schemeClr val="tx1">
                  <a:lumMod val="65000"/>
                  <a:lumOff val="35000"/>
                </a:schemeClr>
              </a:solidFill>
              <a:latin typeface="+mn-ea"/>
              <a:sym typeface="+mn-ea"/>
            </a:endParaRPr>
          </a:p>
        </p:txBody>
      </p:sp>
      <p:sp>
        <p:nvSpPr>
          <p:cNvPr id="1049424"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更智能的传感器和执行器</a:t>
            </a:r>
            <a:endParaRPr altLang="en-US" dirty="0" sz="1200" lang="zh-CN" spc="150">
              <a:solidFill>
                <a:schemeClr val="tx1">
                  <a:lumMod val="65000"/>
                  <a:lumOff val="35000"/>
                </a:schemeClr>
              </a:solidFill>
              <a:latin typeface="+mn-ea"/>
              <a:sym typeface="+mn-ea"/>
            </a:endParaRPr>
          </a:p>
        </p:txBody>
      </p:sp>
      <p:sp>
        <p:nvSpPr>
          <p:cNvPr id="1049426"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更强大的计算能力和数据处理能力</a:t>
            </a:r>
            <a:endParaRPr altLang="en-US" dirty="0" sz="1200" lang="zh-CN" spc="150">
              <a:solidFill>
                <a:schemeClr val="tx1">
                  <a:lumMod val="65000"/>
                  <a:lumOff val="35000"/>
                </a:schemeClr>
              </a:solidFill>
              <a:latin typeface="+mn-ea"/>
              <a:sym typeface="+mn-ea"/>
            </a:endParaRPr>
          </a:p>
        </p:txBody>
      </p:sp>
      <p:sp>
        <p:nvSpPr>
          <p:cNvPr id="1049428"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更高效的动力系统和能源系统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2" name="标题 1"/>
          <p:cNvSpPr>
            <a:spLocks noGrp="1"/>
          </p:cNvSpPr>
          <p:nvPr>
            <p:ph type="title" idx="2"/>
          </p:nvPr>
        </p:nvSpPr>
        <p:spPr/>
        <p:txBody>
          <a:bodyPr/>
          <a:p>
            <a:r>
              <a:rPr altLang="en-US" lang="zh-CN"/>
              <a:t>人工智能与机器人的融合技术发展趋势</a:t>
            </a:r>
            <a:endParaRPr altLang="en-US" lang="zh-CN"/>
          </a:p>
        </p:txBody>
      </p:sp>
      <p:sp>
        <p:nvSpPr>
          <p:cNvPr id="1049464"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人工智能与机器人技术的深度融合，将进一步提高机器人的智能化水平，使其能够更好地适应复杂环境并完成更高级的任务。</a:t>
            </a:r>
            <a:endParaRPr altLang="en-US" dirty="0" sz="1200" lang="zh-CN" spc="150">
              <a:solidFill>
                <a:schemeClr val="tx1">
                  <a:lumMod val="65000"/>
                  <a:lumOff val="35000"/>
                </a:schemeClr>
              </a:solidFill>
              <a:latin typeface="+mn-ea"/>
              <a:sym typeface="+mn-ea"/>
            </a:endParaRPr>
          </a:p>
        </p:txBody>
      </p:sp>
      <p:sp>
        <p:nvSpPr>
          <p:cNvPr id="1049466"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人工智能与机器人技术的融合将促进人机交互的发展，使机器人能够更好地理解人类意图，提高人机协作的效率和安全性。</a:t>
            </a:r>
            <a:endParaRPr altLang="en-US" dirty="0" sz="1200" lang="zh-CN" spc="150">
              <a:solidFill>
                <a:schemeClr val="tx1">
                  <a:lumMod val="65000"/>
                  <a:lumOff val="35000"/>
                </a:schemeClr>
              </a:solidFill>
              <a:latin typeface="+mn-ea"/>
              <a:sym typeface="+mn-ea"/>
            </a:endParaRPr>
          </a:p>
        </p:txBody>
      </p:sp>
      <p:sp>
        <p:nvSpPr>
          <p:cNvPr id="1049468"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融合技术将推动机器人产业的发展，为医疗、制造、物流、服务等领域提供更高效、智能的解决方案，促进产业升级和转型。</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人工智能与机器人技术的融合将带来一系列新的技术挑战和伦理问题，需要加强相关研究和规范，以确保技术的可持续发展和社会责任的履行。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06" name="标题 3"/>
          <p:cNvSpPr>
            <a:spLocks noGrp="1"/>
          </p:cNvSpPr>
          <p:nvPr>
            <p:ph type="title" idx="1"/>
            <p:custDataLst>
              <p:tags r:id="rId2"/>
            </p:custDataLst>
          </p:nvPr>
        </p:nvSpPr>
        <p:spPr/>
        <p:txBody>
          <a:bodyPr/>
          <a:p>
            <a:r>
              <a:rPr altLang="en-US" lang="zh-CN"/>
              <a:t>人工智能与机器人在各领域的应用前景</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40" name="标题 1"/>
          <p:cNvSpPr>
            <a:spLocks noGrp="1"/>
          </p:cNvSpPr>
          <p:nvPr>
            <p:ph type="title" idx="2"/>
          </p:nvPr>
        </p:nvSpPr>
        <p:spPr/>
        <p:txBody>
          <a:bodyPr/>
          <a:p>
            <a:r>
              <a:rPr altLang="en-US" lang="zh-CN"/>
              <a:t>工业领域的人工智能与机器人应用</a:t>
            </a:r>
            <a:endParaRPr altLang="en-US" lang="zh-CN"/>
          </a:p>
        </p:txBody>
      </p:sp>
      <p:sp>
        <p:nvSpPr>
          <p:cNvPr id="1049542"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4"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6"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自动化生产：提高生产效率，降低成本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48"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0"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2"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智能检测：实时监测产品质量，提高良品率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54"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智能物流：实现自动化配送，提高物流效率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0"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12"/>
            </p:custDataLst>
          </p:nvPr>
        </p:nvSpPr>
        <p:spPr>
          <a:xfrm>
            <a:off x="9144725"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智能维护：预测设备故障，减少停机时间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8" name="标题 1"/>
          <p:cNvSpPr>
            <a:spLocks noGrp="1"/>
          </p:cNvSpPr>
          <p:nvPr>
            <p:ph type="title" idx="2"/>
          </p:nvPr>
        </p:nvSpPr>
        <p:spPr/>
        <p:txBody>
          <a:bodyPr/>
          <a:p>
            <a:r>
              <a:rPr altLang="en-US" lang="zh-CN"/>
              <a:t>医疗领域的人工智能与机器人应用</a:t>
            </a:r>
            <a:endParaRPr altLang="en-US" lang="zh-CN"/>
          </a:p>
        </p:txBody>
      </p:sp>
      <p:sp>
        <p:nvSpPr>
          <p:cNvPr id="1049600"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2"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4"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6"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08"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0"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2"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4"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诊断辅助：利用AI技术进行医学影像分析，提高诊断准确率。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康复治疗：AI机器人能够提供个性化的康复训练计划，加速患者恢复。</a:t>
            </a:r>
            <a:endParaRPr dirty="0" sz="2000" err="1">
              <a:solidFill>
                <a:schemeClr val="tx1">
                  <a:lumMod val="75000"/>
                  <a:lumOff val="25000"/>
                </a:schemeClr>
              </a:solidFill>
              <a:latin typeface="+mn-ea"/>
              <a:ea typeface="+mn-ea"/>
              <a:cs typeface="+mn-ea"/>
              <a:sym typeface="+mn-lt"/>
            </a:endParaRPr>
          </a:p>
        </p:txBody>
      </p:sp>
      <p:sp>
        <p:nvSpPr>
          <p:cNvPr id="1049620"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2"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4"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26"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28"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0"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2"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4"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护理服务：智能护理机器人能够提供24小时的照护服务，减轻医护人员负担。</a:t>
            </a:r>
            <a:endParaRPr dirty="0" sz="2000" err="1">
              <a:solidFill>
                <a:schemeClr val="tx1">
                  <a:lumMod val="75000"/>
                  <a:lumOff val="25000"/>
                </a:schemeClr>
              </a:solidFill>
              <a:latin typeface="+mn-ea"/>
              <a:ea typeface="+mn-ea"/>
              <a:cs typeface="+mn-ea"/>
              <a:sym typeface="+mn-lt"/>
            </a:endParaRPr>
          </a:p>
        </p:txBody>
      </p:sp>
      <p:sp>
        <p:nvSpPr>
          <p:cNvPr id="10496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手术协助：机器人手术系统在微创手术中发挥重要作用，减少手术创伤。</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2" name="标题 1"/>
          <p:cNvSpPr>
            <a:spLocks noGrp="1"/>
          </p:cNvSpPr>
          <p:nvPr>
            <p:ph type="title" idx="2"/>
          </p:nvPr>
        </p:nvSpPr>
        <p:spPr/>
        <p:txBody>
          <a:bodyPr/>
          <a:p>
            <a:r>
              <a:rPr altLang="en-US" lang="zh-CN"/>
              <a:t>家庭领域的人工智能与机器人应用</a:t>
            </a:r>
            <a:endParaRPr altLang="en-US" lang="zh-CN"/>
          </a:p>
        </p:txBody>
      </p:sp>
      <p:sp>
        <p:nvSpPr>
          <p:cNvPr id="1049674"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6"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78"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0"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82"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家庭安全监控：实时监控家庭安全状况，预防和应对安全问题</a:t>
            </a:r>
            <a:endParaRPr altLang="en-US" sz="1400" lang="zh-CN" spc="150">
              <a:solidFill>
                <a:schemeClr val="tx1"/>
              </a:solidFill>
              <a:effectLst/>
              <a:latin typeface="+mn-ea"/>
              <a:sym typeface="+mn-ea"/>
            </a:endParaRPr>
          </a:p>
        </p:txBody>
      </p:sp>
      <p:sp>
        <p:nvSpPr>
          <p:cNvPr id="1049684"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智能家居助手：协助家庭日常事务管理，如购物清单、日程安排等</a:t>
            </a:r>
            <a:endParaRPr altLang="en-US" dirty="0" sz="1400" lang="zh-CN" spc="150">
              <a:solidFill>
                <a:schemeClr val="tx1"/>
              </a:solidFill>
              <a:effectLst/>
              <a:latin typeface="+mn-ea"/>
              <a:sym typeface="+mn-ea"/>
            </a:endParaRPr>
          </a:p>
        </p:txBody>
      </p:sp>
      <p:sp>
        <p:nvSpPr>
          <p:cNvPr id="1049686"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智能语音助手：提供语音交互功能，方便用户查询信息、设置提醒等</a:t>
            </a:r>
            <a:endParaRPr altLang="en-US" sz="1400" lang="zh-CN" spc="150">
              <a:solidFill>
                <a:schemeClr val="tx1"/>
              </a:solidFill>
              <a:effectLst/>
              <a:latin typeface="+mn-ea"/>
              <a:sym typeface="+mn-ea"/>
            </a:endParaRPr>
          </a:p>
        </p:txBody>
      </p:sp>
      <p:sp>
        <p:nvSpPr>
          <p:cNvPr id="1049688"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家庭娱乐系统：提供智能化的家庭娱乐体验，如智能音响、智能电视等</a:t>
            </a:r>
            <a:endParaRPr altLang="en-US" sz="1400" lang="zh-CN" spc="150">
              <a:solidFill>
                <a:schemeClr val="tx1"/>
              </a:solidFill>
              <a:effectLst/>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1"/>
          <p:cNvSpPr>
            <a:spLocks noGrp="1"/>
          </p:cNvSpPr>
          <p:nvPr>
            <p:ph type="title" idx="2"/>
          </p:nvPr>
        </p:nvSpPr>
        <p:spPr/>
        <p:txBody>
          <a:bodyPr/>
          <a:p>
            <a:r>
              <a:rPr altLang="en-US" lang="zh-CN"/>
              <a:t>农业领域的人工智能与机器人应用</a:t>
            </a:r>
            <a:endParaRPr altLang="en-US" lang="zh-CN"/>
          </a:p>
        </p:txBody>
      </p:sp>
      <p:sp>
        <p:nvSpPr>
          <p:cNvPr id="1049724"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自动化种植：利用机器人进行精准播种和施肥，提高生产效率。</a:t>
            </a:r>
            <a:endParaRPr altLang="en-US" dirty="0" sz="2000" lang="zh-CN" spc="150">
              <a:solidFill>
                <a:schemeClr val="tx1">
                  <a:lumMod val="75000"/>
                  <a:lumOff val="25000"/>
                </a:schemeClr>
              </a:solidFill>
              <a:latin typeface="+mn-ea"/>
              <a:sym typeface="+mn-ea"/>
            </a:endParaRPr>
          </a:p>
        </p:txBody>
      </p:sp>
      <p:sp>
        <p:nvSpPr>
          <p:cNvPr id="1049728"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智能灌溉：通过人工智能技术，实现节水灌溉和优化水资源利用。</a:t>
            </a:r>
            <a:endParaRPr altLang="en-US" dirty="0" sz="2000" lang="zh-CN" spc="150">
              <a:solidFill>
                <a:schemeClr val="tx1">
                  <a:lumMod val="75000"/>
                  <a:lumOff val="25000"/>
                </a:schemeClr>
              </a:solidFill>
              <a:latin typeface="+mn-ea"/>
              <a:sym typeface="+mn-ea"/>
            </a:endParaRPr>
          </a:p>
        </p:txBody>
      </p:sp>
      <p:sp>
        <p:nvSpPr>
          <p:cNvPr id="1049734"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无人机巡检：利用无人机对农田进行巡检，提高监测效率和精度。</a:t>
            </a:r>
            <a:endParaRPr altLang="en-US" dirty="0" sz="2000" lang="zh-CN" spc="150">
              <a:solidFill>
                <a:schemeClr val="tx1">
                  <a:lumMod val="75000"/>
                  <a:lumOff val="25000"/>
                </a:schemeClr>
              </a:solidFill>
              <a:latin typeface="+mn-ea"/>
              <a:sym typeface="+mn-ea"/>
            </a:endParaRPr>
          </a:p>
        </p:txBody>
      </p:sp>
      <p:sp>
        <p:nvSpPr>
          <p:cNvPr id="1049740"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2"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4"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农业数据分析：通过人工智能技术对农业数据进行挖掘和分析，为决策提供支持。</a:t>
            </a:r>
            <a:endParaRPr altLang="en-US" dirty="0" sz="2000" lang="zh-CN" spc="150">
              <a:solidFill>
                <a:schemeClr val="tx1">
                  <a:lumMod val="75000"/>
                  <a:lumOff val="25000"/>
                </a:schemeClr>
              </a:solidFill>
              <a:latin typeface="+mn-ea"/>
              <a:sym typeface="+mn-ea"/>
            </a:endParaRPr>
          </a:p>
        </p:txBody>
      </p:sp>
      <p:sp>
        <p:nvSpPr>
          <p:cNvPr id="1049746"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0"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82" name="标题 3"/>
          <p:cNvSpPr>
            <a:spLocks noGrp="1"/>
          </p:cNvSpPr>
          <p:nvPr>
            <p:ph type="title" idx="1"/>
            <p:custDataLst>
              <p:tags r:id="rId2"/>
            </p:custDataLst>
          </p:nvPr>
        </p:nvSpPr>
        <p:spPr/>
        <p:txBody>
          <a:bodyPr/>
          <a:p>
            <a:r>
              <a:rPr altLang="en-US" lang="zh-CN"/>
              <a:t>人工智能与机器人的挑战与机遇</a:t>
            </a:r>
            <a:endParaRPr altLang="en-US" lang="zh-CN"/>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16" name="标题 1"/>
          <p:cNvSpPr>
            <a:spLocks noGrp="1"/>
          </p:cNvSpPr>
          <p:nvPr>
            <p:ph type="title" idx="2"/>
          </p:nvPr>
        </p:nvSpPr>
        <p:spPr/>
        <p:txBody>
          <a:bodyPr/>
          <a:p>
            <a:r>
              <a:rPr altLang="en-US" lang="zh-CN"/>
              <a:t>人工智能与机器人的技术挑战</a:t>
            </a:r>
            <a:endParaRPr altLang="en-US" lang="zh-CN"/>
          </a:p>
        </p:txBody>
      </p:sp>
      <p:sp>
        <p:nvSpPr>
          <p:cNvPr id="1049818"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数据安全与隐私保护</a:t>
            </a:r>
            <a:endParaRPr altLang="en-US" dirty="0" sz="1200" lang="zh-CN" spc="150">
              <a:solidFill>
                <a:schemeClr val="tx1">
                  <a:lumMod val="65000"/>
                  <a:lumOff val="35000"/>
                </a:schemeClr>
              </a:solidFill>
              <a:latin typeface="+mn-ea"/>
              <a:sym typeface="+mn-ea"/>
            </a:endParaRPr>
          </a:p>
        </p:txBody>
      </p:sp>
      <p:sp>
        <p:nvSpPr>
          <p:cNvPr id="1049820"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算法的可解释性与透明度</a:t>
            </a:r>
            <a:endParaRPr altLang="en-US" dirty="0" sz="1200" lang="zh-CN" spc="150">
              <a:solidFill>
                <a:schemeClr val="tx1">
                  <a:lumMod val="65000"/>
                  <a:lumOff val="35000"/>
                </a:schemeClr>
              </a:solidFill>
              <a:latin typeface="+mn-ea"/>
              <a:sym typeface="+mn-ea"/>
            </a:endParaRPr>
          </a:p>
        </p:txBody>
      </p:sp>
      <p:sp>
        <p:nvSpPr>
          <p:cNvPr id="1049822"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人工智能与机器人的伦理问题</a:t>
            </a:r>
            <a:endParaRPr altLang="en-US" dirty="0" sz="1200" lang="zh-CN" spc="150">
              <a:solidFill>
                <a:schemeClr val="tx1">
                  <a:lumMod val="65000"/>
                  <a:lumOff val="35000"/>
                </a:schemeClr>
              </a:solidFill>
              <a:latin typeface="+mn-ea"/>
              <a:sym typeface="+mn-ea"/>
            </a:endParaRPr>
          </a:p>
        </p:txBody>
      </p:sp>
      <p:sp>
        <p:nvSpPr>
          <p:cNvPr id="1049824"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技术发展与人类就业的平衡问题</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8" name="标题 1"/>
          <p:cNvSpPr>
            <a:spLocks noGrp="1"/>
          </p:cNvSpPr>
          <p:nvPr>
            <p:ph type="title" idx="2"/>
          </p:nvPr>
        </p:nvSpPr>
        <p:spPr/>
        <p:txBody>
          <a:bodyPr/>
          <a:p>
            <a:r>
              <a:rPr altLang="en-US" lang="zh-CN"/>
              <a:t>人工智能与机器人的伦理挑战</a:t>
            </a:r>
            <a:endParaRPr altLang="en-US" lang="zh-CN"/>
          </a:p>
        </p:txBody>
      </p:sp>
      <p:sp>
        <p:nvSpPr>
          <p:cNvPr id="1049860"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2"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对人类劳动力的影响</a:t>
            </a:r>
            <a:endParaRPr altLang="zh-CN" dirty="0" lang="en-US">
              <a:solidFill>
                <a:schemeClr val="dk1">
                  <a:lumMod val="80000"/>
                  <a:lumOff val="20000"/>
                </a:schemeClr>
              </a:solidFill>
              <a:latin typeface="+mn-ea"/>
              <a:sym typeface="+mn-ea"/>
            </a:endParaRPr>
          </a:p>
        </p:txBody>
      </p:sp>
      <p:sp>
        <p:nvSpPr>
          <p:cNvPr id="1049868"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0"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数据隐私和安全问题</a:t>
            </a:r>
            <a:endParaRPr altLang="en-US" dirty="0" lang="zh-CN">
              <a:solidFill>
                <a:schemeClr val="dk1">
                  <a:lumMod val="80000"/>
                  <a:lumOff val="20000"/>
                </a:schemeClr>
              </a:solidFill>
              <a:latin typeface="+mn-ea"/>
              <a:sym typeface="+mn-ea"/>
            </a:endParaRPr>
          </a:p>
        </p:txBody>
      </p:sp>
      <p:sp>
        <p:nvSpPr>
          <p:cNvPr id="1049876"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人工智能和机器人的责任归属问题</a:t>
            </a:r>
            <a:endParaRPr altLang="en-US" dirty="0" lang="zh-CN">
              <a:solidFill>
                <a:schemeClr val="dk1">
                  <a:lumMod val="80000"/>
                  <a:lumOff val="20000"/>
                </a:schemeClr>
              </a:solidFill>
              <a:latin typeface="+mn-ea"/>
              <a:sym typeface="+mn-ea"/>
            </a:endParaRPr>
          </a:p>
        </p:txBody>
      </p:sp>
      <p:sp>
        <p:nvSpPr>
          <p:cNvPr id="1049884"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算法歧视和偏见问题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24" name="标题 1"/>
          <p:cNvSpPr>
            <a:spLocks noGrp="1"/>
          </p:cNvSpPr>
          <p:nvPr>
            <p:ph type="title" idx="2"/>
          </p:nvPr>
        </p:nvSpPr>
        <p:spPr/>
        <p:txBody>
          <a:bodyPr/>
          <a:p>
            <a:r>
              <a:rPr altLang="en-US" lang="zh-CN"/>
              <a:t>人工智能与机器人的发展机遇</a:t>
            </a:r>
            <a:endParaRPr altLang="en-US" lang="zh-CN"/>
          </a:p>
        </p:txBody>
      </p:sp>
      <p:sp>
        <p:nvSpPr>
          <p:cNvPr id="104992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27"/>
          <p:cNvSpPr txBox="1"/>
          <p:nvPr>
            <p:custDataLst>
              <p:tags r:id="rId4"/>
            </p:custDataLst>
          </p:nvPr>
        </p:nvSpPr>
        <p:spPr>
          <a:xfrm>
            <a:off x="2095000" y="4204799"/>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人工智能和机器人在自动驾驶汽车领域的发展，将为交通出行带来革命性的变化，提高道路安全和运输效率。</a:t>
            </a:r>
            <a:endParaRPr altLang="zh-CN" dirty="0" lang="en-US">
              <a:solidFill>
                <a:schemeClr val="dk1">
                  <a:lumMod val="80000"/>
                  <a:lumOff val="20000"/>
                </a:schemeClr>
              </a:solidFill>
              <a:latin typeface="+mn-ea"/>
              <a:sym typeface="+mn-ea"/>
            </a:endParaRPr>
          </a:p>
        </p:txBody>
      </p:sp>
      <p:sp>
        <p:nvSpPr>
          <p:cNvPr id="104993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人工智能与机器人在医疗保健领域的应用，如智能诊断和治疗辅助系统，将为医疗行业带来巨大的变革和提升。</a:t>
            </a:r>
            <a:endParaRPr altLang="en-US" dirty="0" lang="zh-CN">
              <a:solidFill>
                <a:schemeClr val="dk1">
                  <a:lumMod val="80000"/>
                  <a:lumOff val="20000"/>
                </a:schemeClr>
              </a:solidFill>
              <a:latin typeface="+mn-ea"/>
              <a:sym typeface="+mn-ea"/>
            </a:endParaRPr>
          </a:p>
        </p:txBody>
      </p:sp>
      <p:sp>
        <p:nvSpPr>
          <p:cNvPr id="104994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8"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在制造业中，人工智能和机器人可以提高生产效率、减少人力成本，实现智能制造和柔性制造，提升企业竞争力。</a:t>
            </a:r>
            <a:endParaRPr altLang="en-US" dirty="0" lang="zh-CN">
              <a:solidFill>
                <a:schemeClr val="dk1">
                  <a:lumMod val="80000"/>
                  <a:lumOff val="20000"/>
                </a:schemeClr>
              </a:solidFill>
              <a:latin typeface="+mn-ea"/>
              <a:sym typeface="+mn-ea"/>
            </a:endParaRPr>
          </a:p>
        </p:txBody>
      </p:sp>
      <p:sp>
        <p:nvSpPr>
          <p:cNvPr id="104995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在金融领域，人工智能和机器人可以提高金融服务的质量和效率，如智能投顾、风险评估和欺诈检测等方面，为金融行业带来创新和变革。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0" name="文本占位符 1"/>
          <p:cNvSpPr>
            <a:spLocks noGrp="1"/>
          </p:cNvSpPr>
          <p:nvPr>
            <p:ph type="body" idx="2"/>
            <p:custDataLst>
              <p:tags r:id="rId1"/>
            </p:custDataLst>
          </p:nvPr>
        </p:nvSpPr>
        <p:spPr/>
        <p:txBody>
          <a:bodyPr/>
          <a:p>
            <a:r>
              <a:rPr altLang="en-US" lang="zh-CN"/>
              <a:t>Part Six</a:t>
            </a:r>
            <a:endParaRPr altLang="en-US" lang="zh-CN"/>
          </a:p>
        </p:txBody>
      </p:sp>
      <p:sp>
        <p:nvSpPr>
          <p:cNvPr id="1049992" name="标题 3"/>
          <p:cNvSpPr>
            <a:spLocks noGrp="1"/>
          </p:cNvSpPr>
          <p:nvPr>
            <p:ph type="title" idx="1"/>
            <p:custDataLst>
              <p:tags r:id="rId2"/>
            </p:custDataLst>
          </p:nvPr>
        </p:nvSpPr>
        <p:spPr/>
        <p:txBody>
          <a:bodyPr/>
          <a:p>
            <a:r>
              <a:rPr altLang="en-US" lang="zh-CN"/>
              <a:t>未来展望</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6" name="标题 1"/>
          <p:cNvSpPr>
            <a:spLocks noGrp="1"/>
          </p:cNvSpPr>
          <p:nvPr>
            <p:ph type="title" idx="2"/>
          </p:nvPr>
        </p:nvSpPr>
        <p:spPr/>
        <p:txBody>
          <a:bodyPr/>
          <a:p>
            <a:r>
              <a:rPr altLang="en-US" lang="zh-CN"/>
              <a:t>人工智能与机器人的未来发展方向</a:t>
            </a:r>
            <a:endParaRPr altLang="en-US" lang="zh-CN"/>
          </a:p>
        </p:txBody>
      </p:sp>
      <p:sp>
        <p:nvSpPr>
          <p:cNvPr id="105002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4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4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4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人工智能与机器人将与人类更加紧密地结合，成为人类生活的一部分</a:t>
            </a:r>
            <a:endParaRPr altLang="en-US" dirty="0" sz="2400" lang="zh-CN">
              <a:latin typeface="+mn-ea"/>
              <a:ea typeface="+mn-ea"/>
            </a:endParaRPr>
          </a:p>
        </p:txBody>
      </p:sp>
      <p:sp>
        <p:nvSpPr>
          <p:cNvPr id="105004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人工智能与机器人将面临更多的伦理和法律问题，需要加强监管和规范</a:t>
            </a:r>
            <a:endParaRPr altLang="en-US" dirty="0" sz="2400" lang="zh-CN">
              <a:latin typeface="+mn-ea"/>
              <a:ea typeface="+mn-ea"/>
            </a:endParaRPr>
          </a:p>
        </p:txBody>
      </p:sp>
      <p:sp>
        <p:nvSpPr>
          <p:cNvPr id="105004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人工智能技术将进一步发展，实现更高级别的自主性</a:t>
            </a:r>
            <a:endParaRPr altLang="en-US" dirty="0" sz="2400" lang="zh-CN">
              <a:latin typeface="+mn-ea"/>
              <a:ea typeface="+mn-ea"/>
            </a:endParaRPr>
          </a:p>
        </p:txBody>
      </p:sp>
      <p:sp>
        <p:nvSpPr>
          <p:cNvPr id="105005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机器人将在更多领域得到应用，如医疗、教育、服务等领域</a:t>
            </a:r>
            <a:endParaRPr altLang="en-US" dirty="0" sz="2400" lang="zh-CN">
              <a:latin typeface="+mn-ea"/>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4" name="标题 1"/>
          <p:cNvSpPr>
            <a:spLocks noGrp="1"/>
          </p:cNvSpPr>
          <p:nvPr>
            <p:ph type="title" idx="2"/>
          </p:nvPr>
        </p:nvSpPr>
        <p:spPr/>
        <p:txBody>
          <a:bodyPr/>
          <a:p>
            <a:r>
              <a:rPr altLang="en-US" lang="zh-CN"/>
              <a:t>人工智能与机器人在未来的应用场景</a:t>
            </a:r>
            <a:endParaRPr altLang="en-US" lang="zh-CN"/>
          </a:p>
        </p:txBody>
      </p:sp>
      <p:sp>
        <p:nvSpPr>
          <p:cNvPr id="1050086" name="椭圆 262"/>
          <p:cNvSpPr/>
          <p:nvPr>
            <p:custDataLst>
              <p:tags r:id="rId1"/>
            </p:custDataLst>
          </p:nvPr>
        </p:nvSpPr>
        <p:spPr>
          <a:xfrm>
            <a:off x="2414161" y="4122288"/>
            <a:ext cx="7357453" cy="192487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8" name="椭圆 263"/>
          <p:cNvSpPr/>
          <p:nvPr>
            <p:custDataLst>
              <p:tags r:id="rId2"/>
            </p:custDataLst>
          </p:nvPr>
        </p:nvSpPr>
        <p:spPr>
          <a:xfrm>
            <a:off x="3266425" y="4202678"/>
            <a:ext cx="5578309" cy="1653017"/>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0" name="椭圆 264"/>
          <p:cNvSpPr/>
          <p:nvPr>
            <p:custDataLst>
              <p:tags r:id="rId3"/>
            </p:custDataLst>
          </p:nvPr>
        </p:nvSpPr>
        <p:spPr>
          <a:xfrm>
            <a:off x="4064442" y="4439272"/>
            <a:ext cx="3981376" cy="11797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2" name="椭圆 265"/>
          <p:cNvSpPr/>
          <p:nvPr>
            <p:custDataLst>
              <p:tags r:id="rId4"/>
            </p:custDataLst>
          </p:nvPr>
        </p:nvSpPr>
        <p:spPr>
          <a:xfrm>
            <a:off x="4738932" y="4639267"/>
            <a:ext cx="2632144" cy="77998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4" name="椭圆 266"/>
          <p:cNvSpPr/>
          <p:nvPr>
            <p:custDataLst>
              <p:tags r:id="rId5"/>
            </p:custDataLst>
          </p:nvPr>
        </p:nvSpPr>
        <p:spPr>
          <a:xfrm>
            <a:off x="5430416" y="4843836"/>
            <a:ext cx="1514022" cy="44865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704" y="4769329"/>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6" name="椭圆 268"/>
          <p:cNvSpPr/>
          <p:nvPr>
            <p:custDataLst>
              <p:tags r:id="rId7"/>
            </p:custDataLst>
          </p:nvPr>
        </p:nvSpPr>
        <p:spPr>
          <a:xfrm flipV="1">
            <a:off x="2778203" y="4583059"/>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8" name="椭圆 269"/>
          <p:cNvSpPr/>
          <p:nvPr>
            <p:custDataLst>
              <p:tags r:id="rId8"/>
            </p:custDataLst>
          </p:nvPr>
        </p:nvSpPr>
        <p:spPr>
          <a:xfrm flipV="1">
            <a:off x="2820032" y="4625542"/>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0" name="椭圆 270"/>
          <p:cNvSpPr/>
          <p:nvPr>
            <p:custDataLst>
              <p:tags r:id="rId9"/>
            </p:custDataLst>
          </p:nvPr>
        </p:nvSpPr>
        <p:spPr>
          <a:xfrm flipV="1">
            <a:off x="7787212" y="3768703"/>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40152" y="3883733"/>
            <a:ext cx="0" cy="192487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2" name="椭圆 272"/>
          <p:cNvSpPr/>
          <p:nvPr>
            <p:custDataLst>
              <p:tags r:id="rId11"/>
            </p:custDataLst>
          </p:nvPr>
        </p:nvSpPr>
        <p:spPr>
          <a:xfrm flipV="1">
            <a:off x="4010195" y="3643216"/>
            <a:ext cx="387643" cy="387631"/>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3000" y="4062812"/>
            <a:ext cx="0" cy="101710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1022" y="3750403"/>
            <a:ext cx="0" cy="84749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4" name="椭圆 275"/>
          <p:cNvSpPr/>
          <p:nvPr>
            <p:custDataLst>
              <p:tags r:id="rId14"/>
            </p:custDataLst>
          </p:nvPr>
        </p:nvSpPr>
        <p:spPr>
          <a:xfrm flipV="1">
            <a:off x="7039521" y="3564134"/>
            <a:ext cx="174883" cy="17487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6" name="椭圆 276"/>
          <p:cNvSpPr/>
          <p:nvPr>
            <p:custDataLst>
              <p:tags r:id="rId15"/>
            </p:custDataLst>
          </p:nvPr>
        </p:nvSpPr>
        <p:spPr>
          <a:xfrm flipV="1">
            <a:off x="7081350" y="3606616"/>
            <a:ext cx="90612" cy="9060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77"/>
          <p:cNvSpPr/>
          <p:nvPr>
            <p:custDataLst>
              <p:tags r:id="rId16"/>
            </p:custDataLst>
          </p:nvPr>
        </p:nvSpPr>
        <p:spPr>
          <a:xfrm flipV="1">
            <a:off x="3758568" y="4424894"/>
            <a:ext cx="105277" cy="105274"/>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508" y="4539923"/>
            <a:ext cx="0" cy="1113007"/>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0" name="椭圆 279"/>
          <p:cNvSpPr/>
          <p:nvPr>
            <p:custDataLst>
              <p:tags r:id="rId18"/>
            </p:custDataLst>
          </p:nvPr>
        </p:nvSpPr>
        <p:spPr>
          <a:xfrm flipV="1">
            <a:off x="8529675" y="4660835"/>
            <a:ext cx="264050" cy="26404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390" y="4953637"/>
            <a:ext cx="0" cy="41291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2" name="椭圆 281"/>
          <p:cNvSpPr/>
          <p:nvPr>
            <p:custDataLst>
              <p:tags r:id="rId20"/>
            </p:custDataLst>
          </p:nvPr>
        </p:nvSpPr>
        <p:spPr>
          <a:xfrm flipV="1">
            <a:off x="4949384" y="4972591"/>
            <a:ext cx="327074" cy="32706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164" y="5351665"/>
            <a:ext cx="0" cy="7225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4" name="图形 15"/>
          <p:cNvSpPr/>
          <p:nvPr>
            <p:custDataLst>
              <p:tags r:id="rId22"/>
            </p:custDataLst>
          </p:nvPr>
        </p:nvSpPr>
        <p:spPr>
          <a:xfrm>
            <a:off x="5016702" y="5042523"/>
            <a:ext cx="187022" cy="182234"/>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6" name="图形 19"/>
          <p:cNvSpPr/>
          <p:nvPr>
            <p:custDataLst>
              <p:tags r:id="rId23"/>
            </p:custDataLst>
          </p:nvPr>
        </p:nvSpPr>
        <p:spPr>
          <a:xfrm>
            <a:off x="8597647" y="4734689"/>
            <a:ext cx="128082" cy="115339"/>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8" name="图形 27"/>
          <p:cNvSpPr/>
          <p:nvPr>
            <p:custDataLst>
              <p:tags r:id="rId24"/>
            </p:custDataLst>
          </p:nvPr>
        </p:nvSpPr>
        <p:spPr>
          <a:xfrm>
            <a:off x="4113460" y="3767396"/>
            <a:ext cx="181128" cy="139307"/>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0" name="任意多边形: 形状 286"/>
          <p:cNvSpPr/>
          <p:nvPr>
            <p:custDataLst>
              <p:tags r:id="rId25"/>
            </p:custDataLst>
          </p:nvPr>
        </p:nvSpPr>
        <p:spPr>
          <a:xfrm>
            <a:off x="5421266" y="3716417"/>
            <a:ext cx="1343206" cy="134321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22" name="正文"/>
          <p:cNvSpPr txBox="1"/>
          <p:nvPr>
            <p:custDataLst>
              <p:tags r:id="rId26"/>
            </p:custDataLst>
          </p:nvPr>
        </p:nvSpPr>
        <p:spPr>
          <a:xfrm>
            <a:off x="608330" y="3788964"/>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医疗保健：协助医生进行诊断和治疗，提高医疗效率和精度</a:t>
            </a:r>
            <a:endParaRPr altLang="en-US" dirty="0" sz="1200" lang="zh-CN" spc="150">
              <a:solidFill>
                <a:schemeClr val="tx1">
                  <a:lumMod val="65000"/>
                  <a:lumOff val="35000"/>
                </a:schemeClr>
              </a:solidFill>
              <a:latin typeface="+mn-ea"/>
              <a:sym typeface="+mn-ea"/>
            </a:endParaRPr>
          </a:p>
        </p:txBody>
      </p:sp>
      <p:sp>
        <p:nvSpPr>
          <p:cNvPr id="1050124" name="正文"/>
          <p:cNvSpPr txBox="1"/>
          <p:nvPr>
            <p:custDataLst>
              <p:tags r:id="rId27"/>
            </p:custDataLst>
          </p:nvPr>
        </p:nvSpPr>
        <p:spPr>
          <a:xfrm>
            <a:off x="9419846" y="3788964"/>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家庭生活：智能家居和家用机器人，方便家庭生活和提高生活质量</a:t>
            </a:r>
            <a:endParaRPr altLang="en-US" dirty="0" sz="1200" lang="zh-CN" spc="150">
              <a:solidFill>
                <a:schemeClr val="tx1">
                  <a:lumMod val="65000"/>
                  <a:lumOff val="35000"/>
                </a:schemeClr>
              </a:solidFill>
              <a:latin typeface="+mn-ea"/>
              <a:sym typeface="+mn-ea"/>
            </a:endParaRPr>
          </a:p>
        </p:txBody>
      </p:sp>
      <p:sp>
        <p:nvSpPr>
          <p:cNvPr id="1050126" name="正文"/>
          <p:cNvSpPr txBox="1"/>
          <p:nvPr>
            <p:custDataLst>
              <p:tags r:id="rId28"/>
            </p:custDataLst>
          </p:nvPr>
        </p:nvSpPr>
        <p:spPr>
          <a:xfrm>
            <a:off x="7063703" y="1665495"/>
            <a:ext cx="2158181" cy="80890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智能制造：自动化生产线和智能工厂，提高生产效率和降低成本</a:t>
            </a:r>
            <a:endParaRPr altLang="en-US" dirty="0" sz="1200" lang="zh-CN" spc="150">
              <a:solidFill>
                <a:schemeClr val="tx1">
                  <a:lumMod val="65000"/>
                  <a:lumOff val="35000"/>
                </a:schemeClr>
              </a:solidFill>
              <a:latin typeface="+mn-ea"/>
              <a:sym typeface="+mn-ea"/>
            </a:endParaRPr>
          </a:p>
        </p:txBody>
      </p:sp>
      <p:sp>
        <p:nvSpPr>
          <p:cNvPr id="1050128" name="正文"/>
          <p:cNvSpPr txBox="1"/>
          <p:nvPr>
            <p:custDataLst>
              <p:tags r:id="rId29"/>
            </p:custDataLst>
          </p:nvPr>
        </p:nvSpPr>
        <p:spPr>
          <a:xfrm>
            <a:off x="2964473" y="1665495"/>
            <a:ext cx="2158181" cy="80890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交通出行：自动驾驶汽车和无人机，减少交通事故和缓解交通拥堵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2" name="标题 1"/>
          <p:cNvSpPr>
            <a:spLocks noGrp="1"/>
          </p:cNvSpPr>
          <p:nvPr>
            <p:ph type="title" idx="2"/>
          </p:nvPr>
        </p:nvSpPr>
        <p:spPr/>
        <p:txBody>
          <a:bodyPr/>
          <a:p>
            <a:r>
              <a:rPr altLang="en-US" lang="zh-CN"/>
              <a:t>人工智能与机器人对未来的影响</a:t>
            </a:r>
            <a:endParaRPr altLang="en-US" lang="zh-CN"/>
          </a:p>
        </p:txBody>
      </p:sp>
      <p:sp>
        <p:nvSpPr>
          <p:cNvPr id="1050164"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人工智能与机器人将改变生产方式和生活方式，提高生产效率和改善生活质量。</a:t>
            </a:r>
            <a:endParaRPr altLang="en-US" dirty="0" sz="1200" lang="zh-CN" spc="150">
              <a:solidFill>
                <a:schemeClr val="tx1">
                  <a:lumMod val="85000"/>
                  <a:lumOff val="15000"/>
                </a:schemeClr>
              </a:solidFill>
              <a:latin typeface="+mn-ea"/>
              <a:sym typeface="+mn-ea"/>
            </a:endParaRPr>
          </a:p>
        </p:txBody>
      </p:sp>
      <p:sp>
        <p:nvSpPr>
          <p:cNvPr id="1050166"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8"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人工智能与机器人将推动产业升级和转型，成为经济增长的新动力。</a:t>
            </a:r>
            <a:endParaRPr altLang="en-US" dirty="0" sz="1200" lang="zh-CN" spc="150">
              <a:solidFill>
                <a:schemeClr val="tx1">
                  <a:lumMod val="85000"/>
                  <a:lumOff val="15000"/>
                </a:schemeClr>
              </a:solidFill>
              <a:latin typeface="+mn-ea"/>
              <a:sym typeface="+mn-ea"/>
            </a:endParaRPr>
          </a:p>
        </p:txBody>
      </p:sp>
      <p:sp>
        <p:nvSpPr>
          <p:cNvPr id="1050172"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4"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人工智能与机器人将促进创新和科技进步，推动人类社会向更高层次发展。</a:t>
            </a:r>
            <a:endParaRPr altLang="en-US" dirty="0" sz="1200" lang="zh-CN" spc="150">
              <a:solidFill>
                <a:schemeClr val="tx1">
                  <a:lumMod val="85000"/>
                  <a:lumOff val="15000"/>
                </a:schemeClr>
              </a:solidFill>
              <a:latin typeface="+mn-ea"/>
              <a:sym typeface="+mn-ea"/>
            </a:endParaRPr>
          </a:p>
        </p:txBody>
      </p:sp>
      <p:sp>
        <p:nvSpPr>
          <p:cNvPr id="1050178"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0"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2"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人工智能与机器人将带来新的安全和隐私挑战，需要加强监管和保护措施。</a:t>
            </a:r>
            <a:endParaRPr altLang="en-US" dirty="0" sz="1200" lang="zh-CN" spc="150">
              <a:solidFill>
                <a:schemeClr val="tx1">
                  <a:lumMod val="85000"/>
                  <a:lumOff val="15000"/>
                </a:schemeClr>
              </a:solidFill>
              <a:latin typeface="+mn-ea"/>
              <a:sym typeface="+mn-ea"/>
            </a:endParaRPr>
          </a:p>
        </p:txBody>
      </p:sp>
      <p:sp>
        <p:nvSpPr>
          <p:cNvPr id="1050184"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86"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20" name="标题 2"/>
          <p:cNvSpPr>
            <a:spLocks noGrp="1"/>
          </p:cNvSpPr>
          <p:nvPr>
            <p:ph type="title" idx="8"/>
            <p:custDataLst>
              <p:tags r:id="rId1"/>
            </p:custDataLst>
          </p:nvPr>
        </p:nvSpPr>
        <p:spPr/>
        <p:txBody>
          <a:bodyPr/>
          <a:p>
            <a:r>
              <a:rPr altLang="en-US" lang="zh-CN"/>
              <a:t>THANKS</a:t>
            </a:r>
            <a:endParaRPr altLang="en-US" lang="zh-CN"/>
          </a:p>
        </p:txBody>
      </p:sp>
      <p:sp>
        <p:nvSpPr>
          <p:cNvPr id="1050222" name="文本占位符 3"/>
          <p:cNvSpPr>
            <a:spLocks noGrp="1"/>
          </p:cNvSpPr>
          <p:nvPr>
            <p:ph type="body" idx="4"/>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9.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9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2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7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37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371.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2024-01-03T14:26:09Z</dcterms:created>
  <dcterms:modified xsi:type="dcterms:W3CDTF">2024-01-03T14:26:09Z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adaa9c9a9d174338922b021a42c2d5f7_21</vt:lpwstr>
  </property>
</Properties>
</file>