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2306" r:id="rId1"/>
    <p:sldMasterId id="2147502343" r:id="rId2"/>
  </p:sldMasterIdLst>
  <p:notesMasterIdLst>
    <p:notesMasterId r:id="rId3"/>
  </p:notesMasterIdLst>
  <p:sldIdLst>
    <p:sldId id="9188" r:id="rId4"/>
    <p:sldId id="9193" r:id="rId5"/>
    <p:sldId id="9197" r:id="rId6"/>
    <p:sldId id="9200" r:id="rId7"/>
    <p:sldId id="9206" r:id="rId9"/>
    <p:sldId id="9209" r:id="rId10"/>
    <p:sldId id="9212" r:id="rId11"/>
    <p:sldId id="9215" r:id="rId12"/>
    <p:sldId id="9221" r:id="rId14"/>
    <p:sldId id="9224" r:id="rId15"/>
    <p:sldId id="9227" r:id="rId16"/>
    <p:sldId id="9230" r:id="rId17"/>
    <p:sldId id="9236" r:id="rId19"/>
    <p:sldId id="9239" r:id="rId20"/>
    <p:sldId id="9242" r:id="rId21"/>
    <p:sldId id="9245" r:id="rId22"/>
    <p:sldId id="9251" r:id="rId24"/>
    <p:sldId id="9254" r:id="rId25"/>
    <p:sldId id="9257" r:id="rId26"/>
    <p:sldId id="9260" r:id="rId27"/>
    <p:sldId id="9266" r:id="rId29"/>
    <p:sldId id="9269" r:id="rId30"/>
    <p:sldId id="9272" r:id="rId31"/>
    <p:sldId id="9275" r:id="rId32"/>
    <p:sldId id="9281" r:id="rId34"/>
    <p:sldId id="9284" r:id="rId35"/>
    <p:sldId id="9287" r:id="rId36"/>
    <p:sldId id="9290" r:id="rId37"/>
    <p:sldId id="9294" r:id="rId3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tableStyles" Target="tableStyles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2307" r:id="rId1"/>
    <p:sldLayoutId id="2147502308" r:id="rId2"/>
    <p:sldLayoutId id="2147502309" r:id="rId3"/>
    <p:sldLayoutId id="2147502310" r:id="rId4"/>
    <p:sldLayoutId id="2147502311" r:id="rId5"/>
    <p:sldLayoutId id="2147502312" r:id="rId6"/>
    <p:sldLayoutId id="2147502313" r:id="rId7"/>
    <p:sldLayoutId id="2147502314" r:id="rId8"/>
    <p:sldLayoutId id="2147502315" r:id="rId9"/>
    <p:sldLayoutId id="2147502316" r:id="rId10"/>
    <p:sldLayoutId id="214750231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2344" r:id="rId1"/>
    <p:sldLayoutId id="2147502345" r:id="rId2"/>
    <p:sldLayoutId id="2147502346" r:id="rId3"/>
    <p:sldLayoutId id="2147502347" r:id="rId4"/>
    <p:sldLayoutId id="2147502348" r:id="rId5"/>
    <p:sldLayoutId id="2147502349" r:id="rId6"/>
    <p:sldLayoutId id="2147502350" r:id="rId7"/>
    <p:sldLayoutId id="2147502351" r:id="rId8"/>
    <p:sldLayoutId id="2147502352" r:id="rId9"/>
    <p:sldLayoutId id="2147502353" r:id="rId10"/>
    <p:sldLayoutId id="214750235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tags" Target="../tags/tag99.xml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tags" Target="../tags/tag140.xml"/><Relationship Id="rId14" Type="http://schemas.openxmlformats.org/officeDocument/2006/relationships/tags" Target="../tags/tag141.xml"/><Relationship Id="rId15" Type="http://schemas.openxmlformats.org/officeDocument/2006/relationships/tags" Target="../tags/tag142.xml"/><Relationship Id="rId16" Type="http://schemas.openxmlformats.org/officeDocument/2006/relationships/tags" Target="../tags/tag143.xml"/><Relationship Id="rId17" Type="http://schemas.openxmlformats.org/officeDocument/2006/relationships/tags" Target="../tags/tag144.xml"/><Relationship Id="rId18" Type="http://schemas.openxmlformats.org/officeDocument/2006/relationships/tags" Target="../tags/tag145.xml"/><Relationship Id="rId19" Type="http://schemas.openxmlformats.org/officeDocument/2006/relationships/tags" Target="../tags/tag146.xml"/><Relationship Id="rId20" Type="http://schemas.openxmlformats.org/officeDocument/2006/relationships/tags" Target="../tags/tag147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tags" Target="../tags/tag160.xml"/><Relationship Id="rId14" Type="http://schemas.openxmlformats.org/officeDocument/2006/relationships/tags" Target="../tags/tag161.xml"/><Relationship Id="rId15" Type="http://schemas.openxmlformats.org/officeDocument/2006/relationships/tags" Target="../tags/tag162.xml"/><Relationship Id="rId16" Type="http://schemas.openxmlformats.org/officeDocument/2006/relationships/tags" Target="../tags/tag163.xml"/><Relationship Id="rId17" Type="http://schemas.openxmlformats.org/officeDocument/2006/relationships/tags" Target="../tags/tag164.xml"/><Relationship Id="rId18" Type="http://schemas.openxmlformats.org/officeDocument/2006/relationships/tags" Target="../tags/tag165.xml"/><Relationship Id="rId19" Type="http://schemas.openxmlformats.org/officeDocument/2006/relationships/tags" Target="../tags/tag166.xml"/><Relationship Id="rId20" Type="http://schemas.openxmlformats.org/officeDocument/2006/relationships/tags" Target="../tags/tag167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tags" Target="../tags/tag207.xml"/><Relationship Id="rId14" Type="http://schemas.openxmlformats.org/officeDocument/2006/relationships/tags" Target="../tags/tag208.xml"/><Relationship Id="rId15" Type="http://schemas.openxmlformats.org/officeDocument/2006/relationships/tags" Target="../tags/tag209.xml"/><Relationship Id="rId16" Type="http://schemas.openxmlformats.org/officeDocument/2006/relationships/tags" Target="../tags/tag210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tags" Target="../tags/tag273.xml"/><Relationship Id="rId14" Type="http://schemas.openxmlformats.org/officeDocument/2006/relationships/tags" Target="../tags/tag274.xml"/><Relationship Id="rId15" Type="http://schemas.openxmlformats.org/officeDocument/2006/relationships/tags" Target="../tags/tag275.xml"/><Relationship Id="rId16" Type="http://schemas.openxmlformats.org/officeDocument/2006/relationships/tags" Target="../tags/tag276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tags" Target="../tags/tag308.xml"/><Relationship Id="rId14" Type="http://schemas.openxmlformats.org/officeDocument/2006/relationships/tags" Target="../tags/tag309.xml"/><Relationship Id="rId15" Type="http://schemas.openxmlformats.org/officeDocument/2006/relationships/tags" Target="../tags/tag310.xml"/><Relationship Id="rId16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人力资源培训与知识共享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知识共享的意义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人力资源培训的方式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知识共享的途径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人力资源培训与知识共享的结合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人力资源培训的重要性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人力资源培训的重要性</a:t>
            </a:r>
            <a:endParaRPr altLang="en-US" dirty="0" lang="zh-CN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提升员工技能和素质</a:t>
            </a:r>
            <a:endParaRPr altLang="en-US" lang="zh-CN"/>
          </a:p>
        </p:txBody>
      </p:sp>
      <p:sp>
        <p:nvSpPr>
          <p:cNvPr id="104893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培训能够提高员工的专业技能和知识水平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培训有助于增强员工的自信心和工作效率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培训能够促进员工个人职业发展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培训能够增强企业的竞争力和创新能力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促进企业可持续发展</a:t>
            </a:r>
            <a:endParaRPr altLang="en-US" lang="zh-CN"/>
          </a:p>
        </p:txBody>
      </p:sp>
      <p:sp>
        <p:nvSpPr>
          <p:cNvPr id="104899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提升员工技能和素质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增强企业竞争力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促进企业创新发展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推动企业长期发展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增强企业竞争力</a:t>
            </a:r>
            <a:endParaRPr altLang="en-US" lang="zh-CN"/>
          </a:p>
        </p:txBody>
      </p:sp>
      <p:sp>
        <p:nvSpPr>
          <p:cNvPr id="104905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增强企业整体绩效和创新能力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提升员工技能和知识水平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培养员工对企业的忠诚度和归属感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促进企业可持续发展和提高市场竞争力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知识共享的意义</a:t>
            </a:r>
            <a:endParaRPr altLang="en-US" dirty="0" lang="zh-CN"/>
          </a:p>
        </p:txBody>
      </p:sp>
      <p:sp>
        <p:nvSpPr>
          <p:cNvPr id="10491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促进企业内部知识流动</a:t>
            </a:r>
            <a:endParaRPr altLang="en-US" lang="zh-CN"/>
          </a:p>
        </p:txBody>
      </p:sp>
      <p:sp>
        <p:nvSpPr>
          <p:cNvPr id="104916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知识共享有助于提高企业整体知识水平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知识共享有助于员工之间的交流与合作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8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知识共享有助于企业不断创新和发展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促进企业内部知识流动，增强企业竞争力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提升企业创新能力</a:t>
            </a:r>
            <a:endParaRPr altLang="en-US" lang="zh-CN"/>
          </a:p>
        </p:txBody>
      </p:sp>
      <p:sp>
        <p:nvSpPr>
          <p:cNvPr id="104923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知识共享促进企业内部交流与合作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知识共享有助于提升员工个人能力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知识共享有助于企业创新与发展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知识共享有助于企业应对市场变化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增强员工之间的协作能力</a:t>
            </a:r>
            <a:endParaRPr altLang="en-US" lang="zh-CN"/>
          </a:p>
        </p:txBody>
      </p:sp>
      <p:sp>
        <p:nvSpPr>
          <p:cNvPr id="104931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1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促进知识交流与共享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1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2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提升团队凝聚力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2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2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增强员工之间的信任与合作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2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3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提高工作效率与创新能力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人力资源培训的方式</a:t>
            </a:r>
            <a:endParaRPr altLang="en-US" dirty="0" lang="zh-CN"/>
          </a:p>
        </p:txBody>
      </p:sp>
      <p:sp>
        <p:nvSpPr>
          <p:cNvPr id="10493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在职培训</a:t>
            </a:r>
            <a:endParaRPr altLang="en-US" lang="zh-CN"/>
          </a:p>
        </p:txBody>
      </p:sp>
      <p:sp>
        <p:nvSpPr>
          <p:cNvPr id="104943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定义：指企业为提高员工的工作技能和知识水平而进行的培训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目的：提高员工的工作效率、质量和创新能力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形式：内部培训、外部培训、在线培训等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内容：针对不同岗位和职能的培训课程和教材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脱产培训</a:t>
            </a:r>
            <a:endParaRPr altLang="en-US" lang="zh-CN"/>
          </a:p>
        </p:txBody>
      </p:sp>
      <p:sp>
        <p:nvSpPr>
          <p:cNvPr id="104949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适用范围：适用于需要全面提升员工素质和技能的情况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定义：指员工离开工作岗位，集中时间和精力进行培训的方式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特点：培训内容系统、全面，培训效果较好，但需要投入较多时间和资源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实施方式：可以采取内部培训、外部培训、在线培训等多种形式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自我学习</a:t>
            </a:r>
            <a:endParaRPr altLang="en-US" lang="zh-CN"/>
          </a:p>
        </p:txBody>
      </p:sp>
      <p:sp>
        <p:nvSpPr>
          <p:cNvPr id="104955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6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自我学习的优点：灵活、方便、随时随地可以进行学习，能够自主安排学习进度和内容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自我学习的方式：通过阅读书籍、参加在线课程、观看视频等方式进行自我学习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自我学习的局限性：缺乏与他人的互动和交流，可能存在理解不深入、知识掌握不全面等问题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如何提高自我学习效果：制定学习计划、注重实践、多与他人交流分享等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知识共享的途径</a:t>
            </a:r>
            <a:endParaRPr altLang="en-US" dirty="0" lang="zh-CN"/>
          </a:p>
        </p:txBody>
      </p:sp>
      <p:sp>
        <p:nvSpPr>
          <p:cNvPr id="10496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建立知识共享平台</a:t>
            </a:r>
            <a:endParaRPr altLang="en-US" lang="zh-CN"/>
          </a:p>
        </p:txBody>
      </p:sp>
      <p:sp>
        <p:nvSpPr>
          <p:cNvPr id="104967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定义与功能：知识共享平台是一种在线协作工具，用于促进团队成员之间的知识交流和共享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建立方式：通过搭建内部论坛、博客、社交媒体等平台，鼓励员工分享经验和知识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优势：提高知识利用率，促进团队协作和创新，提升企业竞争力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实施策略：制定知识共享规范，激励员工参与，定期更新和维护平台内容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定期组织知识分享活动</a:t>
            </a:r>
            <a:endParaRPr altLang="en-US" lang="zh-CN"/>
          </a:p>
        </p:txBody>
      </p:sp>
      <p:sp>
        <p:nvSpPr>
          <p:cNvPr id="104973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目的：促进员工之间的知识交流和共享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形式：研讨会、讲座、内部培训等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内容：行业动态、业务技能、管理理念等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频率：每月或每季度一次，根据实际情况调整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鼓励员工进行知识分享</a:t>
            </a:r>
            <a:endParaRPr altLang="en-US" lang="zh-CN"/>
          </a:p>
        </p:txBody>
      </p:sp>
      <p:sp>
        <p:nvSpPr>
          <p:cNvPr id="104978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建立知识分享平台：鼓励员工在平台上分享自己的经验和知识，促进交流和学习。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奖励机制：对积极分享知识的员工给予一定的奖励，激发他们的积极性。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定期组织分享活动：组织员工定期进行知识分享活动，促进员工之间的交流和学习。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营造开放氛围：鼓励员工提出自己的想法和建议，营造开放、包容的工作氛围。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人力资源培训与知识共享的结合</a:t>
            </a:r>
            <a:endParaRPr altLang="en-US" dirty="0" lang="zh-CN"/>
          </a:p>
        </p:txBody>
      </p:sp>
      <p:sp>
        <p:nvSpPr>
          <p:cNvPr id="10498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将人力资源培训与知识共享相结合</a:t>
            </a:r>
            <a:endParaRPr altLang="en-US" lang="zh-CN"/>
          </a:p>
        </p:txBody>
      </p:sp>
      <p:sp>
        <p:nvSpPr>
          <p:cNvPr id="104991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人力资源培训与知识共享的实践案例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人力资源培训与知识共享的定义和重要性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人力资源培训与知识共享的结合方式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人力资源培训与知识共享的未来发展趋势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通过知识共享提高人力资源培训的效果</a:t>
            </a:r>
            <a:endParaRPr altLang="en-US" lang="zh-CN"/>
          </a:p>
        </p:txBody>
      </p:sp>
      <p:sp>
        <p:nvSpPr>
          <p:cNvPr id="104997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知识共享可以促进员工之间的交流与合作，提高培训的参与度和效果。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知识共享可以提供更多的学习资源和案例，帮助员工更好地理解和掌握培训内容。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知识共享可以促进员工之间的互相学习和成长，提高员工的综合素质和技能水平。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知识共享可以增强企业的凝聚力和向心力，提高员工对企业的认同感和归属感。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建立良好的企业文化，促进人力资源培训与知识共享的融合</a:t>
            </a:r>
            <a:endParaRPr altLang="en-US" lang="zh-CN"/>
          </a:p>
        </p:txBody>
      </p:sp>
      <p:sp>
        <p:nvSpPr>
          <p:cNvPr id="105003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建立积极的企业文化，鼓励员工学习和分享知识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通过培训课程和知识共享平台，提高员工的专业技能和知识水平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制定激励措施，鼓励员工积极参与培训和知识共享活动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建立良好的沟通机制，促进员工之间的交流与合作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实施策略与建议</a:t>
            </a:r>
            <a:endParaRPr altLang="en-US" dirty="0" lang="zh-CN"/>
          </a:p>
        </p:txBody>
      </p:sp>
      <p:sp>
        <p:nvSpPr>
          <p:cNvPr id="10500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制定详细的人力资源培训计划</a:t>
            </a:r>
            <a:endParaRPr altLang="en-US" lang="zh-CN"/>
          </a:p>
        </p:txBody>
      </p:sp>
      <p:sp>
        <p:nvSpPr>
          <p:cNvPr id="1050140" name="任意多边形 20"/>
          <p:cNvSpPr/>
          <p:nvPr>
            <p:custDataLst>
              <p:tags r:id="rId1"/>
            </p:custDataLst>
          </p:nvPr>
        </p:nvSpPr>
        <p:spPr>
          <a:xfrm rot="2700000">
            <a:off x="116056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838200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确定培训目标：明确培训的目的和期望结果，以便制定有针对性的计划。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4" name="矩形 42"/>
          <p:cNvSpPr/>
          <p:nvPr>
            <p:custDataLst>
              <p:tags r:id="rId3"/>
            </p:custDataLst>
          </p:nvPr>
        </p:nvSpPr>
        <p:spPr>
          <a:xfrm>
            <a:off x="957994" y="2837551"/>
            <a:ext cx="1568086" cy="111045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6" name="任意多边形 18"/>
          <p:cNvSpPr/>
          <p:nvPr>
            <p:custDataLst>
              <p:tags r:id="rId4"/>
            </p:custDataLst>
          </p:nvPr>
        </p:nvSpPr>
        <p:spPr>
          <a:xfrm rot="5400000">
            <a:off x="3338389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015350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确定培训内容：根据公司的业务需求和员工的实际需求，确定培训的具体内容。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0" name="矩形 43"/>
          <p:cNvSpPr/>
          <p:nvPr>
            <p:custDataLst>
              <p:tags r:id="rId6"/>
            </p:custDataLst>
          </p:nvPr>
        </p:nvSpPr>
        <p:spPr>
          <a:xfrm>
            <a:off x="3135144" y="2837551"/>
            <a:ext cx="1568086" cy="111045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551486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5191827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制定培训计划：根据培训目标和内容，制定详细的培训计划，包括培训时间、地点、方式、人员等。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6" name="矩形 44"/>
          <p:cNvSpPr/>
          <p:nvPr>
            <p:custDataLst>
              <p:tags r:id="rId9"/>
            </p:custDataLst>
          </p:nvPr>
        </p:nvSpPr>
        <p:spPr>
          <a:xfrm>
            <a:off x="5312293" y="2837551"/>
            <a:ext cx="1568086" cy="111045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769201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7368976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实施培训计划：按照计划进行培训，确保计划的顺利实施。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2" name="矩形 45"/>
          <p:cNvSpPr/>
          <p:nvPr>
            <p:custDataLst>
              <p:tags r:id="rId12"/>
            </p:custDataLst>
          </p:nvPr>
        </p:nvSpPr>
        <p:spPr>
          <a:xfrm>
            <a:off x="7488770" y="2837551"/>
            <a:ext cx="1568086" cy="111045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4" name="任意多边形 3"/>
          <p:cNvSpPr/>
          <p:nvPr>
            <p:custDataLst>
              <p:tags r:id="rId13"/>
            </p:custDataLst>
          </p:nvPr>
        </p:nvSpPr>
        <p:spPr>
          <a:xfrm rot="16200000" flipV="1">
            <a:off x="9869839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6" name="文本框 4"/>
          <p:cNvSpPr txBox="1"/>
          <p:nvPr>
            <p:custDataLst>
              <p:tags r:id="rId14"/>
            </p:custDataLst>
          </p:nvPr>
        </p:nvSpPr>
        <p:spPr bwMode="auto">
          <a:xfrm>
            <a:off x="9546126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监督与评估：对培训过程进行监督和评估，确保培训效果和质量。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矩形 5"/>
          <p:cNvSpPr/>
          <p:nvPr>
            <p:custDataLst>
              <p:tags r:id="rId15"/>
            </p:custDataLst>
          </p:nvPr>
        </p:nvSpPr>
        <p:spPr>
          <a:xfrm>
            <a:off x="9665920" y="2837551"/>
            <a:ext cx="1568086" cy="111045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建立完善的知识共享机制</a:t>
            </a:r>
            <a:endParaRPr altLang="en-US" lang="zh-CN"/>
          </a:p>
        </p:txBody>
      </p:sp>
      <p:sp>
        <p:nvSpPr>
          <p:cNvPr id="105020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0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建立知识共享平台：通过企业内部网站、社交媒体等渠道，搭建知识共享平台，方便员工之间进行知识交流和分享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1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1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制定知识共享规范：制定知识共享的规范和流程，明确知识共享的范围、方式和责任，确保知识共享的有序进行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1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1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激励知识共享行为：通过设立奖励机制、积分制度等方式，激励员工积极参与知识共享，提高知识共享的积极性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2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2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加强知识共享培训：通过培训课程、研讨会等方式，提高员工的知识共享意识和能力，促进知识共享的深入开展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加强员工之间的交流与合作</a:t>
            </a:r>
            <a:endParaRPr altLang="en-US" lang="zh-CN"/>
          </a:p>
        </p:txBody>
      </p:sp>
      <p:sp>
        <p:nvSpPr>
          <p:cNvPr id="105026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6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6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6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7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鼓励知识共享：建立知识共享平台，鼓励员工分享自己的经验和知识，促进团队成员之间的互相学习。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7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建立有效的沟通渠道：定期组织员工会议、团队建设活动等，促进员工之间的交流与合作。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7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培养团队精神：通过团队建设活动、培训等方式，增强员工的团队合作精神和凝聚力。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7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建立激励机制：通过奖励机制、晋升机制等方式，激励员工积极参与交流与合作，提高工作效率和团队绩效。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定期评估与调整实施策略</a:t>
            </a:r>
            <a:endParaRPr altLang="en-US" lang="zh-CN"/>
          </a:p>
        </p:txBody>
      </p:sp>
      <p:sp>
        <p:nvSpPr>
          <p:cNvPr id="105031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1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1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1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2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调整实施策略：根据评估结果，及时调整实施策略，确保策略的有效性和适应性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2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定期评估：对人力资源培训与知识共享实施策略进行定期评估，了解实施效果和存在的问题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2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持续改进：不断寻求改进机会，提高人力资源培训与知识共享的实施效果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2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反馈机制：建立有效的反馈机制，及时收集员工和相关部门的意见和建议，为调整实施策略提供参考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362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364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27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8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21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60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295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342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2023-12-19T19:59:50Z</dcterms:created>
  <dcterms:modified xsi:type="dcterms:W3CDTF">2023-12-19T19:59:50Z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1da858fb648f43ee8083fd529268dfc9_21</vt:lpwstr>
  </property>
</Properties>
</file>