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7967" r:id="rId1"/>
    <p:sldMasterId id="2147488004" r:id="rId2"/>
  </p:sldMasterIdLst>
  <p:notesMasterIdLst>
    <p:notesMasterId r:id="rId3"/>
  </p:notesMasterIdLst>
  <p:sldIdLst>
    <p:sldId id="2196" r:id="rId4"/>
    <p:sldId id="2201" r:id="rId5"/>
    <p:sldId id="2205" r:id="rId6"/>
    <p:sldId id="2208" r:id="rId7"/>
    <p:sldId id="2211" r:id="rId8"/>
    <p:sldId id="2214" r:id="rId9"/>
    <p:sldId id="2217" r:id="rId10"/>
    <p:sldId id="2220" r:id="rId11"/>
    <p:sldId id="2223" r:id="rId12"/>
    <p:sldId id="2226" r:id="rId13"/>
    <p:sldId id="2229" r:id="rId14"/>
    <p:sldId id="2232" r:id="rId15"/>
    <p:sldId id="2235" r:id="rId16"/>
    <p:sldId id="2238" r:id="rId17"/>
    <p:sldId id="2241" r:id="rId18"/>
    <p:sldId id="2244" r:id="rId19"/>
    <p:sldId id="2247" r:id="rId20"/>
    <p:sldId id="2250" r:id="rId21"/>
    <p:sldId id="2253" r:id="rId22"/>
    <p:sldId id="2256" r:id="rId23"/>
    <p:sldId id="2259" r:id="rId24"/>
    <p:sldId id="2262" r:id="rId25"/>
    <p:sldId id="2265" r:id="rId26"/>
    <p:sldId id="2268" r:id="rId27"/>
    <p:sldId id="2271" r:id="rId2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tableStyles" Target="tableStyles.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7968" r:id="rId1"/>
    <p:sldLayoutId id="2147487969" r:id="rId2"/>
    <p:sldLayoutId id="2147487970" r:id="rId3"/>
    <p:sldLayoutId id="2147487971" r:id="rId4"/>
    <p:sldLayoutId id="2147487972" r:id="rId5"/>
    <p:sldLayoutId id="2147487973" r:id="rId6"/>
    <p:sldLayoutId id="2147487974" r:id="rId7"/>
    <p:sldLayoutId id="2147487975" r:id="rId8"/>
    <p:sldLayoutId id="2147487976" r:id="rId9"/>
    <p:sldLayoutId id="2147487977" r:id="rId10"/>
    <p:sldLayoutId id="2147487978"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88005" r:id="rId1"/>
    <p:sldLayoutId id="2147488006" r:id="rId2"/>
    <p:sldLayoutId id="2147488007" r:id="rId3"/>
    <p:sldLayoutId id="2147488008" r:id="rId4"/>
    <p:sldLayoutId id="2147488009" r:id="rId5"/>
    <p:sldLayoutId id="2147488010" r:id="rId6"/>
    <p:sldLayoutId id="2147488011" r:id="rId7"/>
    <p:sldLayoutId id="2147488012" r:id="rId8"/>
    <p:sldLayoutId id="2147488013" r:id="rId9"/>
    <p:sldLayoutId id="2147488014" r:id="rId10"/>
    <p:sldLayoutId id="2147488015"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tags" Target="../tags/tag142.xml"/><Relationship Id="rId5" Type="http://schemas.openxmlformats.org/officeDocument/2006/relationships/tags" Target="../tags/tag143.xml"/><Relationship Id="rId6" Type="http://schemas.openxmlformats.org/officeDocument/2006/relationships/tags" Target="../tags/tag144.xml"/><Relationship Id="rId7" Type="http://schemas.openxmlformats.org/officeDocument/2006/relationships/tags" Target="../tags/tag145.xml"/><Relationship Id="rId8" Type="http://schemas.openxmlformats.org/officeDocument/2006/relationships/tags" Target="../tags/tag146.xml"/><Relationship Id="rId9" Type="http://schemas.openxmlformats.org/officeDocument/2006/relationships/tags" Target="../tags/tag147.xml"/><Relationship Id="rId10" Type="http://schemas.openxmlformats.org/officeDocument/2006/relationships/tags" Target="../tags/tag148.xml"/><Relationship Id="rId11" Type="http://schemas.openxmlformats.org/officeDocument/2006/relationships/tags" Target="../tags/tag149.xml"/><Relationship Id="rId12" Type="http://schemas.openxmlformats.org/officeDocument/2006/relationships/tags" Target="../tags/tag150.xml"/><Relationship Id="rId13" Type="http://schemas.openxmlformats.org/officeDocument/2006/relationships/tags" Target="../tags/tag151.xml"/><Relationship Id="rId14" Type="http://schemas.openxmlformats.org/officeDocument/2006/relationships/tags" Target="../tags/tag152.xml"/><Relationship Id="rId15" Type="http://schemas.openxmlformats.org/officeDocument/2006/relationships/tags" Target="../tags/tag153.xml"/><Relationship Id="rId16" Type="http://schemas.openxmlformats.org/officeDocument/2006/relationships/tags" Target="../tags/tag154.xml"/><Relationship Id="rId17" Type="http://schemas.openxmlformats.org/officeDocument/2006/relationships/tags" Target="../tags/tag155.xml"/><Relationship Id="rId18" Type="http://schemas.openxmlformats.org/officeDocument/2006/relationships/tags" Target="../tags/tag156.xml"/><Relationship Id="rId19" Type="http://schemas.openxmlformats.org/officeDocument/2006/relationships/tags" Target="../tags/tag157.xml"/><Relationship Id="rId20" Type="http://schemas.openxmlformats.org/officeDocument/2006/relationships/tags" Target="../tags/tag158.xml"/><Relationship Id="rId21" Type="http://schemas.openxmlformats.org/officeDocument/2006/relationships/tags" Target="../tags/tag159.xml"/><Relationship Id="rId22" Type="http://schemas.openxmlformats.org/officeDocument/2006/relationships/tags" Target="../tags/tag160.xml"/><Relationship Id="rId23" Type="http://schemas.openxmlformats.org/officeDocument/2006/relationships/tags" Target="../tags/tag161.xml"/><Relationship Id="rId24" Type="http://schemas.openxmlformats.org/officeDocument/2006/relationships/tags" Target="../tags/tag162.xml"/><Relationship Id="rId25" Type="http://schemas.openxmlformats.org/officeDocument/2006/relationships/tags" Target="../tags/tag163.xml"/><Relationship Id="rId26" Type="http://schemas.openxmlformats.org/officeDocument/2006/relationships/tags" Target="../tags/tag164.xml"/><Relationship Id="rId27" Type="http://schemas.openxmlformats.org/officeDocument/2006/relationships/tags" Target="../tags/tag165.xml"/><Relationship Id="rId28" Type="http://schemas.openxmlformats.org/officeDocument/2006/relationships/tags" Target="../tags/tag166.xml"/><Relationship Id="rId29" Type="http://schemas.openxmlformats.org/officeDocument/2006/relationships/tags" Target="../tags/tag167.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8.xml"/><Relationship Id="rId2" Type="http://schemas.openxmlformats.org/officeDocument/2006/relationships/tags" Target="../tags/tag169.xml"/><Relationship Id="rId3" Type="http://schemas.openxmlformats.org/officeDocument/2006/relationships/tags" Target="../tags/tag170.xml"/><Relationship Id="rId4" Type="http://schemas.openxmlformats.org/officeDocument/2006/relationships/tags" Target="../tags/tag171.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08.xml"/><Relationship Id="rId2" Type="http://schemas.openxmlformats.org/officeDocument/2006/relationships/tags" Target="../tags/tag209.xml"/><Relationship Id="rId3" Type="http://schemas.openxmlformats.org/officeDocument/2006/relationships/tags" Target="../tags/tag210.xml"/><Relationship Id="rId4" Type="http://schemas.openxmlformats.org/officeDocument/2006/relationships/tags" Target="../tags/tag211.xml"/><Relationship Id="rId5" Type="http://schemas.openxmlformats.org/officeDocument/2006/relationships/tags" Target="../tags/tag212.xml"/><Relationship Id="rId6" Type="http://schemas.openxmlformats.org/officeDocument/2006/relationships/tags" Target="../tags/tag213.xml"/><Relationship Id="rId7" Type="http://schemas.openxmlformats.org/officeDocument/2006/relationships/tags" Target="../tags/tag214.xml"/><Relationship Id="rId8" Type="http://schemas.openxmlformats.org/officeDocument/2006/relationships/tags" Target="../tags/tag215.xml"/><Relationship Id="rId9" Type="http://schemas.openxmlformats.org/officeDocument/2006/relationships/tags" Target="../tags/tag216.xml"/><Relationship Id="rId10" Type="http://schemas.openxmlformats.org/officeDocument/2006/relationships/tags" Target="../tags/tag217.xml"/><Relationship Id="rId11" Type="http://schemas.openxmlformats.org/officeDocument/2006/relationships/tags" Target="../tags/tag218.xml"/><Relationship Id="rId12" Type="http://schemas.openxmlformats.org/officeDocument/2006/relationships/tags" Target="../tags/tag21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0.xml"/><Relationship Id="rId2" Type="http://schemas.openxmlformats.org/officeDocument/2006/relationships/tags" Target="../tags/tag221.xml"/><Relationship Id="rId3" Type="http://schemas.openxmlformats.org/officeDocument/2006/relationships/tags" Target="../tags/tag222.xml"/><Relationship Id="rId4" Type="http://schemas.openxmlformats.org/officeDocument/2006/relationships/tags" Target="../tags/tag223.xml"/><Relationship Id="rId5" Type="http://schemas.openxmlformats.org/officeDocument/2006/relationships/tags" Target="../tags/tag224.xml"/><Relationship Id="rId6" Type="http://schemas.openxmlformats.org/officeDocument/2006/relationships/tags" Target="../tags/tag225.xml"/><Relationship Id="rId7" Type="http://schemas.openxmlformats.org/officeDocument/2006/relationships/tags" Target="../tags/tag226.xml"/><Relationship Id="rId8" Type="http://schemas.openxmlformats.org/officeDocument/2006/relationships/tags" Target="../tags/tag227.xml"/><Relationship Id="rId9" Type="http://schemas.openxmlformats.org/officeDocument/2006/relationships/tags" Target="../tags/tag228.xml"/><Relationship Id="rId10" Type="http://schemas.openxmlformats.org/officeDocument/2006/relationships/tags" Target="../tags/tag229.xml"/><Relationship Id="rId11" Type="http://schemas.openxmlformats.org/officeDocument/2006/relationships/tags" Target="../tags/tag230.xml"/><Relationship Id="rId12" Type="http://schemas.openxmlformats.org/officeDocument/2006/relationships/tags" Target="../tags/tag23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2.xml"/><Relationship Id="rId2" Type="http://schemas.openxmlformats.org/officeDocument/2006/relationships/tags" Target="../tags/tag233.xml"/><Relationship Id="rId3" Type="http://schemas.openxmlformats.org/officeDocument/2006/relationships/tags" Target="../tags/tag234.xml"/><Relationship Id="rId4" Type="http://schemas.openxmlformats.org/officeDocument/2006/relationships/tags" Target="../tags/tag235.xml"/><Relationship Id="rId5" Type="http://schemas.openxmlformats.org/officeDocument/2006/relationships/tags" Target="../tags/tag236.xml"/><Relationship Id="rId6" Type="http://schemas.openxmlformats.org/officeDocument/2006/relationships/tags" Target="../tags/tag237.xml"/><Relationship Id="rId7" Type="http://schemas.openxmlformats.org/officeDocument/2006/relationships/tags" Target="../tags/tag238.xml"/><Relationship Id="rId8" Type="http://schemas.openxmlformats.org/officeDocument/2006/relationships/tags" Target="../tags/tag239.xml"/><Relationship Id="rId9" Type="http://schemas.openxmlformats.org/officeDocument/2006/relationships/tags" Target="../tags/tag240.xml"/><Relationship Id="rId10" Type="http://schemas.openxmlformats.org/officeDocument/2006/relationships/tags" Target="../tags/tag241.xml"/><Relationship Id="rId11" Type="http://schemas.openxmlformats.org/officeDocument/2006/relationships/tags" Target="../tags/tag242.xml"/><Relationship Id="rId12" Type="http://schemas.openxmlformats.org/officeDocument/2006/relationships/tags" Target="../tags/tag24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44.xml"/><Relationship Id="rId2" Type="http://schemas.openxmlformats.org/officeDocument/2006/relationships/tags" Target="../tags/tag245.xml"/><Relationship Id="rId3" Type="http://schemas.openxmlformats.org/officeDocument/2006/relationships/tags" Target="../tags/tag246.xml"/><Relationship Id="rId4" Type="http://schemas.openxmlformats.org/officeDocument/2006/relationships/tags" Target="../tags/tag247.xml"/><Relationship Id="rId5"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tags" Target="../tags/tag280.xml"/><Relationship Id="rId14" Type="http://schemas.openxmlformats.org/officeDocument/2006/relationships/tags" Target="../tags/tag281.xml"/><Relationship Id="rId15" Type="http://schemas.openxmlformats.org/officeDocument/2006/relationships/tags" Target="../tags/tag282.xml"/><Relationship Id="rId16" Type="http://schemas.openxmlformats.org/officeDocument/2006/relationships/tags" Target="../tags/tag283.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tags" Target="../tags/tag319.xml"/><Relationship Id="rId5" Type="http://schemas.openxmlformats.org/officeDocument/2006/relationships/tags" Target="../tags/tag320.xml"/><Relationship Id="rId6" Type="http://schemas.openxmlformats.org/officeDocument/2006/relationships/tags" Target="../tags/tag321.xml"/><Relationship Id="rId7" Type="http://schemas.openxmlformats.org/officeDocument/2006/relationships/tags" Target="../tags/tag322.xml"/><Relationship Id="rId8" Type="http://schemas.openxmlformats.org/officeDocument/2006/relationships/tags" Target="../tags/tag323.xml"/><Relationship Id="rId9" Type="http://schemas.openxmlformats.org/officeDocument/2006/relationships/tags" Target="../tags/tag324.xml"/><Relationship Id="rId10" Type="http://schemas.openxmlformats.org/officeDocument/2006/relationships/tags" Target="../tags/tag325.xml"/><Relationship Id="rId11" Type="http://schemas.openxmlformats.org/officeDocument/2006/relationships/tags" Target="../tags/tag326.xml"/><Relationship Id="rId12" Type="http://schemas.openxmlformats.org/officeDocument/2006/relationships/tags" Target="../tags/tag327.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tags" Target="../tags/tag336.xml"/><Relationship Id="rId10" Type="http://schemas.openxmlformats.org/officeDocument/2006/relationships/tags" Target="../tags/tag337.xml"/><Relationship Id="rId11" Type="http://schemas.openxmlformats.org/officeDocument/2006/relationships/tags" Target="../tags/tag338.xml"/><Relationship Id="rId12" Type="http://schemas.openxmlformats.org/officeDocument/2006/relationships/tags" Target="../tags/tag339.xml"/><Relationship Id="rId13" Type="http://schemas.openxmlformats.org/officeDocument/2006/relationships/tags" Target="../tags/tag340.xml"/><Relationship Id="rId14" Type="http://schemas.openxmlformats.org/officeDocument/2006/relationships/tags" Target="../tags/tag341.xml"/><Relationship Id="rId15" Type="http://schemas.openxmlformats.org/officeDocument/2006/relationships/tags" Target="../tags/tag342.xml"/><Relationship Id="rId16" Type="http://schemas.openxmlformats.org/officeDocument/2006/relationships/tags" Target="../tags/tag343.xml"/><Relationship Id="rId17" Type="http://schemas.openxmlformats.org/officeDocument/2006/relationships/tags" Target="../tags/tag344.xml"/><Relationship Id="rId18" Type="http://schemas.openxmlformats.org/officeDocument/2006/relationships/tags" Target="../tags/tag345.xml"/><Relationship Id="rId19" Type="http://schemas.openxmlformats.org/officeDocument/2006/relationships/tags" Target="../tags/tag346.xml"/><Relationship Id="rId20" Type="http://schemas.openxmlformats.org/officeDocument/2006/relationships/tags" Target="../tags/tag347.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0000"/>
          </a:bodyPr>
          <a:p>
            <a:r>
              <a:rPr altLang="en-US" lang="zh-CN"/>
              <a:t>2024小学教育的德育与公民教育</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2200" lang="zh-CN">
                <a:solidFill>
                  <a:schemeClr val="accent1">
                    <a:lumMod val="75000"/>
                  </a:schemeClr>
                </a:solidFill>
                <a:latin typeface="+mj-ea"/>
                <a:ea typeface="+mj-ea"/>
                <a:cs typeface="MiSans Normal" panose="00000500000000000000" charset="-122"/>
                <a:sym typeface="+mn-ea"/>
              </a:rPr>
              <a:t>德育教育的重要性</a:t>
            </a:r>
            <a:endParaRPr altLang="en-US" dirty="0" sz="22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2200" lang="zh-CN">
                <a:solidFill>
                  <a:schemeClr val="accent1">
                    <a:lumMod val="75000"/>
                  </a:schemeClr>
                </a:solidFill>
                <a:latin typeface="+mj-ea"/>
                <a:ea typeface="+mj-ea"/>
                <a:cs typeface="MiSans Normal" panose="00000500000000000000" charset="-122"/>
                <a:sym typeface="+mn-ea"/>
              </a:rPr>
              <a:t>公民教育的必要性</a:t>
            </a:r>
            <a:endParaRPr altLang="en-US" dirty="0" sz="22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a:bodyPr>
          <a:p>
            <a:pPr algn="l" lvl="0">
              <a:buClrTx/>
              <a:buSzTx/>
              <a:buFontTx/>
            </a:pPr>
            <a:r>
              <a:rPr altLang="en-US" dirty="0" sz="2200" lang="zh-CN">
                <a:solidFill>
                  <a:schemeClr val="accent1">
                    <a:lumMod val="75000"/>
                  </a:schemeClr>
                </a:solidFill>
                <a:latin typeface="+mj-ea"/>
                <a:ea typeface="+mj-ea"/>
                <a:cs typeface="MiSans Normal" panose="00000500000000000000" charset="-122"/>
                <a:sym typeface="+mn-ea"/>
              </a:rPr>
              <a:t>德育与公民教育的相互关系</a:t>
            </a:r>
            <a:endParaRPr altLang="en-US" dirty="0" sz="22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8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小学德育与公民教育的实施途径</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a:bodyPr>
          <a:p>
            <a:pPr algn="l" lvl="0">
              <a:buClrTx/>
              <a:buSzTx/>
              <a:buFontTx/>
            </a:pPr>
            <a:r>
              <a:rPr altLang="en-US" dirty="0" sz="2200" lang="zh-CN">
                <a:solidFill>
                  <a:schemeClr val="accent1">
                    <a:lumMod val="75000"/>
                  </a:schemeClr>
                </a:solidFill>
                <a:latin typeface="+mj-ea"/>
                <a:ea typeface="+mj-ea"/>
                <a:cs typeface="MiSans Normal" panose="00000500000000000000" charset="-122"/>
                <a:sym typeface="+mn-ea"/>
              </a:rPr>
              <a:t>德育与公民教育的挑战与对策</a:t>
            </a:r>
            <a:endParaRPr altLang="en-US" dirty="0" sz="22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德育教育的重要性</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德育教育对小学生成长的影响</a:t>
            </a:r>
            <a:endParaRPr altLang="en-US" lang="zh-CN"/>
          </a:p>
        </p:txBody>
      </p:sp>
      <p:sp>
        <p:nvSpPr>
          <p:cNvPr id="104896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897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促进社会适应：德育教育有助于小学生更好地适应社会，培养良好的社会责任感和公民意识。</a:t>
            </a:r>
            <a:endParaRPr altLang="en-US" sz="1400" lang="zh-CN" spc="150">
              <a:solidFill>
                <a:schemeClr val="tx1"/>
              </a:solidFill>
              <a:effectLst/>
              <a:latin typeface="+mn-ea"/>
              <a:sym typeface="+mn-ea"/>
            </a:endParaRPr>
          </a:p>
        </p:txBody>
      </p:sp>
      <p:sp>
        <p:nvSpPr>
          <p:cNvPr id="104897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培养良好品德：德育教育有助于小学生树立正确的价值观和道德观念，形成良好的品德习惯。</a:t>
            </a:r>
            <a:endParaRPr altLang="en-US" dirty="0" sz="1400" lang="zh-CN" spc="150">
              <a:solidFill>
                <a:schemeClr val="tx1"/>
              </a:solidFill>
              <a:effectLst/>
              <a:latin typeface="+mn-ea"/>
              <a:sym typeface="+mn-ea"/>
            </a:endParaRPr>
          </a:p>
        </p:txBody>
      </p:sp>
      <p:sp>
        <p:nvSpPr>
          <p:cNvPr id="104898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提升综合素质：德育教育有助于提高小学生的综合素质，促进全面发展。</a:t>
            </a:r>
            <a:endParaRPr altLang="en-US" sz="1400" lang="zh-CN" spc="150">
              <a:solidFill>
                <a:schemeClr val="tx1"/>
              </a:solidFill>
              <a:effectLst/>
              <a:latin typeface="+mn-ea"/>
              <a:sym typeface="+mn-ea"/>
            </a:endParaRPr>
          </a:p>
        </p:txBody>
      </p:sp>
      <p:sp>
        <p:nvSpPr>
          <p:cNvPr id="104898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培养良好人际关系：德育教育有助于小学生建立良好的人际关系，增强团队协作能力。</a:t>
            </a:r>
            <a:endParaRPr altLang="en-US" sz="1400" lang="zh-CN" spc="150">
              <a:solidFill>
                <a:schemeClr val="tx1"/>
              </a:solidFill>
              <a:effectLst/>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6" name="标题 1"/>
          <p:cNvSpPr>
            <a:spLocks noGrp="1"/>
          </p:cNvSpPr>
          <p:nvPr>
            <p:ph type="title" idx="3"/>
          </p:nvPr>
        </p:nvSpPr>
        <p:spPr/>
        <p:txBody>
          <a:bodyPr/>
          <a:p>
            <a:r>
              <a:rPr altLang="en-US" lang="zh-CN"/>
              <a:t>德育教育对培养良好品德的作用</a:t>
            </a:r>
            <a:endParaRPr altLang="en-US" lang="zh-CN"/>
          </a:p>
        </p:txBody>
      </p:sp>
      <p:sp>
        <p:nvSpPr>
          <p:cNvPr id="104901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2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2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3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3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04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4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4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54"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德育教育有助于培养学生的道德观念和价值观，促进个体全面发展。</a:t>
            </a:r>
            <a:endParaRPr altLang="en-US" dirty="0" sz="1200" lang="zh-CN" spc="150">
              <a:solidFill>
                <a:schemeClr val="tx1">
                  <a:lumMod val="65000"/>
                  <a:lumOff val="35000"/>
                </a:schemeClr>
              </a:solidFill>
              <a:latin typeface="+mn-ea"/>
              <a:sym typeface="+mn-ea"/>
            </a:endParaRPr>
          </a:p>
        </p:txBody>
      </p:sp>
      <p:sp>
        <p:nvSpPr>
          <p:cNvPr id="1049056"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德育教育能够增强学生的公民意识和社会责任感，促进其积极参与社会公益事业。</a:t>
            </a:r>
            <a:endParaRPr altLang="en-US" dirty="0" sz="1200" lang="zh-CN" spc="150">
              <a:solidFill>
                <a:schemeClr val="tx1">
                  <a:lumMod val="65000"/>
                  <a:lumOff val="35000"/>
                </a:schemeClr>
              </a:solidFill>
              <a:latin typeface="+mn-ea"/>
              <a:sym typeface="+mn-ea"/>
            </a:endParaRPr>
          </a:p>
        </p:txBody>
      </p:sp>
      <p:sp>
        <p:nvSpPr>
          <p:cNvPr id="1049058"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德育教育有助于培养学生的良好行为习惯和道德品质，提高其自我约束力。</a:t>
            </a:r>
            <a:endParaRPr altLang="en-US" dirty="0" sz="1200" lang="zh-CN" spc="150">
              <a:solidFill>
                <a:schemeClr val="tx1">
                  <a:lumMod val="65000"/>
                  <a:lumOff val="35000"/>
                </a:schemeClr>
              </a:solidFill>
              <a:latin typeface="+mn-ea"/>
              <a:sym typeface="+mn-ea"/>
            </a:endParaRPr>
          </a:p>
        </p:txBody>
      </p:sp>
      <p:sp>
        <p:nvSpPr>
          <p:cNvPr id="104906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德育教育能够提高学生的道德认知和道德判断能力，增强其社会责任感。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4" name="标题 1"/>
          <p:cNvSpPr>
            <a:spLocks noGrp="1"/>
          </p:cNvSpPr>
          <p:nvPr>
            <p:ph type="title" idx="3"/>
          </p:nvPr>
        </p:nvSpPr>
        <p:spPr/>
        <p:txBody>
          <a:bodyPr/>
          <a:p>
            <a:r>
              <a:rPr altLang="en-US" lang="zh-CN"/>
              <a:t>德育教育对形成正确价值观的引导</a:t>
            </a:r>
            <a:endParaRPr altLang="en-US" lang="zh-CN"/>
          </a:p>
        </p:txBody>
      </p:sp>
      <p:sp>
        <p:nvSpPr>
          <p:cNvPr id="104909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德育教育是塑造学生品德的重要途径，能够引导学生树立正确的价值观。</a:t>
            </a:r>
            <a:endParaRPr altLang="en-US" dirty="0" sz="1200" lang="zh-CN" spc="150">
              <a:solidFill>
                <a:schemeClr val="tx1">
                  <a:lumMod val="65000"/>
                  <a:lumOff val="35000"/>
                </a:schemeClr>
              </a:solidFill>
              <a:latin typeface="+mn-ea"/>
              <a:sym typeface="+mn-ea"/>
            </a:endParaRPr>
          </a:p>
        </p:txBody>
      </p:sp>
      <p:sp>
        <p:nvSpPr>
          <p:cNvPr id="104909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德育教育有助于培养学生的道德判断力和道德选择能力，使其在面对复杂的社会环境时能够做出正确的决策。</a:t>
            </a:r>
            <a:endParaRPr altLang="en-US" dirty="0" sz="1200" lang="zh-CN" spc="150">
              <a:solidFill>
                <a:schemeClr val="tx1">
                  <a:lumMod val="65000"/>
                  <a:lumOff val="35000"/>
                </a:schemeClr>
              </a:solidFill>
              <a:latin typeface="+mn-ea"/>
              <a:sym typeface="+mn-ea"/>
            </a:endParaRPr>
          </a:p>
        </p:txBody>
      </p:sp>
      <p:sp>
        <p:nvSpPr>
          <p:cNvPr id="104910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德育教育能够帮助学生形成良好的行为习惯和道德品质，为其未来的成长和发展奠定坚实的基础。</a:t>
            </a:r>
            <a:endParaRPr altLang="en-US" dirty="0" sz="1200" lang="zh-CN" spc="150">
              <a:solidFill>
                <a:schemeClr val="tx1">
                  <a:lumMod val="65000"/>
                  <a:lumOff val="35000"/>
                </a:schemeClr>
              </a:solidFill>
              <a:latin typeface="+mn-ea"/>
              <a:sym typeface="+mn-ea"/>
            </a:endParaRPr>
          </a:p>
        </p:txBody>
      </p:sp>
      <p:sp>
        <p:nvSpPr>
          <p:cNvPr id="104910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德育教育能够促进学生的心理健康和社会适应能力，使其成为具有良好道德品质和公民素养的优秀人才。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6" name="标题 1"/>
          <p:cNvSpPr>
            <a:spLocks noGrp="1"/>
          </p:cNvSpPr>
          <p:nvPr>
            <p:ph type="title" idx="4"/>
            <p:custDataLst>
              <p:tags r:id="rId1"/>
            </p:custDataLst>
          </p:nvPr>
        </p:nvSpPr>
        <p:spPr/>
        <p:txBody>
          <a:bodyPr>
            <a:normAutofit fontScale="90000"/>
          </a:bodyPr>
          <a:p>
            <a:r>
              <a:rPr altLang="en-US" lang="zh-CN"/>
              <a:t>公民教育的必要性</a:t>
            </a:r>
            <a:endParaRPr altLang="en-US" lang="zh-CN"/>
          </a:p>
        </p:txBody>
      </p:sp>
      <p:sp>
        <p:nvSpPr>
          <p:cNvPr id="104913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140"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2" name="标题 1"/>
          <p:cNvSpPr>
            <a:spLocks noGrp="1"/>
          </p:cNvSpPr>
          <p:nvPr>
            <p:ph type="title" idx="3"/>
          </p:nvPr>
        </p:nvSpPr>
        <p:spPr/>
        <p:txBody>
          <a:bodyPr/>
          <a:p>
            <a:r>
              <a:rPr altLang="en-US" lang="zh-CN"/>
              <a:t>公民教育对小学生社会化的影响</a:t>
            </a:r>
            <a:endParaRPr altLang="en-US" lang="zh-CN"/>
          </a:p>
        </p:txBody>
      </p:sp>
      <p:sp>
        <p:nvSpPr>
          <p:cNvPr id="104918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培养公民意识：让小学生认识到自己在社会中的角色和责任，形成初步的公民意识。</a:t>
            </a:r>
            <a:endParaRPr altLang="en-US" dirty="0" sz="1200" lang="zh-CN" spc="150">
              <a:solidFill>
                <a:schemeClr val="tx1">
                  <a:lumMod val="65000"/>
                  <a:lumOff val="35000"/>
                </a:schemeClr>
              </a:solidFill>
              <a:latin typeface="+mn-ea"/>
              <a:sym typeface="+mn-ea"/>
            </a:endParaRPr>
          </a:p>
        </p:txBody>
      </p:sp>
      <p:sp>
        <p:nvSpPr>
          <p:cNvPr id="104918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促进社会适应：通过公民教育，帮助小学生更好地适应社会环境，增强社会适应能力。</a:t>
            </a:r>
            <a:endParaRPr altLang="en-US" dirty="0" sz="1200" lang="zh-CN" spc="150">
              <a:solidFill>
                <a:schemeClr val="tx1">
                  <a:lumMod val="65000"/>
                  <a:lumOff val="35000"/>
                </a:schemeClr>
              </a:solidFill>
              <a:latin typeface="+mn-ea"/>
              <a:sym typeface="+mn-ea"/>
            </a:endParaRPr>
          </a:p>
        </p:txBody>
      </p:sp>
      <p:sp>
        <p:nvSpPr>
          <p:cNvPr id="104918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提升道德品质：公民教育有助于培养小学生的道德观念和良好品质，促进其健康成长。</a:t>
            </a:r>
            <a:endParaRPr altLang="en-US" dirty="0" sz="1200" lang="zh-CN" spc="150">
              <a:solidFill>
                <a:schemeClr val="tx1">
                  <a:lumMod val="65000"/>
                  <a:lumOff val="35000"/>
                </a:schemeClr>
              </a:solidFill>
              <a:latin typeface="+mn-ea"/>
              <a:sym typeface="+mn-ea"/>
            </a:endParaRPr>
          </a:p>
        </p:txBody>
      </p:sp>
      <p:sp>
        <p:nvSpPr>
          <p:cNvPr id="104919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增强法治观念：通过公民教育，让小学生了解法律知识，树立法治观念，自觉遵守法律法规。</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4" name="标题 1"/>
          <p:cNvSpPr>
            <a:spLocks noGrp="1"/>
          </p:cNvSpPr>
          <p:nvPr>
            <p:ph type="title" idx="3"/>
          </p:nvPr>
        </p:nvSpPr>
        <p:spPr/>
        <p:txBody>
          <a:bodyPr/>
          <a:p>
            <a:r>
              <a:rPr altLang="en-US" lang="zh-CN"/>
              <a:t>公民教育对培养社会责任感的作用</a:t>
            </a:r>
            <a:endParaRPr altLang="en-US" lang="zh-CN"/>
          </a:p>
        </p:txBody>
      </p:sp>
      <p:sp>
        <p:nvSpPr>
          <p:cNvPr id="104922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2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0" name="TextBox 2"/>
          <p:cNvSpPr txBox="1"/>
          <p:nvPr>
            <p:custDataLst>
              <p:tags r:id="rId3"/>
            </p:custDataLst>
          </p:nvPr>
        </p:nvSpPr>
        <p:spPr>
          <a:xfrm>
            <a:off x="763381" y="3137508"/>
            <a:ext cx="2278952" cy="1840235"/>
          </a:xfrm>
          <a:prstGeom prst="rect"/>
          <a:noFill/>
        </p:spPr>
        <p:txBody>
          <a:bodyPr rtlCol="0" wrap="square">
            <a:normAutofit fontScale="8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公民教育有助于培养学生的社会责任感，使学生意识到自己在社会中的角色和责任。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6" name="TextBox 2"/>
          <p:cNvSpPr txBox="1"/>
          <p:nvPr>
            <p:custDataLst>
              <p:tags r:id="rId6"/>
            </p:custDataLst>
          </p:nvPr>
        </p:nvSpPr>
        <p:spPr>
          <a:xfrm>
            <a:off x="3561327" y="3137508"/>
            <a:ext cx="2278952" cy="1840235"/>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rPr>
              <a:t>通过公民教育，学生可以了解社会规则和公共事务，从而更好地参与社会生活。</a:t>
            </a:r>
            <a:endParaRPr altLang="en-US" dirty="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2" name="TextBox 2"/>
          <p:cNvSpPr txBox="1"/>
          <p:nvPr>
            <p:custDataLst>
              <p:tags r:id="rId9"/>
            </p:custDataLst>
          </p:nvPr>
        </p:nvSpPr>
        <p:spPr>
          <a:xfrm>
            <a:off x="635608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公民教育可以帮助学生形成正确的价值观和道德观念，自觉遵守社会规范和法律法规。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8" name="TextBox 2"/>
          <p:cNvSpPr txBox="1"/>
          <p:nvPr>
            <p:custDataLst>
              <p:tags r:id="rId12"/>
            </p:custDataLst>
          </p:nvPr>
        </p:nvSpPr>
        <p:spPr>
          <a:xfrm>
            <a:off x="9144465" y="3137508"/>
            <a:ext cx="2278952" cy="1840235"/>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公民教育还可以提高学生的团队合作能力和沟通能力，增强学生的集体荣誉感和社会归属感。</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82" name="标题 1"/>
          <p:cNvSpPr>
            <a:spLocks noGrp="1"/>
          </p:cNvSpPr>
          <p:nvPr>
            <p:ph type="title" idx="3"/>
          </p:nvPr>
        </p:nvSpPr>
        <p:spPr/>
        <p:txBody>
          <a:bodyPr/>
          <a:p>
            <a:r>
              <a:rPr altLang="en-US" lang="zh-CN"/>
              <a:t>公民教育对形成良好公民素质的引导</a:t>
            </a:r>
            <a:endParaRPr altLang="en-US" lang="zh-CN"/>
          </a:p>
        </p:txBody>
      </p:sp>
      <p:sp>
        <p:nvSpPr>
          <p:cNvPr id="10492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促进社会参与：公民教育鼓励个体积极参与社会活动，提高其社会参与度和贡献度，推动社会进步与发展。</a:t>
            </a:r>
            <a:endParaRPr altLang="en-US" dirty="0" sz="2400" lang="zh-CN">
              <a:latin typeface="+mn-ea"/>
              <a:ea typeface="+mn-ea"/>
            </a:endParaRPr>
          </a:p>
        </p:txBody>
      </p:sp>
      <p:sp>
        <p:nvSpPr>
          <p:cNvPr id="10493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形成良好行为习惯：公民教育有助于培养个体形成良好的行为习惯，如遵守公共秩序、尊重他人权利等，提升社会文明水平。</a:t>
            </a:r>
            <a:endParaRPr altLang="en-US" dirty="0" sz="2400" lang="zh-CN">
              <a:latin typeface="+mn-ea"/>
              <a:ea typeface="+mn-ea"/>
            </a:endParaRPr>
          </a:p>
        </p:txBody>
      </p:sp>
      <p:sp>
        <p:nvSpPr>
          <p:cNvPr id="10493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培养公民意识：公民教育旨在培养个体具备公民意识，包括权利与义务意识、法律意识和社会责任感等。</a:t>
            </a:r>
            <a:endParaRPr altLang="en-US" dirty="0" sz="2400" lang="zh-CN">
              <a:latin typeface="+mn-ea"/>
              <a:ea typeface="+mn-ea"/>
            </a:endParaRPr>
          </a:p>
        </p:txBody>
      </p:sp>
      <p:sp>
        <p:nvSpPr>
          <p:cNvPr id="10493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提升道德品质：通过公民教育，个体能够更好地理解道德规范，形成良好的道德品质，促进社会和谐与稳定。</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40" name="标题 1"/>
          <p:cNvSpPr>
            <a:spLocks noGrp="1"/>
          </p:cNvSpPr>
          <p:nvPr>
            <p:ph type="title" idx="4"/>
            <p:custDataLst>
              <p:tags r:id="rId1"/>
            </p:custDataLst>
          </p:nvPr>
        </p:nvSpPr>
        <p:spPr/>
        <p:txBody>
          <a:bodyPr>
            <a:normAutofit fontScale="90000"/>
          </a:bodyPr>
          <a:p>
            <a:r>
              <a:rPr altLang="en-US" lang="zh-CN"/>
              <a:t>德育与公民教育的相互关系</a:t>
            </a:r>
            <a:endParaRPr altLang="en-US" lang="zh-CN"/>
          </a:p>
        </p:txBody>
      </p:sp>
      <p:sp>
        <p:nvSpPr>
          <p:cNvPr id="104934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344"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6" name="标题 1"/>
          <p:cNvSpPr>
            <a:spLocks noGrp="1"/>
          </p:cNvSpPr>
          <p:nvPr>
            <p:ph type="title" idx="3"/>
          </p:nvPr>
        </p:nvSpPr>
        <p:spPr/>
        <p:txBody>
          <a:bodyPr/>
          <a:p>
            <a:r>
              <a:rPr altLang="en-US" lang="zh-CN"/>
              <a:t>德育教育是公民教育的基础</a:t>
            </a:r>
            <a:endParaRPr altLang="en-US" lang="zh-CN"/>
          </a:p>
        </p:txBody>
      </p:sp>
      <p:sp>
        <p:nvSpPr>
          <p:cNvPr id="104938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9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德育教育旨在培养良好的道德品质和行为习惯，为公民教育打下基础。</a:t>
            </a:r>
            <a:endParaRPr altLang="en-US" dirty="0" sz="2000" lang="zh-CN" spc="200">
              <a:solidFill>
                <a:schemeClr val="tx1">
                  <a:lumMod val="85000"/>
                  <a:lumOff val="15000"/>
                </a:schemeClr>
              </a:solidFill>
              <a:latin typeface="+mn-ea"/>
              <a:sym typeface="+mn-ea"/>
            </a:endParaRPr>
          </a:p>
        </p:txBody>
      </p:sp>
      <p:sp>
        <p:nvSpPr>
          <p:cNvPr id="104939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9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9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公民教育强调公民的权利和义务，而德育教育则教导学生尊重和履行自己的权利和义务。</a:t>
            </a:r>
            <a:endParaRPr altLang="en-US" dirty="0" sz="2000" lang="zh-CN" spc="200">
              <a:solidFill>
                <a:schemeClr val="tx1">
                  <a:lumMod val="85000"/>
                  <a:lumOff val="15000"/>
                </a:schemeClr>
              </a:solidFill>
              <a:latin typeface="+mn-ea"/>
              <a:sym typeface="+mn-ea"/>
            </a:endParaRPr>
          </a:p>
        </p:txBody>
      </p:sp>
      <p:sp>
        <p:nvSpPr>
          <p:cNvPr id="104940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0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德育教育中的价值观和道德准则对于公民教育中的社会责任感和公共意识的培养具有重要意义。</a:t>
            </a:r>
            <a:endParaRPr altLang="en-US" dirty="0" sz="2000" lang="zh-CN" spc="200">
              <a:solidFill>
                <a:schemeClr val="tx1">
                  <a:lumMod val="85000"/>
                  <a:lumOff val="15000"/>
                </a:schemeClr>
              </a:solidFill>
              <a:latin typeface="+mn-ea"/>
              <a:sym typeface="+mn-ea"/>
            </a:endParaRPr>
          </a:p>
        </p:txBody>
      </p:sp>
      <p:sp>
        <p:nvSpPr>
          <p:cNvPr id="104940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0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1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德育教育中的爱国主义教育和民族精神培养，是公民教育中民族认同和国家意识的重要组成部分。</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4" name="标题 1"/>
          <p:cNvSpPr>
            <a:spLocks noGrp="1"/>
          </p:cNvSpPr>
          <p:nvPr>
            <p:ph type="title" idx="3"/>
          </p:nvPr>
        </p:nvSpPr>
        <p:spPr/>
        <p:txBody>
          <a:bodyPr/>
          <a:p>
            <a:r>
              <a:rPr altLang="en-US" lang="zh-CN"/>
              <a:t>公民教育是德育教育的延伸</a:t>
            </a:r>
            <a:endParaRPr altLang="en-US" lang="zh-CN"/>
          </a:p>
        </p:txBody>
      </p:sp>
      <p:sp>
        <p:nvSpPr>
          <p:cNvPr id="104944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公民教育强调公民的权利和义务，培养公民的责任感和参与意识。</a:t>
            </a:r>
            <a:endParaRPr altLang="en-US" dirty="0" sz="2000" lang="zh-CN" spc="150">
              <a:solidFill>
                <a:schemeClr val="tx1">
                  <a:lumMod val="75000"/>
                  <a:lumOff val="25000"/>
                </a:schemeClr>
              </a:solidFill>
              <a:latin typeface="+mn-ea"/>
              <a:sym typeface="+mn-ea"/>
            </a:endParaRPr>
          </a:p>
        </p:txBody>
      </p:sp>
      <p:sp>
        <p:nvSpPr>
          <p:cNvPr id="104945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德育教育注重道德品质的培养，强调个人品德与社会道德的统一。</a:t>
            </a:r>
            <a:endParaRPr altLang="en-US" dirty="0" sz="2000" lang="zh-CN" spc="150">
              <a:solidFill>
                <a:schemeClr val="tx1">
                  <a:lumMod val="75000"/>
                  <a:lumOff val="25000"/>
                </a:schemeClr>
              </a:solidFill>
              <a:latin typeface="+mn-ea"/>
              <a:sym typeface="+mn-ea"/>
            </a:endParaRPr>
          </a:p>
        </p:txBody>
      </p:sp>
      <p:sp>
        <p:nvSpPr>
          <p:cNvPr id="104945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公民教育在德育教育的基础上，进一步拓展了德育的内涵和外延，使德育更加贴近社会现实和个体生活。</a:t>
            </a:r>
            <a:endParaRPr altLang="en-US" dirty="0" sz="2000" lang="zh-CN" spc="150">
              <a:solidFill>
                <a:schemeClr val="tx1">
                  <a:lumMod val="75000"/>
                  <a:lumOff val="25000"/>
                </a:schemeClr>
              </a:solidFill>
              <a:latin typeface="+mn-ea"/>
              <a:sym typeface="+mn-ea"/>
            </a:endParaRPr>
          </a:p>
        </p:txBody>
      </p:sp>
      <p:sp>
        <p:nvSpPr>
          <p:cNvPr id="104946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6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公民教育与德育教育的目标一致，都是为了培养具有良好道德品质和公民素养的人。</a:t>
            </a:r>
            <a:endParaRPr altLang="en-US" dirty="0" sz="2000" lang="zh-CN" spc="150">
              <a:solidFill>
                <a:schemeClr val="tx1">
                  <a:lumMod val="75000"/>
                  <a:lumOff val="25000"/>
                </a:schemeClr>
              </a:solidFill>
              <a:latin typeface="+mn-ea"/>
              <a:sym typeface="+mn-ea"/>
            </a:endParaRPr>
          </a:p>
        </p:txBody>
      </p:sp>
      <p:sp>
        <p:nvSpPr>
          <p:cNvPr id="104946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02" name="标题 1"/>
          <p:cNvSpPr>
            <a:spLocks noGrp="1"/>
          </p:cNvSpPr>
          <p:nvPr>
            <p:ph type="title" idx="3"/>
          </p:nvPr>
        </p:nvSpPr>
        <p:spPr/>
        <p:txBody>
          <a:bodyPr/>
          <a:p>
            <a:r>
              <a:rPr altLang="en-US" lang="zh-CN"/>
              <a:t>德育与公民教育的融合发展</a:t>
            </a:r>
            <a:endParaRPr altLang="en-US" lang="zh-CN"/>
          </a:p>
        </p:txBody>
      </p:sp>
      <p:sp>
        <p:nvSpPr>
          <p:cNvPr id="104950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德育与公民教育在目标上相互补充，德育注重培养道德品质，公民教育注重培养社会责任感和公民素养。</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1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德育与公民教育在内容上相互融合，德育涵盖了思想、政治、道德等方面，公民教育涵盖了社会、政治、法律等方面。</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1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5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德育与公民教育在教学方式上可以相互借鉴，德育注重情感教育和实践活动，公民教育注重案例分析和角色扮演。</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德育与公民教育的融合发展有助于提高学生的综合素质和社会适应能力，为培养有道德、有责任感的公民打下坚实基础。</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0" name="标题 1"/>
          <p:cNvSpPr>
            <a:spLocks noGrp="1"/>
          </p:cNvSpPr>
          <p:nvPr>
            <p:ph type="title" idx="4"/>
            <p:custDataLst>
              <p:tags r:id="rId1"/>
            </p:custDataLst>
          </p:nvPr>
        </p:nvSpPr>
        <p:spPr/>
        <p:txBody>
          <a:bodyPr>
            <a:normAutofit fontScale="90000"/>
          </a:bodyPr>
          <a:p>
            <a:r>
              <a:rPr altLang="en-US" lang="zh-CN"/>
              <a:t>小学德育与公民教育的实施途径</a:t>
            </a:r>
            <a:endParaRPr altLang="en-US" lang="zh-CN"/>
          </a:p>
        </p:txBody>
      </p:sp>
      <p:sp>
        <p:nvSpPr>
          <p:cNvPr id="104956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564"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06" name="标题 1"/>
          <p:cNvSpPr>
            <a:spLocks noGrp="1"/>
          </p:cNvSpPr>
          <p:nvPr>
            <p:ph type="title" idx="3"/>
          </p:nvPr>
        </p:nvSpPr>
        <p:spPr/>
        <p:txBody>
          <a:bodyPr/>
          <a:p>
            <a:r>
              <a:rPr altLang="en-US" lang="zh-CN"/>
              <a:t>课堂教学中的德育与公民教育</a:t>
            </a:r>
            <a:endParaRPr altLang="en-US" lang="zh-CN"/>
          </a:p>
        </p:txBody>
      </p:sp>
      <p:sp>
        <p:nvSpPr>
          <p:cNvPr id="10496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德育课程：通过思想品德课程，培养学生的道德观念和公民意识。</a:t>
            </a:r>
            <a:endParaRPr altLang="en-US" dirty="0" sz="1200" lang="zh-CN" spc="150">
              <a:solidFill>
                <a:schemeClr val="tx1">
                  <a:lumMod val="65000"/>
                  <a:lumOff val="35000"/>
                </a:schemeClr>
              </a:solidFill>
              <a:latin typeface="+mn-ea"/>
              <a:sym typeface="+mn-ea"/>
            </a:endParaRPr>
          </a:p>
        </p:txBody>
      </p:sp>
      <p:sp>
        <p:nvSpPr>
          <p:cNvPr id="10496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学科渗透：在其他学科的教学中，融入德育和公民教育的内容，如语文、历史等科目。</a:t>
            </a:r>
            <a:endParaRPr altLang="en-US" dirty="0" sz="1200" lang="zh-CN" spc="150">
              <a:solidFill>
                <a:schemeClr val="tx1">
                  <a:lumMod val="65000"/>
                  <a:lumOff val="35000"/>
                </a:schemeClr>
              </a:solidFill>
              <a:latin typeface="+mn-ea"/>
              <a:sym typeface="+mn-ea"/>
            </a:endParaRPr>
          </a:p>
        </p:txBody>
      </p:sp>
      <p:sp>
        <p:nvSpPr>
          <p:cNvPr id="10496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课外活动：组织丰富多彩的课外活动，如志愿服务、社会实践等，让学生在实践中培养道德品质和公民责任感。</a:t>
            </a:r>
            <a:endParaRPr altLang="en-US" dirty="0" sz="1200" lang="zh-CN" spc="150">
              <a:solidFill>
                <a:schemeClr val="tx1">
                  <a:lumMod val="65000"/>
                  <a:lumOff val="35000"/>
                </a:schemeClr>
              </a:solidFill>
              <a:latin typeface="+mn-ea"/>
              <a:sym typeface="+mn-ea"/>
            </a:endParaRPr>
          </a:p>
        </p:txBody>
      </p:sp>
      <p:sp>
        <p:nvSpPr>
          <p:cNvPr id="10496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家校合作：加强与家长的沟通与合作，共同推进德育与公民教育，形成教育合力。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8" name="标题 1"/>
          <p:cNvSpPr>
            <a:spLocks noGrp="1"/>
          </p:cNvSpPr>
          <p:nvPr>
            <p:ph type="title" idx="3"/>
          </p:nvPr>
        </p:nvSpPr>
        <p:spPr/>
        <p:txBody>
          <a:bodyPr/>
          <a:p>
            <a:r>
              <a:rPr altLang="en-US" lang="zh-CN"/>
              <a:t>校园文化建设中的德育与公民教育</a:t>
            </a:r>
            <a:endParaRPr altLang="en-US" lang="zh-CN"/>
          </a:p>
        </p:txBody>
      </p:sp>
      <p:sp>
        <p:nvSpPr>
          <p:cNvPr id="104965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5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校园文化对德育与公民教育的影响</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5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5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校园文化建设中的德育活动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66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66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校园文化建设中的公民教育活动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66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67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校园文化建设的德育与公民教育效果评估</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06" name="标题 1"/>
          <p:cNvSpPr>
            <a:spLocks noGrp="1"/>
          </p:cNvSpPr>
          <p:nvPr>
            <p:ph type="title" idx="3"/>
          </p:nvPr>
        </p:nvSpPr>
        <p:spPr/>
        <p:txBody>
          <a:bodyPr/>
          <a:p>
            <a:r>
              <a:rPr altLang="en-US" lang="zh-CN"/>
              <a:t>社会实践中的德育与公民教育</a:t>
            </a:r>
            <a:endParaRPr altLang="en-US" lang="zh-CN"/>
          </a:p>
        </p:txBody>
      </p:sp>
      <p:sp>
        <p:nvSpPr>
          <p:cNvPr id="104970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组织学生参与社会实践活动，如志愿服务、社区服务等，培养其社会责任感和公民意识。</a:t>
            </a:r>
            <a:endParaRPr altLang="en-US" dirty="0" sz="1200" lang="zh-CN" spc="150">
              <a:solidFill>
                <a:schemeClr val="tx1">
                  <a:lumMod val="65000"/>
                  <a:lumOff val="35000"/>
                </a:schemeClr>
              </a:solidFill>
              <a:latin typeface="+mn-ea"/>
              <a:sym typeface="+mn-ea"/>
            </a:endParaRPr>
          </a:p>
        </p:txBody>
      </p:sp>
      <p:sp>
        <p:nvSpPr>
          <p:cNvPr id="104971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通过课堂教育、校园文化活动等形式，引导学生树立正确的价值观和道德观念，培养其良好的品德和行为习惯。</a:t>
            </a:r>
            <a:endParaRPr altLang="en-US" dirty="0" sz="1200" lang="zh-CN" spc="150">
              <a:solidFill>
                <a:schemeClr val="tx1">
                  <a:lumMod val="65000"/>
                  <a:lumOff val="35000"/>
                </a:schemeClr>
              </a:solidFill>
              <a:latin typeface="+mn-ea"/>
              <a:sym typeface="+mn-ea"/>
            </a:endParaRPr>
          </a:p>
        </p:txBody>
      </p:sp>
      <p:sp>
        <p:nvSpPr>
          <p:cNvPr id="104971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加强家校合作，共同关注学生的德育与公民教育，形成教育合力，提高教育效果。</a:t>
            </a:r>
            <a:endParaRPr altLang="en-US" dirty="0" sz="1200" lang="zh-CN" spc="150">
              <a:solidFill>
                <a:schemeClr val="tx1">
                  <a:lumMod val="65000"/>
                  <a:lumOff val="35000"/>
                </a:schemeClr>
              </a:solidFill>
              <a:latin typeface="+mn-ea"/>
              <a:sym typeface="+mn-ea"/>
            </a:endParaRPr>
          </a:p>
        </p:txBody>
      </p:sp>
      <p:sp>
        <p:nvSpPr>
          <p:cNvPr id="104971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利用信息技术手段，如网络教育平台、社交媒体等，拓宽德育与公民教育的渠道和方式，提高教育的趣味性和实效性。</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8" name="标题 1"/>
          <p:cNvSpPr>
            <a:spLocks noGrp="1"/>
          </p:cNvSpPr>
          <p:nvPr>
            <p:ph type="title" idx="3"/>
          </p:nvPr>
        </p:nvSpPr>
        <p:spPr/>
        <p:txBody>
          <a:bodyPr/>
          <a:p>
            <a:r>
              <a:rPr altLang="en-US" lang="zh-CN"/>
              <a:t>家校合作中的德育与公民教育</a:t>
            </a:r>
            <a:endParaRPr altLang="en-US" lang="zh-CN"/>
          </a:p>
        </p:txBody>
      </p:sp>
      <p:sp>
        <p:nvSpPr>
          <p:cNvPr id="104975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家校合作在德育与公民教育中的优势和挑战</a:t>
            </a:r>
            <a:endParaRPr altLang="zh-CN" dirty="0" lang="en-US">
              <a:solidFill>
                <a:schemeClr val="dk1">
                  <a:lumMod val="80000"/>
                  <a:lumOff val="20000"/>
                </a:schemeClr>
              </a:solidFill>
              <a:latin typeface="+mn-ea"/>
              <a:sym typeface="+mn-ea"/>
            </a:endParaRPr>
          </a:p>
        </p:txBody>
      </p:sp>
      <p:sp>
        <p:nvSpPr>
          <p:cNvPr id="104975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家庭与学校共同参与德育与公民教育的重要性</a:t>
            </a:r>
            <a:endParaRPr altLang="en-US" dirty="0" lang="zh-CN">
              <a:solidFill>
                <a:schemeClr val="dk1">
                  <a:lumMod val="80000"/>
                  <a:lumOff val="20000"/>
                </a:schemeClr>
              </a:solidFill>
              <a:latin typeface="+mn-ea"/>
              <a:sym typeface="+mn-ea"/>
            </a:endParaRPr>
          </a:p>
        </p:txBody>
      </p:sp>
      <p:sp>
        <p:nvSpPr>
          <p:cNvPr id="104976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6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家校合作的具体实施方式，如家长会、家访等</a:t>
            </a:r>
            <a:endParaRPr altLang="en-US" dirty="0" lang="zh-CN">
              <a:solidFill>
                <a:schemeClr val="dk1">
                  <a:lumMod val="80000"/>
                  <a:lumOff val="20000"/>
                </a:schemeClr>
              </a:solidFill>
              <a:latin typeface="+mn-ea"/>
              <a:sym typeface="+mn-ea"/>
            </a:endParaRPr>
          </a:p>
        </p:txBody>
      </p:sp>
      <p:sp>
        <p:nvSpPr>
          <p:cNvPr id="104977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7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8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成功案例分享：家校合作在德育与公民教育中的实践效果</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14" name="标题 1"/>
          <p:cNvSpPr>
            <a:spLocks noGrp="1"/>
          </p:cNvSpPr>
          <p:nvPr>
            <p:ph type="title" idx="4"/>
            <p:custDataLst>
              <p:tags r:id="rId1"/>
            </p:custDataLst>
          </p:nvPr>
        </p:nvSpPr>
        <p:spPr/>
        <p:txBody>
          <a:bodyPr>
            <a:normAutofit fontScale="90000"/>
          </a:bodyPr>
          <a:p>
            <a:r>
              <a:rPr altLang="en-US" lang="zh-CN"/>
              <a:t>德育与公民教育的挑战与对策</a:t>
            </a:r>
            <a:endParaRPr altLang="en-US" lang="zh-CN"/>
          </a:p>
        </p:txBody>
      </p:sp>
      <p:sp>
        <p:nvSpPr>
          <p:cNvPr id="104981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818"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60" name="标题 1"/>
          <p:cNvSpPr>
            <a:spLocks noGrp="1"/>
          </p:cNvSpPr>
          <p:nvPr>
            <p:ph type="title" idx="3"/>
          </p:nvPr>
        </p:nvSpPr>
        <p:spPr/>
        <p:txBody>
          <a:bodyPr/>
          <a:p>
            <a:r>
              <a:rPr altLang="en-US" lang="zh-CN"/>
              <a:t>当前小学德育与公民教育面临的问题与挑战</a:t>
            </a:r>
            <a:endParaRPr altLang="en-US" lang="zh-CN"/>
          </a:p>
        </p:txBody>
      </p:sp>
      <p:sp>
        <p:nvSpPr>
          <p:cNvPr id="104986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6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问题：教师素质参差不齐，影响德育与公民教育的质量</a:t>
            </a:r>
            <a:endParaRPr altLang="zh-CN" dirty="0" lang="en-US">
              <a:solidFill>
                <a:schemeClr val="dk1">
                  <a:lumMod val="80000"/>
                  <a:lumOff val="20000"/>
                </a:schemeClr>
              </a:solidFill>
              <a:latin typeface="+mn-ea"/>
              <a:sym typeface="+mn-ea"/>
            </a:endParaRPr>
          </a:p>
        </p:txBody>
      </p:sp>
      <p:sp>
        <p:nvSpPr>
          <p:cNvPr id="104987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问题：缺乏有效的德育与公民教育方法</a:t>
            </a:r>
            <a:endParaRPr altLang="en-US" dirty="0" lang="zh-CN">
              <a:solidFill>
                <a:schemeClr val="dk1">
                  <a:lumMod val="80000"/>
                  <a:lumOff val="20000"/>
                </a:schemeClr>
              </a:solidFill>
              <a:latin typeface="+mn-ea"/>
              <a:sym typeface="+mn-ea"/>
            </a:endParaRPr>
          </a:p>
        </p:txBody>
      </p:sp>
      <p:sp>
        <p:nvSpPr>
          <p:cNvPr id="104987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问题：德育与公民教育内容与现实脱节</a:t>
            </a:r>
            <a:endParaRPr altLang="en-US" dirty="0" lang="zh-CN">
              <a:solidFill>
                <a:schemeClr val="dk1">
                  <a:lumMod val="80000"/>
                  <a:lumOff val="20000"/>
                </a:schemeClr>
              </a:solidFill>
              <a:latin typeface="+mn-ea"/>
              <a:sym typeface="+mn-ea"/>
            </a:endParaRPr>
          </a:p>
        </p:txBody>
      </p:sp>
      <p:sp>
        <p:nvSpPr>
          <p:cNvPr id="104988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问题：家庭、学校和社会三者之间缺乏有效的合作与沟通</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26" name="标题 1"/>
          <p:cNvSpPr>
            <a:spLocks noGrp="1"/>
          </p:cNvSpPr>
          <p:nvPr>
            <p:ph type="title" idx="3"/>
          </p:nvPr>
        </p:nvSpPr>
        <p:spPr/>
        <p:txBody>
          <a:bodyPr/>
          <a:p>
            <a:r>
              <a:rPr altLang="en-US" lang="zh-CN"/>
              <a:t>提高小学德育与公民教育质量的对策建议</a:t>
            </a:r>
            <a:endParaRPr altLang="en-US" lang="zh-CN"/>
          </a:p>
        </p:txBody>
      </p:sp>
      <p:sp>
        <p:nvSpPr>
          <p:cNvPr id="1049928"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2"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强化德育课程建设，提高德育课程质量</a:t>
            </a:r>
            <a:endParaRPr altLang="en-US" dirty="0" sz="2000" lang="zh-CN" spc="150">
              <a:solidFill>
                <a:schemeClr val="tx1">
                  <a:lumMod val="85000"/>
                  <a:lumOff val="15000"/>
                </a:schemeClr>
              </a:solidFill>
              <a:latin typeface="+mn-ea"/>
              <a:sym typeface="+mn-ea"/>
            </a:endParaRPr>
          </a:p>
        </p:txBody>
      </p:sp>
      <p:sp>
        <p:nvSpPr>
          <p:cNvPr id="1049934"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6"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8"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加强德育与公民教育的师资培训，提高教师的专业素养</a:t>
            </a:r>
            <a:endParaRPr altLang="en-US" dirty="0" sz="2000" lang="zh-CN" spc="150">
              <a:solidFill>
                <a:schemeClr val="tx1">
                  <a:lumMod val="85000"/>
                  <a:lumOff val="15000"/>
                </a:schemeClr>
              </a:solidFill>
              <a:latin typeface="+mn-ea"/>
              <a:sym typeface="+mn-ea"/>
            </a:endParaRPr>
          </a:p>
        </p:txBody>
      </p:sp>
      <p:sp>
        <p:nvSpPr>
          <p:cNvPr id="1049940"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2"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4"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创新德育与公民教育的方式方法，增强教育的针对性和实效性</a:t>
            </a:r>
            <a:endParaRPr altLang="en-US" dirty="0" sz="2000" lang="zh-CN" spc="150">
              <a:solidFill>
                <a:schemeClr val="tx1">
                  <a:lumMod val="85000"/>
                  <a:lumOff val="15000"/>
                </a:schemeClr>
              </a:solidFill>
              <a:latin typeface="+mn-ea"/>
              <a:sym typeface="+mn-ea"/>
            </a:endParaRPr>
          </a:p>
        </p:txBody>
      </p:sp>
      <p:sp>
        <p:nvSpPr>
          <p:cNvPr id="1049946"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48"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50"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建立德育与公民教育的评价体系，完善教育质量的监测和评估机制</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4" name="标题 1"/>
          <p:cNvSpPr>
            <a:spLocks noGrp="1"/>
          </p:cNvSpPr>
          <p:nvPr>
            <p:ph type="title" idx="3"/>
          </p:nvPr>
        </p:nvSpPr>
        <p:spPr/>
        <p:txBody>
          <a:bodyPr/>
          <a:p>
            <a:r>
              <a:rPr altLang="en-US" lang="zh-CN"/>
              <a:t>加强小学德育与公民教育的师资队伍建设</a:t>
            </a:r>
            <a:endParaRPr altLang="en-US" lang="zh-CN"/>
          </a:p>
        </p:txBody>
      </p:sp>
      <p:sp>
        <p:nvSpPr>
          <p:cNvPr id="104998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8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培养专业教师：提高教师的德育与公民教育专业素养，确保教学质量。</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9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9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9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培训与进修：定期组织教师参加德育与公民教育培训和进修课程，更新教育理念和教学方法。</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9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0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8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建立评价机制：制定科学的评价标准，定期对教师的德育与公民教育能力进行评价，激励教师不断提升自身素质。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0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0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0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8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引进优秀人才：积极引进具有德育与公民教育背景和经验的优秀教师，为学校注入新鲜血液和活力。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42" name="标题 1"/>
          <p:cNvSpPr>
            <a:spLocks noGrp="1"/>
          </p:cNvSpPr>
          <p:nvPr>
            <p:ph type="title" idx="3"/>
          </p:nvPr>
        </p:nvSpPr>
        <p:spPr/>
        <p:txBody>
          <a:bodyPr/>
          <a:p>
            <a:r>
              <a:rPr altLang="en-US" lang="zh-CN"/>
              <a:t>创新小学德育与公民教育的方法和手段</a:t>
            </a:r>
            <a:endParaRPr altLang="en-US" lang="zh-CN"/>
          </a:p>
        </p:txBody>
      </p:sp>
      <p:sp>
        <p:nvSpPr>
          <p:cNvPr id="105004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利用信息技术手段，如网络、多媒体等，提高德育与公民教育的趣味性和互动性。</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结合学校特色和地方文化，开发具有特色的德育与公民教育课程，提高教育的针对性和实效性。</a:t>
            </a:r>
            <a:endParaRPr dirty="0" sz="2000" err="1">
              <a:solidFill>
                <a:schemeClr val="tx1">
                  <a:lumMod val="75000"/>
                  <a:lumOff val="25000"/>
                </a:schemeClr>
              </a:solidFill>
              <a:latin typeface="+mn-ea"/>
              <a:ea typeface="+mn-ea"/>
              <a:cs typeface="+mn-ea"/>
              <a:sym typeface="+mn-lt"/>
            </a:endParaRPr>
          </a:p>
        </p:txBody>
      </p:sp>
      <p:sp>
        <p:nvSpPr>
          <p:cNvPr id="105006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7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4444"/>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加强与家庭、社区的合作，共同推进德育与公民教育的发展，形成教育合力。</a:t>
            </a:r>
            <a:endParaRPr dirty="0" err="1">
              <a:solidFill>
                <a:schemeClr val="tx1">
                  <a:lumMod val="75000"/>
                  <a:lumOff val="25000"/>
                </a:schemeClr>
              </a:solidFill>
              <a:latin typeface="+mn-ea"/>
              <a:ea typeface="+mn-ea"/>
              <a:cs typeface="+mn-ea"/>
              <a:sym typeface="+mn-lt"/>
            </a:endParaRPr>
          </a:p>
        </p:txBody>
      </p:sp>
      <p:sp>
        <p:nvSpPr>
          <p:cNvPr id="10500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开展多样化的实践活动，如社会调查、志愿服务等，让学生在实践中学习和体验德育与公民教育。</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16"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118"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3.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75.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0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20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4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4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4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4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85.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287.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50.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2024-01-03T15:06:11Z</dcterms:created>
  <dcterms:modified xsi:type="dcterms:W3CDTF">2024-01-03T15:06:11Z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a4226a29bd914135afd9e62f29e2ae32_21</vt:lpwstr>
  </property>
</Properties>
</file>