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199" r:id="rId1"/>
    <p:sldMasterId id="2147488236" r:id="rId2"/>
  </p:sldMasterIdLst>
  <p:notesMasterIdLst>
    <p:notesMasterId r:id="rId3"/>
  </p:notesMasterIdLst>
  <p:sldIdLst>
    <p:sldId id="2336" r:id="rId4"/>
    <p:sldId id="2340" r:id="rId5"/>
    <p:sldId id="2345" r:id="rId6"/>
    <p:sldId id="2349" r:id="rId7"/>
    <p:sldId id="2352" r:id="rId8"/>
    <p:sldId id="2355" r:id="rId9"/>
    <p:sldId id="2359" r:id="rId10"/>
    <p:sldId id="2363" r:id="rId11"/>
    <p:sldId id="2366" r:id="rId12"/>
    <p:sldId id="2369" r:id="rId13"/>
    <p:sldId id="2373" r:id="rId14"/>
    <p:sldId id="2377" r:id="rId15"/>
    <p:sldId id="2380" r:id="rId16"/>
    <p:sldId id="2383" r:id="rId17"/>
    <p:sldId id="2387" r:id="rId18"/>
    <p:sldId id="2391" r:id="rId19"/>
    <p:sldId id="2394" r:id="rId20"/>
    <p:sldId id="2397" r:id="rId21"/>
    <p:sldId id="2401" r:id="rId22"/>
    <p:sldId id="2405" r:id="rId23"/>
    <p:sldId id="2408" r:id="rId24"/>
    <p:sldId id="2411" r:id="rId25"/>
    <p:sldId id="2414"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7" name="幻灯片图像占位符 1"/>
          <p:cNvSpPr>
            <a:spLocks noChangeAspect="1" noRot="1" noGrp="1"/>
          </p:cNvSpPr>
          <p:nvPr>
            <p:ph type="sldImg"/>
          </p:nvPr>
        </p:nvSpPr>
        <p:spPr/>
      </p:sp>
      <p:sp>
        <p:nvSpPr>
          <p:cNvPr id="1048619" name="备注占位符 2"/>
          <p:cNvSpPr>
            <a:spLocks noGrp="1"/>
          </p:cNvSpPr>
          <p:nvPr>
            <p:ph type="body" idx="1"/>
          </p:nvPr>
        </p:nvSpPr>
        <p:spPr/>
        <p:txBody>
          <a:bodyPr/>
          <a:p>
            <a:endParaRPr altLang="en-US" dirty="0" lang="zh-CN"/>
          </a:p>
        </p:txBody>
      </p:sp>
      <p:sp>
        <p:nvSpPr>
          <p:cNvPr id="104862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200" r:id="rId1"/>
    <p:sldLayoutId id="2147488201" r:id="rId2"/>
    <p:sldLayoutId id="2147488202" r:id="rId3"/>
    <p:sldLayoutId id="2147488203" r:id="rId4"/>
    <p:sldLayoutId id="2147488204" r:id="rId5"/>
    <p:sldLayoutId id="2147488205" r:id="rId6"/>
    <p:sldLayoutId id="2147488206" r:id="rId7"/>
    <p:sldLayoutId id="2147488207" r:id="rId8"/>
    <p:sldLayoutId id="2147488208" r:id="rId9"/>
    <p:sldLayoutId id="2147488209" r:id="rId10"/>
    <p:sldLayoutId id="214748821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8237" r:id="rId1"/>
    <p:sldLayoutId id="2147488238" r:id="rId2"/>
    <p:sldLayoutId id="2147488239" r:id="rId3"/>
    <p:sldLayoutId id="2147488240" r:id="rId4"/>
    <p:sldLayoutId id="2147488241" r:id="rId5"/>
    <p:sldLayoutId id="2147488242" r:id="rId6"/>
    <p:sldLayoutId id="2147488243" r:id="rId7"/>
    <p:sldLayoutId id="2147488244" r:id="rId8"/>
    <p:sldLayoutId id="2147488245" r:id="rId9"/>
    <p:sldLayoutId id="2147488246" r:id="rId10"/>
    <p:sldLayoutId id="2147488247" r:id="rId11"/>
  </p:sldLayoutIdLs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slideLayout" Target="../slideLayouts/slideLayout14.xml"/><Relationship Id="rId2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tags" Target="../tags/tag177.xml"/><Relationship Id="rId14" Type="http://schemas.openxmlformats.org/officeDocument/2006/relationships/tags" Target="../tags/tag178.xml"/><Relationship Id="rId15" Type="http://schemas.openxmlformats.org/officeDocument/2006/relationships/tags" Target="../tags/tag179.xml"/><Relationship Id="rId16" Type="http://schemas.openxmlformats.org/officeDocument/2006/relationships/tags" Target="../tags/tag180.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tags" Target="../tags/tag237.xml"/><Relationship Id="rId14" Type="http://schemas.openxmlformats.org/officeDocument/2006/relationships/tags" Target="../tags/tag238.xml"/><Relationship Id="rId15" Type="http://schemas.openxmlformats.org/officeDocument/2006/relationships/tags" Target="../tags/tag239.xml"/><Relationship Id="rId16" Type="http://schemas.openxmlformats.org/officeDocument/2006/relationships/tags" Target="../tags/tag240.xml"/><Relationship Id="rId17" Type="http://schemas.openxmlformats.org/officeDocument/2006/relationships/tags" Target="../tags/tag241.xml"/><Relationship Id="rId18" Type="http://schemas.openxmlformats.org/officeDocument/2006/relationships/tags" Target="../tags/tag242.xml"/><Relationship Id="rId19" Type="http://schemas.openxmlformats.org/officeDocument/2006/relationships/tags" Target="../tags/tag243.xml"/><Relationship Id="rId20" Type="http://schemas.openxmlformats.org/officeDocument/2006/relationships/tags" Target="../tags/tag244.xml"/><Relationship Id="rId21" Type="http://schemas.openxmlformats.org/officeDocument/2006/relationships/tags" Target="../tags/tag245.xml"/><Relationship Id="rId22" Type="http://schemas.openxmlformats.org/officeDocument/2006/relationships/tags" Target="../tags/tag246.xml"/><Relationship Id="rId23" Type="http://schemas.openxmlformats.org/officeDocument/2006/relationships/tags" Target="../tags/tag247.xml"/><Relationship Id="rId24" Type="http://schemas.openxmlformats.org/officeDocument/2006/relationships/tags" Target="../tags/tag248.xml"/><Relationship Id="rId25" Type="http://schemas.openxmlformats.org/officeDocument/2006/relationships/tags" Target="../tags/tag249.xml"/><Relationship Id="rId26" Type="http://schemas.openxmlformats.org/officeDocument/2006/relationships/tags" Target="../tags/tag250.xml"/><Relationship Id="rId27" Type="http://schemas.openxmlformats.org/officeDocument/2006/relationships/tags" Target="../tags/tag251.xml"/><Relationship Id="rId28"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tags" Target="../tags/tag283.xml"/><Relationship Id="rId14" Type="http://schemas.openxmlformats.org/officeDocument/2006/relationships/tags" Target="../tags/tag284.xml"/><Relationship Id="rId15" Type="http://schemas.openxmlformats.org/officeDocument/2006/relationships/tags" Target="../tags/tag285.xml"/><Relationship Id="rId16" Type="http://schemas.openxmlformats.org/officeDocument/2006/relationships/tags" Target="../tags/tag286.xml"/><Relationship Id="rId17" Type="http://schemas.openxmlformats.org/officeDocument/2006/relationships/tags" Target="../tags/tag287.xml"/><Relationship Id="rId18" Type="http://schemas.openxmlformats.org/officeDocument/2006/relationships/tags" Target="../tags/tag288.xml"/><Relationship Id="rId19" Type="http://schemas.openxmlformats.org/officeDocument/2006/relationships/tags" Target="../tags/tag289.xml"/><Relationship Id="rId20" Type="http://schemas.openxmlformats.org/officeDocument/2006/relationships/tags" Target="../tags/tag290.xml"/><Relationship Id="rId21" Type="http://schemas.openxmlformats.org/officeDocument/2006/relationships/tags" Target="../tags/tag291.xml"/><Relationship Id="rId22" Type="http://schemas.openxmlformats.org/officeDocument/2006/relationships/tags" Target="../tags/tag292.xml"/><Relationship Id="rId23" Type="http://schemas.openxmlformats.org/officeDocument/2006/relationships/tags" Target="../tags/tag293.xml"/><Relationship Id="rId24" Type="http://schemas.openxmlformats.org/officeDocument/2006/relationships/tags" Target="../tags/tag294.xml"/><Relationship Id="rId25" Type="http://schemas.openxmlformats.org/officeDocument/2006/relationships/tags" Target="../tags/tag295.xml"/><Relationship Id="rId26" Type="http://schemas.openxmlformats.org/officeDocument/2006/relationships/tags" Target="../tags/tag296.xml"/><Relationship Id="rId27" Type="http://schemas.openxmlformats.org/officeDocument/2006/relationships/tags" Target="../tags/tag297.xml"/><Relationship Id="rId28" Type="http://schemas.openxmlformats.org/officeDocument/2006/relationships/tags" Target="../tags/tag298.xml"/><Relationship Id="rId29" Type="http://schemas.openxmlformats.org/officeDocument/2006/relationships/tags" Target="../tags/tag299.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normAutofit fontScale="90000"/>
          </a:bodyPr>
          <a:p>
            <a:r>
              <a:rPr altLang="en-US" dirty="0" lang="zh-CN">
                <a:solidFill>
                  <a:schemeClr val="lt1">
                    <a:lumMod val="100000"/>
                  </a:schemeClr>
                </a:solidFill>
              </a:rPr>
              <a:t>2024年汽车制造业智能交通系统推进计划</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839788"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1223963"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1145725"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01.</a:t>
            </a:r>
            <a:endParaRPr b="1" dirty="0" sz="4000" lang="en-US">
              <a:solidFill>
                <a:schemeClr val="accent1"/>
              </a:solidFill>
              <a:latin typeface="+mj-ea"/>
              <a:ea typeface="+mj-ea"/>
            </a:endParaRPr>
          </a:p>
        </p:txBody>
      </p:sp>
      <p:sp>
        <p:nvSpPr>
          <p:cNvPr id="1048816" name="项标题"/>
          <p:cNvSpPr txBox="1"/>
          <p:nvPr>
            <p:custDataLst>
              <p:tags r:id="rId5"/>
            </p:custDataLst>
          </p:nvPr>
        </p:nvSpPr>
        <p:spPr>
          <a:xfrm>
            <a:off x="1145725" y="4304798"/>
            <a:ext cx="1890064"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智能交通系统概述</a:t>
            </a:r>
            <a:endParaRPr altLang="en-US" b="1" dirty="0" sz="17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3128266"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3512441"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3434203"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02.</a:t>
            </a:r>
            <a:endParaRPr b="1" dirty="0" sz="40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3434203" y="4304798"/>
            <a:ext cx="1890064" cy="994566"/>
          </a:xfrm>
          <a:prstGeom prst="rect"/>
          <a:noFill/>
        </p:spPr>
        <p:txBody>
          <a:bodyPr anchor="t" bIns="0" lIns="0" rIns="0" rtlCol="0" tIns="0" wrap="square">
            <a:normAutofit/>
          </a:bodyPr>
          <a:p>
            <a:pPr>
              <a:lnSpc>
                <a:spcPct val="100000"/>
              </a:lnSpc>
            </a:pPr>
            <a:r>
              <a:rPr altLang="en-US" b="1" dirty="0" sz="1700" lang="zh-CN" spc="300">
                <a:solidFill>
                  <a:schemeClr val="lt1">
                    <a:lumMod val="100000"/>
                  </a:schemeClr>
                </a:solidFill>
                <a:latin typeface="+mj-ea"/>
                <a:ea typeface="+mj-ea"/>
              </a:rPr>
              <a:t>汽车制造业与智能交通系统的关系</a:t>
            </a:r>
            <a:endParaRPr altLang="en-US" b="1" dirty="0" sz="17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5416744"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5800919"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5722681"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03.</a:t>
            </a:r>
            <a:endParaRPr b="1" dirty="0" sz="4000" lang="en-US">
              <a:solidFill>
                <a:schemeClr val="accent1"/>
              </a:solidFill>
              <a:latin typeface="+mj-ea"/>
              <a:ea typeface="+mj-ea"/>
            </a:endParaRPr>
          </a:p>
        </p:txBody>
      </p:sp>
      <p:sp>
        <p:nvSpPr>
          <p:cNvPr id="1048828" name="项标题"/>
          <p:cNvSpPr txBox="1"/>
          <p:nvPr>
            <p:custDataLst>
              <p:tags r:id="rId13"/>
            </p:custDataLst>
          </p:nvPr>
        </p:nvSpPr>
        <p:spPr>
          <a:xfrm>
            <a:off x="5722681" y="4304798"/>
            <a:ext cx="1890064" cy="994566"/>
          </a:xfrm>
          <a:prstGeom prst="rect"/>
          <a:noFill/>
        </p:spPr>
        <p:txBody>
          <a:bodyPr anchor="t" bIns="0" lIns="0" rIns="0" rtlCol="0" tIns="0" wrap="square">
            <a:normAutofit fontScale="70714"/>
          </a:bodyPr>
          <a:p>
            <a:pPr>
              <a:lnSpc>
                <a:spcPct val="100000"/>
              </a:lnSpc>
            </a:pPr>
            <a:r>
              <a:rPr altLang="en-US" b="1" dirty="0" sz="2800" lang="zh-CN" spc="300">
                <a:solidFill>
                  <a:schemeClr val="tx1">
                    <a:lumMod val="75000"/>
                    <a:lumOff val="25000"/>
                  </a:schemeClr>
                </a:solidFill>
                <a:latin typeface="+mj-ea"/>
                <a:ea typeface="+mj-ea"/>
              </a:rPr>
              <a:t>2024年汽车制造业智能交通系统推进计划</a:t>
            </a:r>
            <a:endParaRPr altLang="en-US" b="1" dirty="0" sz="28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7705222"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8089397"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8011159"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04.</a:t>
            </a:r>
            <a:endParaRPr b="1" dirty="0" sz="40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8011159" y="4304798"/>
            <a:ext cx="1890064" cy="994566"/>
          </a:xfrm>
          <a:prstGeom prst="rect"/>
          <a:noFill/>
        </p:spPr>
        <p:txBody>
          <a:bodyPr anchor="t" bIns="0" lIns="0" rIns="0" rtlCol="0" tIns="0" wrap="square">
            <a:normAutofit/>
          </a:bodyPr>
          <a:p>
            <a:pPr>
              <a:lnSpc>
                <a:spcPct val="100000"/>
              </a:lnSpc>
            </a:pPr>
            <a:r>
              <a:rPr altLang="en-US" b="1" dirty="0" sz="1700" lang="zh-CN" spc="300">
                <a:solidFill>
                  <a:schemeClr val="lt1">
                    <a:lumMod val="100000"/>
                  </a:schemeClr>
                </a:solidFill>
                <a:latin typeface="+mj-ea"/>
                <a:ea typeface="+mj-ea"/>
              </a:rPr>
              <a:t>成功案例分析</a:t>
            </a:r>
            <a:endParaRPr altLang="en-US" b="1" dirty="0" sz="17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9993702"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10377877"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10299638" y="3616181"/>
            <a:ext cx="2039421"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05.</a:t>
            </a:r>
            <a:endParaRPr b="1" dirty="0" sz="4000" lang="en-US">
              <a:solidFill>
                <a:schemeClr val="accent1"/>
              </a:solidFill>
              <a:latin typeface="+mj-ea"/>
              <a:ea typeface="+mj-ea"/>
            </a:endParaRPr>
          </a:p>
        </p:txBody>
      </p:sp>
      <p:sp>
        <p:nvSpPr>
          <p:cNvPr id="1048840" name="项标题"/>
          <p:cNvSpPr txBox="1"/>
          <p:nvPr>
            <p:custDataLst>
              <p:tags r:id="rId21"/>
            </p:custDataLst>
          </p:nvPr>
        </p:nvSpPr>
        <p:spPr>
          <a:xfrm>
            <a:off x="10299638" y="4304798"/>
            <a:ext cx="2039421" cy="994566"/>
          </a:xfrm>
          <a:prstGeom prst="rect"/>
          <a:noFill/>
        </p:spPr>
        <p:txBody>
          <a:bodyPr anchor="t" bIns="0" lIns="0" rIns="0" rtlCol="0" tIns="0" wrap="square">
            <a:normAutofit/>
          </a:bodyPr>
          <a:p>
            <a:pPr>
              <a:lnSpc>
                <a:spcPct val="100000"/>
              </a:lnSpc>
            </a:pPr>
            <a:r>
              <a:rPr altLang="en-US" b="1" dirty="0" sz="1700" lang="zh-CN" spc="300">
                <a:solidFill>
                  <a:schemeClr val="tx1">
                    <a:lumMod val="75000"/>
                    <a:lumOff val="25000"/>
                  </a:schemeClr>
                </a:solidFill>
                <a:latin typeface="+mj-ea"/>
                <a:ea typeface="+mj-ea"/>
              </a:rPr>
              <a:t>未来展望与建议</a:t>
            </a:r>
            <a:endParaRPr altLang="en-US" b="1" dirty="0" sz="1700" lang="zh-CN" spc="300">
              <a:solidFill>
                <a:schemeClr val="tx1">
                  <a:lumMod val="75000"/>
                  <a:lumOff val="25000"/>
                </a:schemeClr>
              </a:solidFill>
              <a:latin typeface="+mj-ea"/>
              <a:ea typeface="+mj-ea"/>
            </a:endParaRPr>
          </a:p>
        </p:txBody>
      </p:sp>
    </p:spTree>
    <p:custDataLst>
      <p:tags r:id="rId2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4" name="标题"/>
          <p:cNvSpPr>
            <a:spLocks noGrp="1"/>
          </p:cNvSpPr>
          <p:nvPr>
            <p:ph type="title"/>
            <p:custDataLst>
              <p:tags r:id="rId1"/>
            </p:custDataLst>
          </p:nvPr>
        </p:nvSpPr>
        <p:spPr>
          <a:xfrm>
            <a:off x="939798" y="-1"/>
            <a:ext cx="10414002" cy="2114171"/>
          </a:xfrm>
        </p:spPr>
        <p:txBody>
          <a:bodyPr anchor="b">
            <a:normAutofit/>
          </a:bodyPr>
          <a:p>
            <a:r>
              <a:rPr altLang="en-US" dirty="0" lang="zh-CN"/>
              <a:t>智能交通系统概述</a:t>
            </a:r>
            <a:endParaRPr altLang="en-US" dirty="0" lang="zh-CN"/>
          </a:p>
        </p:txBody>
      </p:sp>
      <p:sp>
        <p:nvSpPr>
          <p:cNvPr id="104887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8" name="标题 1"/>
          <p:cNvSpPr>
            <a:spLocks noGrp="1"/>
          </p:cNvSpPr>
          <p:nvPr>
            <p:ph type="title"/>
          </p:nvPr>
        </p:nvSpPr>
        <p:spPr/>
        <p:txBody>
          <a:bodyPr/>
          <a:p>
            <a:r>
              <a:rPr altLang="en-US" lang="zh-CN"/>
              <a:t>智能交通系统的定义和功能</a:t>
            </a:r>
            <a:endParaRPr altLang="en-US" lang="zh-CN"/>
          </a:p>
        </p:txBody>
      </p:sp>
      <p:sp>
        <p:nvSpPr>
          <p:cNvPr id="1048920" name="矩形 5"/>
          <p:cNvSpPr/>
          <p:nvPr>
            <p:custDataLst>
              <p:tags r:id="rId1"/>
            </p:custDataLst>
          </p:nvPr>
        </p:nvSpPr>
        <p:spPr>
          <a:xfrm>
            <a:off x="1020871" y="1373590"/>
            <a:ext cx="4750180" cy="48043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22" name="矩形 10"/>
          <p:cNvSpPr/>
          <p:nvPr>
            <p:custDataLst>
              <p:tags r:id="rId2"/>
            </p:custDataLst>
          </p:nvPr>
        </p:nvSpPr>
        <p:spPr>
          <a:xfrm>
            <a:off x="1670771" y="1364400"/>
            <a:ext cx="975323" cy="50572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24" name="TextBox 2"/>
          <p:cNvSpPr txBox="1"/>
          <p:nvPr>
            <p:custDataLst>
              <p:tags r:id="rId3"/>
            </p:custDataLst>
          </p:nvPr>
        </p:nvSpPr>
        <p:spPr>
          <a:xfrm>
            <a:off x="1305120" y="2694398"/>
            <a:ext cx="4181844" cy="2537042"/>
          </a:xfrm>
          <a:prstGeom prst="rect"/>
          <a:noFill/>
        </p:spPr>
        <p:txBody>
          <a:bodyPr rtlCol="0" wrap="square">
            <a:normAutofit fontScale="95833"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定义：智能交通系统是一种集成了先进信息技术、通信技术、传感器技术和控制技术的交通管理系统，旨在提高道路运输的安全性、效率和便利性。</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26" name="矩形 6"/>
          <p:cNvSpPr/>
          <p:nvPr>
            <p:custDataLst>
              <p:tags r:id="rId4"/>
            </p:custDataLst>
          </p:nvPr>
        </p:nvSpPr>
        <p:spPr>
          <a:xfrm>
            <a:off x="6420950" y="1373590"/>
            <a:ext cx="4750180" cy="48043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28" name="矩形 11"/>
          <p:cNvSpPr/>
          <p:nvPr>
            <p:custDataLst>
              <p:tags r:id="rId5"/>
            </p:custDataLst>
          </p:nvPr>
        </p:nvSpPr>
        <p:spPr>
          <a:xfrm>
            <a:off x="7107612" y="1364400"/>
            <a:ext cx="975323" cy="50572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30" name="TextBox 2"/>
          <p:cNvSpPr txBox="1"/>
          <p:nvPr>
            <p:custDataLst>
              <p:tags r:id="rId6"/>
            </p:custDataLst>
          </p:nvPr>
        </p:nvSpPr>
        <p:spPr>
          <a:xfrm>
            <a:off x="6705199" y="2694398"/>
            <a:ext cx="4181844" cy="2537042"/>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功能：智能交通系统具有多种功能，包括但不限于交通信号灯控制、交通监控、应急救援指挥、车辆跟踪与定位、公共交通调度等。</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4" name="标题 1"/>
          <p:cNvSpPr>
            <a:spLocks noGrp="1"/>
          </p:cNvSpPr>
          <p:nvPr>
            <p:ph type="title"/>
          </p:nvPr>
        </p:nvSpPr>
        <p:spPr/>
        <p:txBody>
          <a:bodyPr/>
          <a:p>
            <a:r>
              <a:rPr altLang="en-US" lang="zh-CN"/>
              <a:t>智能交通系统的应用场景和优势</a:t>
            </a:r>
            <a:endParaRPr altLang="en-US" lang="zh-CN"/>
          </a:p>
        </p:txBody>
      </p:sp>
      <p:sp>
        <p:nvSpPr>
          <p:cNvPr id="1048966"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68"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8970"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2"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应用场景：城市交通拥堵治理、公共交通优化、智能停车、交通安全管理等。</a:t>
            </a:r>
            <a:endParaRPr altLang="en-US" dirty="0" sz="2400" lang="zh-CN" spc="200">
              <a:solidFill>
                <a:schemeClr val="tx1">
                  <a:lumMod val="85000"/>
                  <a:lumOff val="15000"/>
                </a:schemeClr>
              </a:solidFill>
              <a:latin typeface="+mn-ea"/>
              <a:sym typeface="+mn-ea"/>
            </a:endParaRPr>
          </a:p>
        </p:txBody>
      </p:sp>
      <p:sp>
        <p:nvSpPr>
          <p:cNvPr id="1048974"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8976" name="文本框 34"/>
          <p:cNvSpPr txBox="1"/>
          <p:nvPr>
            <p:custDataLst>
              <p:tags r:id="rId6"/>
            </p:custDataLst>
          </p:nvPr>
        </p:nvSpPr>
        <p:spPr>
          <a:xfrm>
            <a:off x="6686693" y="1982567"/>
            <a:ext cx="3536970" cy="3849925"/>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优势：提高道路通行效率、减少交通拥堵和事故、提升公共交通服务水平、方便出行等。</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0" name="标题 1"/>
          <p:cNvSpPr>
            <a:spLocks noGrp="1"/>
          </p:cNvSpPr>
          <p:nvPr>
            <p:ph type="title"/>
          </p:nvPr>
        </p:nvSpPr>
        <p:spPr/>
        <p:txBody>
          <a:bodyPr/>
          <a:p>
            <a:r>
              <a:rPr altLang="en-US" lang="zh-CN"/>
              <a:t>智能交通系统的发展趋势和挑战</a:t>
            </a:r>
            <a:endParaRPr altLang="en-US" lang="zh-CN"/>
          </a:p>
        </p:txBody>
      </p:sp>
      <p:sp>
        <p:nvSpPr>
          <p:cNvPr id="1049012" name="矩形: 圆角 1"/>
          <p:cNvSpPr/>
          <p:nvPr>
            <p:custDataLst>
              <p:tags r:id="rId1"/>
            </p:custDataLst>
          </p:nvPr>
        </p:nvSpPr>
        <p:spPr>
          <a:xfrm>
            <a:off x="838200"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14" name="Freeform 7"/>
          <p:cNvSpPr/>
          <p:nvPr>
            <p:custDataLst>
              <p:tags r:id="rId2"/>
            </p:custDataLst>
          </p:nvPr>
        </p:nvSpPr>
        <p:spPr bwMode="auto">
          <a:xfrm flipV="1">
            <a:off x="958055" y="2446816"/>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16" name="标题"/>
          <p:cNvSpPr txBox="1"/>
          <p:nvPr>
            <p:custDataLst>
              <p:tags r:id="rId3"/>
            </p:custDataLst>
          </p:nvPr>
        </p:nvSpPr>
        <p:spPr>
          <a:xfrm>
            <a:off x="958055" y="2406661"/>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18" name="正文"/>
          <p:cNvSpPr txBox="1"/>
          <p:nvPr>
            <p:custDataLst>
              <p:tags r:id="rId4"/>
            </p:custDataLst>
          </p:nvPr>
        </p:nvSpPr>
        <p:spPr>
          <a:xfrm>
            <a:off x="2334866" y="2315401"/>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发展趋势：随着科技的不断进步，智能交通系统将朝着更加智能化、自动化、安全化的方向发展，提高交通效率和安全性。</a:t>
            </a:r>
            <a:endParaRPr altLang="en-US" dirty="0" sz="1400" lang="zh-CN" spc="150">
              <a:solidFill>
                <a:schemeClr val="dk1">
                  <a:lumMod val="80000"/>
                  <a:lumOff val="20000"/>
                </a:schemeClr>
              </a:solidFill>
              <a:latin typeface="+mn-ea"/>
            </a:endParaRPr>
          </a:p>
        </p:txBody>
      </p:sp>
      <p:sp>
        <p:nvSpPr>
          <p:cNvPr id="1049020" name="矩形: 圆角 19"/>
          <p:cNvSpPr/>
          <p:nvPr>
            <p:custDataLst>
              <p:tags r:id="rId5"/>
            </p:custDataLst>
          </p:nvPr>
        </p:nvSpPr>
        <p:spPr>
          <a:xfrm>
            <a:off x="6159274"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22" name="Freeform 7"/>
          <p:cNvSpPr/>
          <p:nvPr>
            <p:custDataLst>
              <p:tags r:id="rId6"/>
            </p:custDataLst>
          </p:nvPr>
        </p:nvSpPr>
        <p:spPr bwMode="auto">
          <a:xfrm flipV="1">
            <a:off x="6273045" y="2445599"/>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24" name="标题"/>
          <p:cNvSpPr txBox="1"/>
          <p:nvPr>
            <p:custDataLst>
              <p:tags r:id="rId7"/>
            </p:custDataLst>
          </p:nvPr>
        </p:nvSpPr>
        <p:spPr>
          <a:xfrm>
            <a:off x="6273045" y="2406053"/>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26" name="正文"/>
          <p:cNvSpPr txBox="1"/>
          <p:nvPr>
            <p:custDataLst>
              <p:tags r:id="rId8"/>
            </p:custDataLst>
          </p:nvPr>
        </p:nvSpPr>
        <p:spPr>
          <a:xfrm>
            <a:off x="7650464" y="2316618"/>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挑战：随着智能交通系统的普及和应用，也面临着数据安全、隐私保护、技术标准统一等挑战，需要不断加强技术创新和政策制定。</a:t>
            </a:r>
            <a:endParaRPr altLang="en-US" dirty="0" sz="1400" lang="zh-CN" spc="150">
              <a:solidFill>
                <a:schemeClr val="dk1">
                  <a:lumMod val="80000"/>
                  <a:lumOff val="20000"/>
                </a:schemeClr>
              </a:solidFill>
              <a:latin typeface="+mn-ea"/>
            </a:endParaRPr>
          </a:p>
        </p:txBody>
      </p:sp>
      <p:sp>
        <p:nvSpPr>
          <p:cNvPr id="1049028" name="矩形: 圆角 28"/>
          <p:cNvSpPr/>
          <p:nvPr>
            <p:custDataLst>
              <p:tags r:id="rId9"/>
            </p:custDataLst>
          </p:nvPr>
        </p:nvSpPr>
        <p:spPr>
          <a:xfrm>
            <a:off x="838200"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30" name="Freeform 7"/>
          <p:cNvSpPr/>
          <p:nvPr>
            <p:custDataLst>
              <p:tags r:id="rId10"/>
            </p:custDataLst>
          </p:nvPr>
        </p:nvSpPr>
        <p:spPr bwMode="auto">
          <a:xfrm flipV="1">
            <a:off x="958055" y="4021357"/>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32" name="标题"/>
          <p:cNvSpPr txBox="1"/>
          <p:nvPr>
            <p:custDataLst>
              <p:tags r:id="rId11"/>
            </p:custDataLst>
          </p:nvPr>
        </p:nvSpPr>
        <p:spPr>
          <a:xfrm>
            <a:off x="958055" y="3981202"/>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34" name="正文"/>
          <p:cNvSpPr txBox="1"/>
          <p:nvPr>
            <p:custDataLst>
              <p:tags r:id="rId12"/>
            </p:custDataLst>
          </p:nvPr>
        </p:nvSpPr>
        <p:spPr>
          <a:xfrm>
            <a:off x="2334866" y="3889942"/>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未来展望：智能交通系统将在未来发挥更加重要的作用，为人们提供更加便捷、安全的出行方式，推动交通行业的可持续发展。</a:t>
            </a:r>
            <a:endParaRPr altLang="en-US" dirty="0" sz="1400" lang="zh-CN" spc="150">
              <a:solidFill>
                <a:schemeClr val="dk1">
                  <a:lumMod val="80000"/>
                  <a:lumOff val="20000"/>
                </a:schemeClr>
              </a:solidFill>
              <a:latin typeface="+mn-ea"/>
            </a:endParaRPr>
          </a:p>
        </p:txBody>
      </p:sp>
      <p:sp>
        <p:nvSpPr>
          <p:cNvPr id="1049036" name="矩形: 圆角 24"/>
          <p:cNvSpPr/>
          <p:nvPr>
            <p:custDataLst>
              <p:tags r:id="rId13"/>
            </p:custDataLst>
          </p:nvPr>
        </p:nvSpPr>
        <p:spPr>
          <a:xfrm>
            <a:off x="6159274"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038" name="Freeform 7"/>
          <p:cNvSpPr/>
          <p:nvPr>
            <p:custDataLst>
              <p:tags r:id="rId14"/>
            </p:custDataLst>
          </p:nvPr>
        </p:nvSpPr>
        <p:spPr bwMode="auto">
          <a:xfrm flipV="1">
            <a:off x="6273045" y="4020140"/>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040" name="标题"/>
          <p:cNvSpPr txBox="1"/>
          <p:nvPr>
            <p:custDataLst>
              <p:tags r:id="rId15"/>
            </p:custDataLst>
          </p:nvPr>
        </p:nvSpPr>
        <p:spPr>
          <a:xfrm>
            <a:off x="6273045" y="3979986"/>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42" name="正文"/>
          <p:cNvSpPr txBox="1"/>
          <p:nvPr>
            <p:custDataLst>
              <p:tags r:id="rId16"/>
            </p:custDataLst>
          </p:nvPr>
        </p:nvSpPr>
        <p:spPr>
          <a:xfrm>
            <a:off x="7650464" y="3890551"/>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应对策略：政府和企业应加强合作，共同推动智能交通系统的研发和应用，加强数据安全和隐私保护，制定统一的技术标准，促进智能交通系统的健康发展。</a:t>
            </a:r>
            <a:endParaRPr altLang="en-US" dirty="0" sz="1400" lang="zh-CN" spc="150">
              <a:solidFill>
                <a:schemeClr val="dk1">
                  <a:lumMod val="80000"/>
                  <a:lumOff val="20000"/>
                </a:schemeClr>
              </a:solidFill>
              <a:latin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76" name="标题"/>
          <p:cNvSpPr>
            <a:spLocks noGrp="1"/>
          </p:cNvSpPr>
          <p:nvPr>
            <p:ph type="title"/>
            <p:custDataLst>
              <p:tags r:id="rId1"/>
            </p:custDataLst>
          </p:nvPr>
        </p:nvSpPr>
        <p:spPr>
          <a:xfrm>
            <a:off x="939798" y="-1"/>
            <a:ext cx="10414002" cy="2114171"/>
          </a:xfrm>
        </p:spPr>
        <p:txBody>
          <a:bodyPr anchor="b">
            <a:normAutofit/>
          </a:bodyPr>
          <a:p>
            <a:r>
              <a:rPr altLang="en-US" dirty="0" lang="zh-CN"/>
              <a:t>汽车制造业与智能交通系统的关系</a:t>
            </a:r>
            <a:endParaRPr altLang="en-US" dirty="0" lang="zh-CN"/>
          </a:p>
        </p:txBody>
      </p:sp>
      <p:sp>
        <p:nvSpPr>
          <p:cNvPr id="1049078"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0" name="标题 1"/>
          <p:cNvSpPr>
            <a:spLocks noGrp="1"/>
          </p:cNvSpPr>
          <p:nvPr>
            <p:ph type="title"/>
          </p:nvPr>
        </p:nvSpPr>
        <p:spPr/>
        <p:txBody>
          <a:bodyPr/>
          <a:p>
            <a:r>
              <a:rPr altLang="en-US" lang="zh-CN"/>
              <a:t>智能交通系统对汽车制造业的影响</a:t>
            </a:r>
            <a:endParaRPr altLang="en-US" lang="zh-CN"/>
          </a:p>
        </p:txBody>
      </p:sp>
      <p:sp>
        <p:nvSpPr>
          <p:cNvPr id="104912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26" name="文本框 31"/>
          <p:cNvSpPr txBox="1"/>
          <p:nvPr>
            <p:custDataLst>
              <p:tags r:id="rId3"/>
            </p:custDataLst>
          </p:nvPr>
        </p:nvSpPr>
        <p:spPr>
          <a:xfrm>
            <a:off x="986770" y="2256680"/>
            <a:ext cx="2188497" cy="3264364"/>
          </a:xfrm>
          <a:prstGeom prst="rect"/>
          <a:noFill/>
        </p:spPr>
        <p:txBody>
          <a:bodyPr anchor="t" anchorCtr="0" rtlCol="0" wrap="square">
            <a:normAutofit lnSpcReduction="10000"/>
          </a:bodyPr>
          <a:p>
            <a:pPr algn="just" fontAlgn="auto">
              <a:lnSpc>
                <a:spcPct val="120000"/>
              </a:lnSpc>
            </a:pPr>
            <a:r>
              <a:rPr altLang="en-US" dirty="0" sz="2000" lang="zh-CN" spc="200">
                <a:solidFill>
                  <a:schemeClr val="tx1">
                    <a:lumMod val="85000"/>
                    <a:lumOff val="15000"/>
                  </a:schemeClr>
                </a:solidFill>
                <a:latin typeface="+mn-ea"/>
                <a:sym typeface="+mn-ea"/>
              </a:rPr>
              <a:t>提高生产效率：智能交通系统通过实时数据共享和优化交通流量，减少运输延误和拥堵，从而提高汽车制造的生产效率。</a:t>
            </a:r>
            <a:endParaRPr altLang="en-US" dirty="0" sz="2000" lang="zh-CN" spc="200">
              <a:solidFill>
                <a:schemeClr val="tx1">
                  <a:lumMod val="85000"/>
                  <a:lumOff val="15000"/>
                </a:schemeClr>
              </a:solidFill>
              <a:latin typeface="+mn-ea"/>
              <a:sym typeface="+mn-ea"/>
            </a:endParaRPr>
          </a:p>
        </p:txBody>
      </p:sp>
      <p:sp>
        <p:nvSpPr>
          <p:cNvPr id="104912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3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降低物流成本：智能交通系统能够实现更高效的物流管理，降低运输成本，提高车辆和人员的使用效率。</a:t>
            </a:r>
            <a:endParaRPr altLang="en-US" dirty="0" sz="2000" lang="zh-CN" spc="200">
              <a:solidFill>
                <a:schemeClr val="tx1">
                  <a:lumMod val="85000"/>
                  <a:lumOff val="15000"/>
                </a:schemeClr>
              </a:solidFill>
              <a:latin typeface="+mn-ea"/>
              <a:sym typeface="+mn-ea"/>
            </a:endParaRPr>
          </a:p>
        </p:txBody>
      </p:sp>
      <p:sp>
        <p:nvSpPr>
          <p:cNvPr id="104913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3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38" name="文本框 5"/>
          <p:cNvSpPr txBox="1"/>
          <p:nvPr>
            <p:custDataLst>
              <p:tags r:id="rId9"/>
            </p:custDataLst>
          </p:nvPr>
        </p:nvSpPr>
        <p:spPr>
          <a:xfrm>
            <a:off x="6341993"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提升产品质量：通过实时监控和数据分析，智能交通系统能够及时发现和解决生产过程中的问题，提高汽车产品的质量和可靠性。</a:t>
            </a:r>
            <a:endParaRPr altLang="en-US" dirty="0" sz="2000" lang="zh-CN" spc="200">
              <a:solidFill>
                <a:schemeClr val="tx1">
                  <a:lumMod val="85000"/>
                  <a:lumOff val="15000"/>
                </a:schemeClr>
              </a:solidFill>
              <a:latin typeface="+mn-ea"/>
              <a:sym typeface="+mn-ea"/>
            </a:endParaRPr>
          </a:p>
        </p:txBody>
      </p:sp>
      <p:sp>
        <p:nvSpPr>
          <p:cNvPr id="104914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4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4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促进创新发展：智能交通系统的发展将推动汽车制造业的创新，包括技术研发、产品设计、生产工艺等方面的改进和提升。</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汽车制造业在智能交通系统中的角色和责任</a:t>
            </a:r>
            <a:endParaRPr altLang="en-US" lang="zh-CN"/>
          </a:p>
        </p:txBody>
      </p:sp>
      <p:sp>
        <p:nvSpPr>
          <p:cNvPr id="104918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8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汽车制造业是智能交通系统的重要参与者，负责提供先进的交通工具和智能技术。</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8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8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汽车制造业在智能交通系统中承担着推动技术创新、提高交通效率和安全性的责任。</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9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9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汽车制造业应积极参与智能交通系统的规划和建设，以满足未来出行的需求和挑战。</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9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0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02" name="TextBox 2"/>
          <p:cNvSpPr txBox="1"/>
          <p:nvPr>
            <p:custDataLst>
              <p:tags r:id="rId12"/>
            </p:custDataLst>
          </p:nvPr>
        </p:nvSpPr>
        <p:spPr>
          <a:xfrm>
            <a:off x="9021280" y="3068798"/>
            <a:ext cx="2184713" cy="176413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汽车制造业应与政府、科研机构和其他相关行业合作，共同推动智能交通系统的可持续发展。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6" name="标题 1"/>
          <p:cNvSpPr>
            <a:spLocks noGrp="1"/>
          </p:cNvSpPr>
          <p:nvPr>
            <p:ph type="title"/>
          </p:nvPr>
        </p:nvSpPr>
        <p:spPr/>
        <p:txBody>
          <a:bodyPr/>
          <a:p>
            <a:r>
              <a:rPr altLang="en-US" lang="zh-CN"/>
              <a:t>汽车制造业推进智能交通系统的机遇和挑战</a:t>
            </a:r>
            <a:endParaRPr altLang="en-US" lang="zh-CN"/>
          </a:p>
        </p:txBody>
      </p:sp>
      <p:sp>
        <p:nvSpPr>
          <p:cNvPr id="104923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成本压力：智能交通系统建设需要大量资金投入</a:t>
            </a:r>
            <a:endParaRPr altLang="zh-CN" dirty="0" lang="en-US">
              <a:solidFill>
                <a:schemeClr val="dk1">
                  <a:lumMod val="80000"/>
                  <a:lumOff val="20000"/>
                </a:schemeClr>
              </a:solidFill>
              <a:latin typeface="+mn-ea"/>
              <a:sym typeface="+mn-ea"/>
            </a:endParaRPr>
          </a:p>
        </p:txBody>
      </p:sp>
      <p:sp>
        <p:nvSpPr>
          <p:cNvPr id="104924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机遇：提高交通效率，减少拥堵和事故，提升出行体验</a:t>
            </a:r>
            <a:endParaRPr altLang="en-US" dirty="0" lang="zh-CN">
              <a:solidFill>
                <a:schemeClr val="dk1">
                  <a:lumMod val="80000"/>
                  <a:lumOff val="20000"/>
                </a:schemeClr>
              </a:solidFill>
              <a:latin typeface="+mn-ea"/>
              <a:sym typeface="+mn-ea"/>
            </a:endParaRPr>
          </a:p>
        </p:txBody>
      </p:sp>
      <p:sp>
        <p:nvSpPr>
          <p:cNvPr id="104925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挑战：技术研发和集成难度大，需要跨行业合作和政策支持</a:t>
            </a:r>
            <a:endParaRPr altLang="en-US" dirty="0" lang="zh-CN">
              <a:solidFill>
                <a:schemeClr val="dk1">
                  <a:lumMod val="80000"/>
                  <a:lumOff val="20000"/>
                </a:schemeClr>
              </a:solidFill>
              <a:latin typeface="+mn-ea"/>
              <a:sym typeface="+mn-ea"/>
            </a:endParaRPr>
          </a:p>
        </p:txBody>
      </p:sp>
      <p:sp>
        <p:nvSpPr>
          <p:cNvPr id="104926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市场竞争：国内外众多企业参与竞争，市场份额争夺激烈</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2" name="标题"/>
          <p:cNvSpPr>
            <a:spLocks noGrp="1"/>
          </p:cNvSpPr>
          <p:nvPr>
            <p:ph type="title"/>
            <p:custDataLst>
              <p:tags r:id="rId1"/>
            </p:custDataLst>
          </p:nvPr>
        </p:nvSpPr>
        <p:spPr>
          <a:xfrm>
            <a:off x="939798" y="-1"/>
            <a:ext cx="10414002" cy="2114171"/>
          </a:xfrm>
        </p:spPr>
        <p:txBody>
          <a:bodyPr anchor="b">
            <a:normAutofit/>
          </a:bodyPr>
          <a:p>
            <a:r>
              <a:rPr altLang="en-US" dirty="0" lang="zh-CN"/>
              <a:t>2024年汽车制造业智能交通系统推进计划</a:t>
            </a:r>
            <a:endParaRPr altLang="en-US" dirty="0" lang="zh-CN"/>
          </a:p>
        </p:txBody>
      </p:sp>
      <p:sp>
        <p:nvSpPr>
          <p:cNvPr id="104930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6" name="标题 1"/>
          <p:cNvSpPr>
            <a:spLocks noGrp="1"/>
          </p:cNvSpPr>
          <p:nvPr>
            <p:ph type="title"/>
          </p:nvPr>
        </p:nvSpPr>
        <p:spPr/>
        <p:txBody>
          <a:bodyPr/>
          <a:p>
            <a:r>
              <a:rPr altLang="en-US" lang="zh-CN"/>
              <a:t>推进计划的目标和原则</a:t>
            </a:r>
            <a:endParaRPr altLang="en-US" lang="zh-CN"/>
          </a:p>
        </p:txBody>
      </p:sp>
      <p:sp>
        <p:nvSpPr>
          <p:cNvPr id="1049348" name="矩形: 圆角 2"/>
          <p:cNvSpPr/>
          <p:nvPr>
            <p:custDataLst>
              <p:tags r:id="rId1"/>
            </p:custDataLst>
          </p:nvPr>
        </p:nvSpPr>
        <p:spPr>
          <a:xfrm>
            <a:off x="838200" y="1885276"/>
            <a:ext cx="10515502" cy="1664994"/>
          </a:xfrm>
          <a:prstGeom prst="roundRect">
            <a:avLst>
              <a:gd name="adj" fmla="val 6894"/>
            </a:avLst>
          </a:prstGeom>
          <a:gradFill>
            <a:gsLst>
              <a:gs pos="0">
                <a:schemeClr val="accent1">
                  <a:lumMod val="5000"/>
                  <a:lumOff val="95000"/>
                  <a:alpha val="0"/>
                </a:schemeClr>
              </a:gs>
              <a:gs pos="100000">
                <a:schemeClr val="accent1">
                  <a:lumMod val="20000"/>
                  <a:lumOff val="80000"/>
                </a:schemeClr>
              </a:gs>
            </a:gsLst>
            <a:lin ang="10800000" scaled="1"/>
          </a:gradFill>
          <a:ln w="9525">
            <a:gradFill flip="none" rotWithShape="1">
              <a:gsLst>
                <a:gs pos="0">
                  <a:schemeClr val="accent1">
                    <a:lumMod val="5000"/>
                    <a:lumOff val="95000"/>
                    <a:alpha val="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sp>
        <p:nvSpPr>
          <p:cNvPr id="1049350" name="Freeform 6"/>
          <p:cNvSpPr/>
          <p:nvPr>
            <p:custDataLst>
              <p:tags r:id="rId2"/>
            </p:custDataLst>
          </p:nvPr>
        </p:nvSpPr>
        <p:spPr bwMode="auto">
          <a:xfrm>
            <a:off x="838200" y="2030613"/>
            <a:ext cx="1184616" cy="1373407"/>
          </a:xfrm>
          <a:custGeom>
            <a:avLst/>
            <a:ahLst/>
            <a:cxnLst>
              <a:cxn ang="0">
                <a:pos x="0" y="377"/>
              </a:cxn>
              <a:cxn ang="0">
                <a:pos x="155" y="377"/>
              </a:cxn>
              <a:cxn ang="0">
                <a:pos x="192" y="356"/>
              </a:cxn>
              <a:cxn ang="0">
                <a:pos x="276" y="210"/>
              </a:cxn>
              <a:cxn ang="0">
                <a:pos x="276" y="167"/>
              </a:cxn>
              <a:cxn ang="0">
                <a:pos x="192" y="22"/>
              </a:cxn>
              <a:cxn ang="0">
                <a:pos x="155" y="0"/>
              </a:cxn>
              <a:cxn ang="0">
                <a:pos x="0" y="0"/>
              </a:cxn>
              <a:cxn ang="0">
                <a:pos x="0" y="377"/>
              </a:cxn>
            </a:cxnLst>
            <a:rect l="0" t="0" r="r" b="b"/>
            <a:pathLst>
              <a:path w="283" h="377">
                <a:moveTo>
                  <a:pt x="0" y="377"/>
                </a:moveTo>
                <a:cubicBezTo>
                  <a:pt x="155" y="377"/>
                  <a:pt x="155" y="377"/>
                  <a:pt x="155" y="377"/>
                </a:cubicBezTo>
                <a:cubicBezTo>
                  <a:pt x="169" y="377"/>
                  <a:pt x="186" y="367"/>
                  <a:pt x="192" y="356"/>
                </a:cubicBezTo>
                <a:cubicBezTo>
                  <a:pt x="276" y="210"/>
                  <a:pt x="276" y="210"/>
                  <a:pt x="276" y="210"/>
                </a:cubicBezTo>
                <a:cubicBezTo>
                  <a:pt x="283" y="198"/>
                  <a:pt x="283" y="179"/>
                  <a:pt x="276" y="167"/>
                </a:cubicBezTo>
                <a:cubicBezTo>
                  <a:pt x="192" y="22"/>
                  <a:pt x="192" y="22"/>
                  <a:pt x="192" y="22"/>
                </a:cubicBezTo>
                <a:cubicBezTo>
                  <a:pt x="186" y="10"/>
                  <a:pt x="169" y="0"/>
                  <a:pt x="155" y="0"/>
                </a:cubicBezTo>
                <a:cubicBezTo>
                  <a:pt x="0" y="0"/>
                  <a:pt x="0" y="0"/>
                  <a:pt x="0" y="0"/>
                </a:cubicBezTo>
                <a:lnTo>
                  <a:pt x="0" y="377"/>
                </a:lnTo>
                <a:close/>
              </a:path>
            </a:pathLst>
          </a:custGeom>
          <a:gradFill>
            <a:gsLst>
              <a:gs pos="16000">
                <a:schemeClr val="accent1">
                  <a:lumMod val="60000"/>
                  <a:lumOff val="40000"/>
                </a:schemeClr>
              </a:gs>
              <a:gs pos="100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r>
              <a:rPr altLang="en-US" b="1" dirty="0" sz="2400" lang="zh-CN" spc="300">
                <a:solidFill>
                  <a:schemeClr val="lt1">
                    <a:lumMod val="100000"/>
                  </a:schemeClr>
                </a:solidFill>
                <a:latin typeface="+mj-ea"/>
                <a:ea typeface="+mj-ea"/>
              </a:rPr>
              <a:t>添加</a:t>
            </a:r>
            <a:endParaRPr altLang="en-US" b="1" dirty="0" sz="2400" lang="zh-CN" spc="300">
              <a:solidFill>
                <a:schemeClr val="lt1">
                  <a:lumMod val="100000"/>
                </a:schemeClr>
              </a:solidFill>
              <a:latin typeface="+mj-ea"/>
              <a:ea typeface="+mj-ea"/>
            </a:endParaRPr>
          </a:p>
          <a:p>
            <a:r>
              <a:rPr altLang="en-US" b="1" dirty="0" sz="2400" lang="zh-CN" spc="300">
                <a:solidFill>
                  <a:schemeClr val="lt1">
                    <a:lumMod val="100000"/>
                  </a:schemeClr>
                </a:solidFill>
                <a:latin typeface="+mj-ea"/>
                <a:ea typeface="+mj-ea"/>
              </a:rPr>
              <a:t>标题</a:t>
            </a:r>
            <a:endParaRPr altLang="en-US" b="1" dirty="0" sz="2400" lang="zh-CN" spc="300">
              <a:solidFill>
                <a:schemeClr val="lt1">
                  <a:lumMod val="100000"/>
                </a:schemeClr>
              </a:solidFill>
              <a:latin typeface="+mj-ea"/>
              <a:ea typeface="+mj-ea"/>
            </a:endParaRPr>
          </a:p>
        </p:txBody>
      </p:sp>
      <p:sp>
        <p:nvSpPr>
          <p:cNvPr id="1049352" name="正文"/>
          <p:cNvSpPr txBox="1"/>
          <p:nvPr>
            <p:custDataLst>
              <p:tags r:id="rId3"/>
            </p:custDataLst>
          </p:nvPr>
        </p:nvSpPr>
        <p:spPr>
          <a:xfrm>
            <a:off x="2046089" y="1885276"/>
            <a:ext cx="9124968" cy="1664994"/>
          </a:xfrm>
          <a:prstGeom prst="rect"/>
          <a:noFill/>
        </p:spPr>
        <p:txBody>
          <a:bodyPr anchor="ctr" anchorCtr="0" bIns="46800" lIns="90000" rIns="90000" rtlCol="0" tIns="46800" wrap="square">
            <a:normAutofit/>
          </a:bodyPr>
          <a:p>
            <a:pPr>
              <a:lnSpc>
                <a:spcPct val="150000"/>
              </a:lnSpc>
              <a:spcAft>
                <a:spcPts val="1000"/>
              </a:spcAft>
            </a:pPr>
            <a:r>
              <a:rPr altLang="en-US" dirty="0" lang="zh-CN" spc="150">
                <a:solidFill>
                  <a:schemeClr val="tx1">
                    <a:lumMod val="65000"/>
                    <a:lumOff val="35000"/>
                  </a:schemeClr>
                </a:solidFill>
                <a:latin typeface="+mn-ea"/>
              </a:rPr>
              <a:t>目标：提高道路交通安全性和效率，减少交通拥堵和排放，实现智能交通系统的全面覆盖和应用。</a:t>
            </a:r>
            <a:endParaRPr altLang="en-US" dirty="0" lang="zh-CN" spc="150">
              <a:solidFill>
                <a:schemeClr val="tx1">
                  <a:lumMod val="65000"/>
                  <a:lumOff val="35000"/>
                </a:schemeClr>
              </a:solidFill>
              <a:latin typeface="+mn-ea"/>
            </a:endParaRPr>
          </a:p>
        </p:txBody>
      </p:sp>
      <p:sp>
        <p:nvSpPr>
          <p:cNvPr id="1049354" name="矩形: 圆角 118"/>
          <p:cNvSpPr/>
          <p:nvPr>
            <p:custDataLst>
              <p:tags r:id="rId4"/>
            </p:custDataLst>
          </p:nvPr>
        </p:nvSpPr>
        <p:spPr>
          <a:xfrm>
            <a:off x="838200" y="3992060"/>
            <a:ext cx="10515502" cy="1664994"/>
          </a:xfrm>
          <a:prstGeom prst="roundRect">
            <a:avLst>
              <a:gd name="adj" fmla="val 6894"/>
            </a:avLst>
          </a:prstGeom>
          <a:gradFill>
            <a:gsLst>
              <a:gs pos="0">
                <a:schemeClr val="accent1">
                  <a:lumMod val="5000"/>
                  <a:lumOff val="95000"/>
                  <a:alpha val="0"/>
                </a:schemeClr>
              </a:gs>
              <a:gs pos="100000">
                <a:schemeClr val="accent1">
                  <a:lumMod val="20000"/>
                  <a:lumOff val="80000"/>
                </a:schemeClr>
              </a:gs>
            </a:gsLst>
            <a:lin ang="10800000" scaled="1"/>
          </a:gradFill>
          <a:ln w="9525">
            <a:gradFill flip="none" rotWithShape="1">
              <a:gsLst>
                <a:gs pos="0">
                  <a:schemeClr val="accent1">
                    <a:lumMod val="5000"/>
                    <a:lumOff val="95000"/>
                    <a:alpha val="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sp>
        <p:nvSpPr>
          <p:cNvPr id="1049356" name="正文"/>
          <p:cNvSpPr txBox="1"/>
          <p:nvPr>
            <p:custDataLst>
              <p:tags r:id="rId5"/>
            </p:custDataLst>
          </p:nvPr>
        </p:nvSpPr>
        <p:spPr>
          <a:xfrm>
            <a:off x="2046089" y="3992060"/>
            <a:ext cx="9124968" cy="1664994"/>
          </a:xfrm>
          <a:prstGeom prst="rect"/>
          <a:noFill/>
        </p:spPr>
        <p:txBody>
          <a:bodyPr anchor="ctr" anchorCtr="0" bIns="46800" lIns="90000" rIns="90000" rtlCol="0" tIns="46800" wrap="square">
            <a:normAutofit lnSpcReduction="10000"/>
          </a:bodyPr>
          <a:p>
            <a:pPr>
              <a:lnSpc>
                <a:spcPct val="150000"/>
              </a:lnSpc>
              <a:spcAft>
                <a:spcPts val="1000"/>
              </a:spcAft>
            </a:pPr>
            <a:r>
              <a:rPr altLang="en-US" lang="zh-CN" spc="150">
                <a:solidFill>
                  <a:schemeClr val="tx1">
                    <a:lumMod val="65000"/>
                    <a:lumOff val="35000"/>
                  </a:schemeClr>
                </a:solidFill>
                <a:latin typeface="+mn-ea"/>
              </a:rPr>
              <a:t>原则：政府引导、市场运作、企业为主体、合作共赢。政府将出台相关政策，加强监管和协调，推动智能交通系统的建设和发展。市场将发挥资源配置作用，促进企业之间的合作和竞争。企业将发挥主体作用，加大技术研发和产品创新的投入，推动智能交通系统的普及和应用。各方将共同合作，实现智能交通系统的可持续发展。</a:t>
            </a:r>
            <a:endParaRPr altLang="en-US" lang="zh-CN" spc="150">
              <a:solidFill>
                <a:schemeClr val="tx1">
                  <a:lumMod val="65000"/>
                  <a:lumOff val="35000"/>
                </a:schemeClr>
              </a:solidFill>
              <a:latin typeface="+mn-ea"/>
            </a:endParaRPr>
          </a:p>
        </p:txBody>
      </p:sp>
      <p:sp>
        <p:nvSpPr>
          <p:cNvPr id="1049358" name="Freeform 6"/>
          <p:cNvSpPr/>
          <p:nvPr>
            <p:custDataLst>
              <p:tags r:id="rId6"/>
            </p:custDataLst>
          </p:nvPr>
        </p:nvSpPr>
        <p:spPr bwMode="auto">
          <a:xfrm>
            <a:off x="838200" y="4137397"/>
            <a:ext cx="1184616" cy="1373407"/>
          </a:xfrm>
          <a:custGeom>
            <a:avLst/>
            <a:ahLst/>
            <a:cxnLst>
              <a:cxn ang="0">
                <a:pos x="0" y="377"/>
              </a:cxn>
              <a:cxn ang="0">
                <a:pos x="155" y="377"/>
              </a:cxn>
              <a:cxn ang="0">
                <a:pos x="192" y="356"/>
              </a:cxn>
              <a:cxn ang="0">
                <a:pos x="276" y="210"/>
              </a:cxn>
              <a:cxn ang="0">
                <a:pos x="276" y="167"/>
              </a:cxn>
              <a:cxn ang="0">
                <a:pos x="192" y="22"/>
              </a:cxn>
              <a:cxn ang="0">
                <a:pos x="155" y="0"/>
              </a:cxn>
              <a:cxn ang="0">
                <a:pos x="0" y="0"/>
              </a:cxn>
              <a:cxn ang="0">
                <a:pos x="0" y="377"/>
              </a:cxn>
            </a:cxnLst>
            <a:rect l="0" t="0" r="r" b="b"/>
            <a:pathLst>
              <a:path w="283" h="377">
                <a:moveTo>
                  <a:pt x="0" y="377"/>
                </a:moveTo>
                <a:cubicBezTo>
                  <a:pt x="155" y="377"/>
                  <a:pt x="155" y="377"/>
                  <a:pt x="155" y="377"/>
                </a:cubicBezTo>
                <a:cubicBezTo>
                  <a:pt x="169" y="377"/>
                  <a:pt x="186" y="367"/>
                  <a:pt x="192" y="356"/>
                </a:cubicBezTo>
                <a:cubicBezTo>
                  <a:pt x="276" y="210"/>
                  <a:pt x="276" y="210"/>
                  <a:pt x="276" y="210"/>
                </a:cubicBezTo>
                <a:cubicBezTo>
                  <a:pt x="283" y="198"/>
                  <a:pt x="283" y="179"/>
                  <a:pt x="276" y="167"/>
                </a:cubicBezTo>
                <a:cubicBezTo>
                  <a:pt x="192" y="22"/>
                  <a:pt x="192" y="22"/>
                  <a:pt x="192" y="22"/>
                </a:cubicBezTo>
                <a:cubicBezTo>
                  <a:pt x="186" y="10"/>
                  <a:pt x="169" y="0"/>
                  <a:pt x="155" y="0"/>
                </a:cubicBezTo>
                <a:cubicBezTo>
                  <a:pt x="0" y="0"/>
                  <a:pt x="0" y="0"/>
                  <a:pt x="0" y="0"/>
                </a:cubicBezTo>
                <a:lnTo>
                  <a:pt x="0" y="377"/>
                </a:lnTo>
                <a:close/>
              </a:path>
            </a:pathLst>
          </a:custGeom>
          <a:gradFill>
            <a:gsLst>
              <a:gs pos="16000">
                <a:schemeClr val="accent1">
                  <a:lumMod val="60000"/>
                  <a:lumOff val="40000"/>
                </a:schemeClr>
              </a:gs>
              <a:gs pos="100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r>
              <a:rPr altLang="en-US" b="1" dirty="0" sz="2400" lang="zh-CN" spc="300">
                <a:solidFill>
                  <a:schemeClr val="lt1">
                    <a:lumMod val="100000"/>
                  </a:schemeClr>
                </a:solidFill>
                <a:latin typeface="+mj-ea"/>
                <a:ea typeface="+mj-ea"/>
              </a:rPr>
              <a:t>添加</a:t>
            </a:r>
            <a:endParaRPr altLang="en-US" b="1" dirty="0" sz="2400" lang="zh-CN" spc="300">
              <a:solidFill>
                <a:schemeClr val="lt1">
                  <a:lumMod val="100000"/>
                </a:schemeClr>
              </a:solidFill>
              <a:latin typeface="+mj-ea"/>
              <a:ea typeface="+mj-ea"/>
            </a:endParaRPr>
          </a:p>
          <a:p>
            <a:r>
              <a:rPr altLang="en-US" b="1" dirty="0" sz="2400" lang="zh-CN" spc="300">
                <a:solidFill>
                  <a:schemeClr val="lt1">
                    <a:lumMod val="100000"/>
                  </a:schemeClr>
                </a:solidFill>
                <a:latin typeface="+mj-ea"/>
                <a:ea typeface="+mj-ea"/>
              </a:rPr>
              <a:t>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2" name="标题 1"/>
          <p:cNvSpPr>
            <a:spLocks noGrp="1"/>
          </p:cNvSpPr>
          <p:nvPr>
            <p:ph type="title"/>
          </p:nvPr>
        </p:nvSpPr>
        <p:spPr/>
        <p:txBody>
          <a:bodyPr/>
          <a:p>
            <a:r>
              <a:rPr altLang="en-US" lang="zh-CN"/>
              <a:t>重点任务和实施方案</a:t>
            </a:r>
            <a:endParaRPr altLang="en-US" lang="zh-CN"/>
          </a:p>
        </p:txBody>
      </p:sp>
      <p:sp>
        <p:nvSpPr>
          <p:cNvPr id="104939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9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9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0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0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0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0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0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1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重点任务：推广智能交通系统，提高城市交通管理和运营水平。</a:t>
            </a:r>
            <a:endParaRPr altLang="en-US" dirty="0" sz="2400" lang="zh-CN">
              <a:latin typeface="+mn-ea"/>
              <a:ea typeface="+mn-ea"/>
            </a:endParaRPr>
          </a:p>
        </p:txBody>
      </p:sp>
      <p:sp>
        <p:nvSpPr>
          <p:cNvPr id="104941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实施方案：制定合理的推广计划，加强与政府和企业的合作，拓展智能交通系统的市场规模。</a:t>
            </a:r>
            <a:endParaRPr altLang="en-US" dirty="0" sz="2400" lang="zh-CN">
              <a:latin typeface="+mn-ea"/>
              <a:ea typeface="+mn-ea"/>
            </a:endParaRPr>
          </a:p>
        </p:txBody>
      </p:sp>
      <p:sp>
        <p:nvSpPr>
          <p:cNvPr id="104941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重点任务：研发先进的智能交通系统技术，提高道路交通安全和效率。</a:t>
            </a:r>
            <a:endParaRPr altLang="en-US" dirty="0" sz="2400" lang="zh-CN">
              <a:latin typeface="+mn-ea"/>
              <a:ea typeface="+mn-ea"/>
            </a:endParaRPr>
          </a:p>
        </p:txBody>
      </p:sp>
      <p:sp>
        <p:nvSpPr>
          <p:cNvPr id="104941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实施方案：加大研发投入，推动技术创新，加强与相关行业的合作，拓展智能交通系统的应用场景。</a:t>
            </a:r>
            <a:endParaRPr altLang="en-US" dirty="0" sz="2400" lang="zh-CN">
              <a:latin typeface="+mn-ea"/>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50" name="标题 1"/>
          <p:cNvSpPr>
            <a:spLocks noGrp="1"/>
          </p:cNvSpPr>
          <p:nvPr>
            <p:ph type="title"/>
          </p:nvPr>
        </p:nvSpPr>
        <p:spPr/>
        <p:txBody>
          <a:bodyPr/>
          <a:p>
            <a:r>
              <a:rPr altLang="en-US" lang="zh-CN"/>
              <a:t>资源保障和政策支持</a:t>
            </a:r>
            <a:endParaRPr altLang="en-US" lang="zh-CN"/>
          </a:p>
        </p:txBody>
      </p:sp>
      <p:sp>
        <p:nvSpPr>
          <p:cNvPr id="104945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5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5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政府投资：政府将加大对智能交通系统的投入，提供必要的资金支持和技术研发资源。</a:t>
            </a:r>
            <a:endParaRPr altLang="en-US" dirty="0" sz="2000" lang="zh-CN" spc="200">
              <a:solidFill>
                <a:schemeClr val="tx1">
                  <a:lumMod val="85000"/>
                  <a:lumOff val="15000"/>
                </a:schemeClr>
              </a:solidFill>
              <a:latin typeface="+mn-ea"/>
              <a:sym typeface="+mn-ea"/>
            </a:endParaRPr>
          </a:p>
        </p:txBody>
      </p:sp>
      <p:sp>
        <p:nvSpPr>
          <p:cNvPr id="104945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6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62" name="文本框 34"/>
          <p:cNvSpPr txBox="1"/>
          <p:nvPr>
            <p:custDataLst>
              <p:tags r:id="rId6"/>
            </p:custDataLst>
          </p:nvPr>
        </p:nvSpPr>
        <p:spPr>
          <a:xfrm>
            <a:off x="3665904" y="2256680"/>
            <a:ext cx="2185815" cy="3265652"/>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政策扶持：政府将出台相关政策，鼓励企业参与智能交通系统的建设和推广，为相关企业提供税收优惠、贷款支持等政策红利。</a:t>
            </a:r>
            <a:endParaRPr altLang="en-US" dirty="0" sz="2000" lang="zh-CN" spc="200">
              <a:solidFill>
                <a:schemeClr val="tx1">
                  <a:lumMod val="85000"/>
                  <a:lumOff val="15000"/>
                </a:schemeClr>
              </a:solidFill>
              <a:latin typeface="+mn-ea"/>
              <a:sym typeface="+mn-ea"/>
            </a:endParaRPr>
          </a:p>
        </p:txBody>
      </p:sp>
      <p:sp>
        <p:nvSpPr>
          <p:cNvPr id="104946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6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6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人才培养：政府和企业将联合开展智能交通系统的人才培养计划，为智能交通系统的推进提供必要的人才保障。</a:t>
            </a:r>
            <a:endParaRPr altLang="en-US" dirty="0" sz="2000" lang="zh-CN" spc="200">
              <a:solidFill>
                <a:schemeClr val="tx1">
                  <a:lumMod val="85000"/>
                  <a:lumOff val="15000"/>
                </a:schemeClr>
              </a:solidFill>
              <a:latin typeface="+mn-ea"/>
              <a:sym typeface="+mn-ea"/>
            </a:endParaRPr>
          </a:p>
        </p:txBody>
      </p:sp>
      <p:sp>
        <p:nvSpPr>
          <p:cNvPr id="104947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7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7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资源整合：政府将积极推动智能交通系统的资源整合，促进相关产业之间的合作与协同发展，提高整个行业的竞争力。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8" name="标题"/>
          <p:cNvSpPr>
            <a:spLocks noGrp="1"/>
          </p:cNvSpPr>
          <p:nvPr>
            <p:ph type="title"/>
            <p:custDataLst>
              <p:tags r:id="rId1"/>
            </p:custDataLst>
          </p:nvPr>
        </p:nvSpPr>
        <p:spPr>
          <a:xfrm>
            <a:off x="939798" y="-1"/>
            <a:ext cx="10414002" cy="2114171"/>
          </a:xfrm>
        </p:spPr>
        <p:txBody>
          <a:bodyPr anchor="b">
            <a:normAutofit/>
          </a:bodyPr>
          <a:p>
            <a:r>
              <a:rPr altLang="en-US" dirty="0" lang="zh-CN"/>
              <a:t>成功案例分析</a:t>
            </a:r>
            <a:endParaRPr altLang="en-US" dirty="0" lang="zh-CN"/>
          </a:p>
        </p:txBody>
      </p:sp>
      <p:sp>
        <p:nvSpPr>
          <p:cNvPr id="104951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52" name="标题 1"/>
          <p:cNvSpPr>
            <a:spLocks noGrp="1"/>
          </p:cNvSpPr>
          <p:nvPr>
            <p:ph type="title"/>
          </p:nvPr>
        </p:nvSpPr>
        <p:spPr/>
        <p:txBody>
          <a:bodyPr/>
          <a:p>
            <a:r>
              <a:rPr altLang="en-US" lang="zh-CN"/>
              <a:t>国内外汽车制造业智能交通系统成功案例介绍</a:t>
            </a:r>
            <a:endParaRPr altLang="en-US" lang="zh-CN"/>
          </a:p>
        </p:txBody>
      </p:sp>
      <p:sp>
        <p:nvSpPr>
          <p:cNvPr id="1049554" name="正文"/>
          <p:cNvSpPr txBox="1"/>
          <p:nvPr>
            <p:custDataLst>
              <p:tags r:id="rId1"/>
            </p:custDataLst>
          </p:nvPr>
        </p:nvSpPr>
        <p:spPr>
          <a:xfrm>
            <a:off x="851035"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国内成功案例：北京、上海等城市的智能交通系统建设，有效缓解了交通拥堵问题，提高了出行效率。</a:t>
            </a:r>
            <a:endParaRPr altLang="en-US" dirty="0" sz="1200" lang="zh-CN" spc="150">
              <a:latin typeface="+mn-ea"/>
            </a:endParaRPr>
          </a:p>
        </p:txBody>
      </p:sp>
      <p:sp>
        <p:nvSpPr>
          <p:cNvPr id="1049556" name="标题"/>
          <p:cNvSpPr txBox="1"/>
          <p:nvPr>
            <p:custDataLst>
              <p:tags r:id="rId2"/>
            </p:custDataLst>
          </p:nvPr>
        </p:nvSpPr>
        <p:spPr>
          <a:xfrm>
            <a:off x="838200" y="2843681"/>
            <a:ext cx="2287172" cy="377345"/>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558" name="正文"/>
          <p:cNvSpPr txBox="1"/>
          <p:nvPr>
            <p:custDataLst>
              <p:tags r:id="rId3"/>
            </p:custDataLst>
          </p:nvPr>
        </p:nvSpPr>
        <p:spPr>
          <a:xfrm>
            <a:off x="3593844"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国外成功案例：美国、欧洲等地的智能交通系统，通过先进的技术和设备，实现了高效的交通管理和运营。</a:t>
            </a:r>
            <a:endParaRPr altLang="en-US" dirty="0" sz="1200" lang="zh-CN" spc="150">
              <a:latin typeface="+mn-ea"/>
            </a:endParaRPr>
          </a:p>
        </p:txBody>
      </p:sp>
      <p:sp>
        <p:nvSpPr>
          <p:cNvPr id="1049560" name="标题"/>
          <p:cNvSpPr txBox="1"/>
          <p:nvPr>
            <p:custDataLst>
              <p:tags r:id="rId4"/>
            </p:custDataLst>
          </p:nvPr>
        </p:nvSpPr>
        <p:spPr>
          <a:xfrm>
            <a:off x="3581009" y="2843681"/>
            <a:ext cx="2287172" cy="377345"/>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
        <p:nvSpPr>
          <p:cNvPr id="1049562" name="正文"/>
          <p:cNvSpPr txBox="1"/>
          <p:nvPr>
            <p:custDataLst>
              <p:tags r:id="rId5"/>
            </p:custDataLst>
          </p:nvPr>
        </p:nvSpPr>
        <p:spPr>
          <a:xfrm>
            <a:off x="6336654"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汽车制造业与智能交通系统的结合：特斯拉、宝马等汽车制造商在智能交通系统方面的探索和实践，为整个行业的发展提供了有益的借鉴。</a:t>
            </a:r>
            <a:endParaRPr altLang="en-US" dirty="0" sz="1200" lang="zh-CN" spc="150">
              <a:latin typeface="+mn-ea"/>
            </a:endParaRPr>
          </a:p>
        </p:txBody>
      </p:sp>
      <p:sp>
        <p:nvSpPr>
          <p:cNvPr id="1049564" name="标题"/>
          <p:cNvSpPr txBox="1"/>
          <p:nvPr>
            <p:custDataLst>
              <p:tags r:id="rId6"/>
            </p:custDataLst>
          </p:nvPr>
        </p:nvSpPr>
        <p:spPr>
          <a:xfrm>
            <a:off x="6323819" y="2843681"/>
            <a:ext cx="2287172" cy="377345"/>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566" name="正文"/>
          <p:cNvSpPr txBox="1"/>
          <p:nvPr>
            <p:custDataLst>
              <p:tags r:id="rId7"/>
            </p:custDataLst>
          </p:nvPr>
        </p:nvSpPr>
        <p:spPr>
          <a:xfrm>
            <a:off x="9079463"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未来发展趋势：随着技术的不断进步和应用场景的不断拓展，智能交通系统将在未来发挥更加重要的作用，为人们提供更加便捷、安全的出行体验。</a:t>
            </a:r>
            <a:endParaRPr altLang="en-US" dirty="0" sz="1200" lang="zh-CN" spc="150">
              <a:latin typeface="+mn-ea"/>
            </a:endParaRPr>
          </a:p>
        </p:txBody>
      </p:sp>
      <p:sp>
        <p:nvSpPr>
          <p:cNvPr id="1049568" name="标题"/>
          <p:cNvSpPr txBox="1"/>
          <p:nvPr>
            <p:custDataLst>
              <p:tags r:id="rId8"/>
            </p:custDataLst>
          </p:nvPr>
        </p:nvSpPr>
        <p:spPr>
          <a:xfrm>
            <a:off x="9066628" y="2843681"/>
            <a:ext cx="2287172" cy="377345"/>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02" name="标题 1"/>
          <p:cNvSpPr>
            <a:spLocks noGrp="1"/>
          </p:cNvSpPr>
          <p:nvPr>
            <p:ph type="title"/>
          </p:nvPr>
        </p:nvSpPr>
        <p:spPr/>
        <p:txBody>
          <a:bodyPr/>
          <a:p>
            <a:r>
              <a:rPr altLang="en-US" lang="zh-CN"/>
              <a:t>成功案例的共性和特点分析</a:t>
            </a:r>
            <a:endParaRPr altLang="en-US" lang="zh-CN"/>
          </a:p>
        </p:txBody>
      </p:sp>
      <p:sp>
        <p:nvSpPr>
          <p:cNvPr id="1049604" name="椭圆 262"/>
          <p:cNvSpPr/>
          <p:nvPr>
            <p:custDataLst>
              <p:tags r:id="rId1"/>
            </p:custDataLst>
          </p:nvPr>
        </p:nvSpPr>
        <p:spPr>
          <a:xfrm>
            <a:off x="2569289" y="3102811"/>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6" name="椭圆 263"/>
          <p:cNvSpPr/>
          <p:nvPr>
            <p:custDataLst>
              <p:tags r:id="rId2"/>
            </p:custDataLst>
          </p:nvPr>
        </p:nvSpPr>
        <p:spPr>
          <a:xfrm>
            <a:off x="3386278" y="3179873"/>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8" name="椭圆 264"/>
          <p:cNvSpPr/>
          <p:nvPr>
            <p:custDataLst>
              <p:tags r:id="rId3"/>
            </p:custDataLst>
          </p:nvPr>
        </p:nvSpPr>
        <p:spPr>
          <a:xfrm>
            <a:off x="4151266" y="3406676"/>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0" name="椭圆 265"/>
          <p:cNvSpPr/>
          <p:nvPr>
            <p:custDataLst>
              <p:tags r:id="rId4"/>
            </p:custDataLst>
          </p:nvPr>
        </p:nvSpPr>
        <p:spPr>
          <a:xfrm>
            <a:off x="4797840" y="3598392"/>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2" name="椭圆 266"/>
          <p:cNvSpPr/>
          <p:nvPr>
            <p:custDataLst>
              <p:tags r:id="rId5"/>
            </p:custDataLst>
          </p:nvPr>
        </p:nvSpPr>
        <p:spPr>
          <a:xfrm>
            <a:off x="5460703" y="3794495"/>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67"/>
          <p:cNvCxnSpPr>
            <a:cxnSpLocks/>
          </p:cNvCxnSpPr>
          <p:nvPr>
            <p:custDataLst>
              <p:tags r:id="rId6"/>
            </p:custDataLst>
          </p:nvPr>
        </p:nvCxnSpPr>
        <p:spPr>
          <a:xfrm>
            <a:off x="3005977" y="3723071"/>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4" name="椭圆 268"/>
          <p:cNvSpPr/>
          <p:nvPr>
            <p:custDataLst>
              <p:tags r:id="rId7"/>
            </p:custDataLst>
          </p:nvPr>
        </p:nvSpPr>
        <p:spPr>
          <a:xfrm flipV="1">
            <a:off x="2918264" y="3544511"/>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6" name="椭圆 269"/>
          <p:cNvSpPr/>
          <p:nvPr>
            <p:custDataLst>
              <p:tags r:id="rId8"/>
            </p:custDataLst>
          </p:nvPr>
        </p:nvSpPr>
        <p:spPr>
          <a:xfrm flipV="1">
            <a:off x="2958361" y="3585235"/>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8" name="椭圆 270"/>
          <p:cNvSpPr/>
          <p:nvPr>
            <p:custDataLst>
              <p:tags r:id="rId9"/>
            </p:custDataLst>
          </p:nvPr>
        </p:nvSpPr>
        <p:spPr>
          <a:xfrm flipV="1">
            <a:off x="7719953" y="2763861"/>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1"/>
          <p:cNvCxnSpPr>
            <a:cxnSpLocks/>
          </p:cNvCxnSpPr>
          <p:nvPr>
            <p:custDataLst>
              <p:tags r:id="rId10"/>
            </p:custDataLst>
          </p:nvPr>
        </p:nvCxnSpPr>
        <p:spPr>
          <a:xfrm>
            <a:off x="7770702" y="2874129"/>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0" name="椭圆 272"/>
          <p:cNvSpPr/>
          <p:nvPr>
            <p:custDataLst>
              <p:tags r:id="rId11"/>
            </p:custDataLst>
          </p:nvPr>
        </p:nvSpPr>
        <p:spPr>
          <a:xfrm flipV="1">
            <a:off x="4099264" y="2643568"/>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73"/>
          <p:cNvCxnSpPr>
            <a:cxnSpLocks/>
          </p:cNvCxnSpPr>
          <p:nvPr>
            <p:custDataLst>
              <p:tags r:id="rId12"/>
            </p:custDataLst>
          </p:nvPr>
        </p:nvCxnSpPr>
        <p:spPr>
          <a:xfrm>
            <a:off x="4284089" y="3045797"/>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9" name="直接连接符 274"/>
          <p:cNvCxnSpPr>
            <a:cxnSpLocks/>
          </p:cNvCxnSpPr>
          <p:nvPr>
            <p:custDataLst>
              <p:tags r:id="rId13"/>
            </p:custDataLst>
          </p:nvPr>
        </p:nvCxnSpPr>
        <p:spPr>
          <a:xfrm>
            <a:off x="7090922" y="2746318"/>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2" name="椭圆 275"/>
          <p:cNvSpPr/>
          <p:nvPr>
            <p:custDataLst>
              <p:tags r:id="rId14"/>
            </p:custDataLst>
          </p:nvPr>
        </p:nvSpPr>
        <p:spPr>
          <a:xfrm flipV="1">
            <a:off x="7003209" y="2567758"/>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4" name="椭圆 276"/>
          <p:cNvSpPr/>
          <p:nvPr>
            <p:custDataLst>
              <p:tags r:id="rId15"/>
            </p:custDataLst>
          </p:nvPr>
        </p:nvSpPr>
        <p:spPr>
          <a:xfrm flipV="1">
            <a:off x="7043306" y="2608482"/>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6" name="椭圆 277"/>
          <p:cNvSpPr/>
          <p:nvPr>
            <p:custDataLst>
              <p:tags r:id="rId16"/>
            </p:custDataLst>
          </p:nvPr>
        </p:nvSpPr>
        <p:spPr>
          <a:xfrm flipV="1">
            <a:off x="3858052" y="3392892"/>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78"/>
          <p:cNvCxnSpPr>
            <a:cxnSpLocks/>
          </p:cNvCxnSpPr>
          <p:nvPr>
            <p:custDataLst>
              <p:tags r:id="rId17"/>
            </p:custDataLst>
          </p:nvPr>
        </p:nvCxnSpPr>
        <p:spPr>
          <a:xfrm>
            <a:off x="3908800" y="3503160"/>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8" name="椭圆 279"/>
          <p:cNvSpPr/>
          <p:nvPr>
            <p:custDataLst>
              <p:tags r:id="rId18"/>
            </p:custDataLst>
          </p:nvPr>
        </p:nvSpPr>
        <p:spPr>
          <a:xfrm flipV="1">
            <a:off x="8431686" y="3619068"/>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80"/>
          <p:cNvCxnSpPr>
            <a:cxnSpLocks/>
          </p:cNvCxnSpPr>
          <p:nvPr>
            <p:custDataLst>
              <p:tags r:id="rId19"/>
            </p:custDataLst>
          </p:nvPr>
        </p:nvCxnSpPr>
        <p:spPr>
          <a:xfrm>
            <a:off x="8556991" y="3899751"/>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0" name="椭圆 281"/>
          <p:cNvSpPr/>
          <p:nvPr>
            <p:custDataLst>
              <p:tags r:id="rId20"/>
            </p:custDataLst>
          </p:nvPr>
        </p:nvSpPr>
        <p:spPr>
          <a:xfrm flipV="1">
            <a:off x="4999581" y="3917920"/>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5" name="直接连接符 282"/>
          <p:cNvCxnSpPr>
            <a:cxnSpLocks/>
          </p:cNvCxnSpPr>
          <p:nvPr>
            <p:custDataLst>
              <p:tags r:id="rId21"/>
            </p:custDataLst>
          </p:nvPr>
        </p:nvCxnSpPr>
        <p:spPr>
          <a:xfrm>
            <a:off x="5153706" y="4281305"/>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2" name="图形 15"/>
          <p:cNvSpPr/>
          <p:nvPr>
            <p:custDataLst>
              <p:tags r:id="rId22"/>
            </p:custDataLst>
          </p:nvPr>
        </p:nvSpPr>
        <p:spPr>
          <a:xfrm>
            <a:off x="5064113" y="3984958"/>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4" name="图形 19"/>
          <p:cNvSpPr/>
          <p:nvPr>
            <p:custDataLst>
              <p:tags r:id="rId23"/>
            </p:custDataLst>
          </p:nvPr>
        </p:nvSpPr>
        <p:spPr>
          <a:xfrm>
            <a:off x="8496845" y="3689865"/>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6" name="图形 27"/>
          <p:cNvSpPr/>
          <p:nvPr>
            <p:custDataLst>
              <p:tags r:id="rId24"/>
            </p:custDataLst>
          </p:nvPr>
        </p:nvSpPr>
        <p:spPr>
          <a:xfrm>
            <a:off x="4198255" y="2762608"/>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8" name="任意多边形: 形状 286"/>
          <p:cNvSpPr/>
          <p:nvPr>
            <p:custDataLst>
              <p:tags r:id="rId25"/>
            </p:custDataLst>
          </p:nvPr>
        </p:nvSpPr>
        <p:spPr>
          <a:xfrm>
            <a:off x="5451932" y="2713739"/>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0" name="正文"/>
          <p:cNvSpPr txBox="1"/>
          <p:nvPr>
            <p:custDataLst>
              <p:tags r:id="rId26"/>
            </p:custDataLst>
          </p:nvPr>
        </p:nvSpPr>
        <p:spPr>
          <a:xfrm>
            <a:off x="838200" y="2783283"/>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共性：采用先进技术，提高交通效率</a:t>
            </a:r>
            <a:endParaRPr altLang="en-US" dirty="0" sz="1200" lang="zh-CN" spc="150">
              <a:solidFill>
                <a:schemeClr val="tx1">
                  <a:lumMod val="65000"/>
                  <a:lumOff val="35000"/>
                </a:schemeClr>
              </a:solidFill>
              <a:latin typeface="+mn-ea"/>
              <a:sym typeface="+mn-ea"/>
            </a:endParaRPr>
          </a:p>
        </p:txBody>
      </p:sp>
      <p:sp>
        <p:nvSpPr>
          <p:cNvPr id="1049642" name="正文"/>
          <p:cNvSpPr txBox="1"/>
          <p:nvPr>
            <p:custDataLst>
              <p:tags r:id="rId27"/>
            </p:custDataLst>
          </p:nvPr>
        </p:nvSpPr>
        <p:spPr>
          <a:xfrm>
            <a:off x="9285014" y="2783283"/>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特点：创新性强，具有可持续性，可复制推广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76" name="标题 1"/>
          <p:cNvSpPr>
            <a:spLocks noGrp="1"/>
          </p:cNvSpPr>
          <p:nvPr>
            <p:ph type="title"/>
          </p:nvPr>
        </p:nvSpPr>
        <p:spPr/>
        <p:txBody>
          <a:bodyPr/>
          <a:p>
            <a:r>
              <a:rPr altLang="en-US" lang="zh-CN"/>
              <a:t>对未来汽车制造业智能交通系统发展的启示</a:t>
            </a:r>
            <a:endParaRPr altLang="en-US" lang="zh-CN"/>
          </a:p>
        </p:txBody>
      </p:sp>
      <p:sp>
        <p:nvSpPr>
          <p:cNvPr id="104967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启示与建议：从成功案例中提炼出对未来汽车制造业智能交通系统发展的启示和建议，包括政策支持、技术创新、市场拓展和合作共赢等方面。</a:t>
            </a:r>
            <a:endParaRPr altLang="zh-CN" dirty="0" lang="en-US">
              <a:solidFill>
                <a:schemeClr val="dk1">
                  <a:lumMod val="80000"/>
                  <a:lumOff val="20000"/>
                </a:schemeClr>
              </a:solidFill>
              <a:latin typeface="+mn-ea"/>
              <a:sym typeface="+mn-ea"/>
            </a:endParaRPr>
          </a:p>
        </p:txBody>
      </p:sp>
      <p:sp>
        <p:nvSpPr>
          <p:cNvPr id="104968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成功案例分析：介绍2024年汽车制造业智能交通系统的成功案例，包括技术应用、市场表现和经济效益等方面。</a:t>
            </a:r>
            <a:endParaRPr altLang="en-US" dirty="0" lang="zh-CN">
              <a:solidFill>
                <a:schemeClr val="dk1">
                  <a:lumMod val="80000"/>
                  <a:lumOff val="20000"/>
                </a:schemeClr>
              </a:solidFill>
              <a:latin typeface="+mn-ea"/>
              <a:sym typeface="+mn-ea"/>
            </a:endParaRPr>
          </a:p>
        </p:txBody>
      </p:sp>
      <p:sp>
        <p:nvSpPr>
          <p:cNvPr id="104969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未来发展趋势：分析未来汽车制造业智能交通系统的发展趋势，包括技术革新、市场需求和竞争格局等方面。</a:t>
            </a:r>
            <a:endParaRPr altLang="en-US" dirty="0" lang="zh-CN">
              <a:solidFill>
                <a:schemeClr val="dk1">
                  <a:lumMod val="80000"/>
                  <a:lumOff val="20000"/>
                </a:schemeClr>
              </a:solidFill>
              <a:latin typeface="+mn-ea"/>
              <a:sym typeface="+mn-ea"/>
            </a:endParaRPr>
          </a:p>
        </p:txBody>
      </p:sp>
      <p:sp>
        <p:nvSpPr>
          <p:cNvPr id="104970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案例对比分析：对比不同国家或地区的汽车制造业智能交通系统发展情况，分析其成功与失败的原因，为未来发展提供借鉴和参考。</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2" name="标题"/>
          <p:cNvSpPr>
            <a:spLocks noGrp="1"/>
          </p:cNvSpPr>
          <p:nvPr>
            <p:ph type="title"/>
            <p:custDataLst>
              <p:tags r:id="rId1"/>
            </p:custDataLst>
          </p:nvPr>
        </p:nvSpPr>
        <p:spPr>
          <a:xfrm>
            <a:off x="939798" y="-1"/>
            <a:ext cx="10414002" cy="2114171"/>
          </a:xfrm>
        </p:spPr>
        <p:txBody>
          <a:bodyPr anchor="b">
            <a:normAutofit/>
          </a:bodyPr>
          <a:p>
            <a:r>
              <a:rPr altLang="en-US" dirty="0" lang="zh-CN"/>
              <a:t>未来展望与建议</a:t>
            </a:r>
            <a:endParaRPr altLang="en-US" dirty="0" lang="zh-CN"/>
          </a:p>
        </p:txBody>
      </p:sp>
      <p:sp>
        <p:nvSpPr>
          <p:cNvPr id="104974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6" name="标题 1"/>
          <p:cNvSpPr>
            <a:spLocks noGrp="1"/>
          </p:cNvSpPr>
          <p:nvPr>
            <p:ph type="title"/>
          </p:nvPr>
        </p:nvSpPr>
        <p:spPr/>
        <p:txBody>
          <a:bodyPr/>
          <a:p>
            <a:r>
              <a:rPr altLang="en-US" lang="zh-CN"/>
              <a:t>智能交通系统的发展趋势和未来影响</a:t>
            </a:r>
            <a:endParaRPr altLang="en-US" lang="zh-CN"/>
          </a:p>
        </p:txBody>
      </p:sp>
      <p:sp>
        <p:nvSpPr>
          <p:cNvPr id="104978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9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9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0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1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2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自动驾驶汽车普及，减少人为因素导致的事故</a:t>
            </a:r>
            <a:endParaRPr altLang="en-US" dirty="0" sz="1200" lang="zh-CN" spc="150">
              <a:solidFill>
                <a:schemeClr val="tx1">
                  <a:lumMod val="65000"/>
                  <a:lumOff val="35000"/>
                </a:schemeClr>
              </a:solidFill>
              <a:latin typeface="+mn-ea"/>
              <a:sym typeface="+mn-ea"/>
            </a:endParaRPr>
          </a:p>
        </p:txBody>
      </p:sp>
      <p:sp>
        <p:nvSpPr>
          <p:cNvPr id="104982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智能交通系统将推动汽车制造业的转型升级，提升产业竞争力</a:t>
            </a:r>
            <a:endParaRPr altLang="en-US" dirty="0" sz="1200" lang="zh-CN" spc="150">
              <a:solidFill>
                <a:schemeClr val="tx1">
                  <a:lumMod val="65000"/>
                  <a:lumOff val="35000"/>
                </a:schemeClr>
              </a:solidFill>
              <a:latin typeface="+mn-ea"/>
              <a:sym typeface="+mn-ea"/>
            </a:endParaRPr>
          </a:p>
        </p:txBody>
      </p:sp>
      <p:sp>
        <p:nvSpPr>
          <p:cNvPr id="104982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智能交通系统将提高交通效率，缓解城市拥堵问题</a:t>
            </a:r>
            <a:endParaRPr altLang="en-US" dirty="0" sz="1200" lang="zh-CN" spc="150">
              <a:solidFill>
                <a:schemeClr val="tx1">
                  <a:lumMod val="65000"/>
                  <a:lumOff val="35000"/>
                </a:schemeClr>
              </a:solidFill>
              <a:latin typeface="+mn-ea"/>
              <a:sym typeface="+mn-ea"/>
            </a:endParaRPr>
          </a:p>
        </p:txBody>
      </p:sp>
      <p:sp>
        <p:nvSpPr>
          <p:cNvPr id="104983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车联网技术发展，实现车与车、车与基础设施之间的信息共享</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4" name="标题 1"/>
          <p:cNvSpPr>
            <a:spLocks noGrp="1"/>
          </p:cNvSpPr>
          <p:nvPr>
            <p:ph type="title"/>
          </p:nvPr>
        </p:nvSpPr>
        <p:spPr/>
        <p:txBody>
          <a:bodyPr/>
          <a:p>
            <a:r>
              <a:rPr altLang="en-US" lang="zh-CN"/>
              <a:t>对汽车制造业推进智能交通系统的建议和策略</a:t>
            </a:r>
            <a:endParaRPr altLang="en-US" lang="zh-CN"/>
          </a:p>
        </p:txBody>
      </p:sp>
      <p:sp>
        <p:nvSpPr>
          <p:cNvPr id="104986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加大研发投入，提升智能交通系统的技术水平。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7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加强跨行业合作，共同推进智能交通系统的发展。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7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8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8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制定统一的标准和规范，促进智能交通系统的普及和应用。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8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8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8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注重人才培养和引进，为智能交通系统的发展提供人才保障。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22" name="标题 1"/>
          <p:cNvSpPr>
            <a:spLocks noGrp="1"/>
          </p:cNvSpPr>
          <p:nvPr>
            <p:ph type="title"/>
          </p:nvPr>
        </p:nvSpPr>
        <p:spPr/>
        <p:txBody>
          <a:bodyPr/>
          <a:p>
            <a:r>
              <a:rPr altLang="en-US" lang="zh-CN"/>
              <a:t>需要进一步研究的问题和方向</a:t>
            </a:r>
            <a:endParaRPr altLang="en-US" lang="zh-CN"/>
          </a:p>
        </p:txBody>
      </p:sp>
      <p:sp>
        <p:nvSpPr>
          <p:cNvPr id="104992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智能交通系统的安全性和可靠性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3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跨区域和跨行业的协同发展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3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4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人工智能技术在智能交通系统中的应用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4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4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4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智能交通系统的数据隐私和安全保护</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80"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49982"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49984"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49986"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5*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30986_5*l_h_i*1_1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5*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5*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5*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6_5*l_h_i*1_2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5*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5*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5*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6_5*l_h_i*1_3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5*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5*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5*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6_5*l_h_i*1_4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5*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5*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5*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986_5*l_h_i*1_5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5*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5*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5*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98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09.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40.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8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1_1*l_h_i*1_1_1"/>
  <p:tag name="KSO_WM_TEMPLATE_CATEGORY" val="diagram"/>
  <p:tag name="KSO_WM_TEMPLATE_INDEX" val="20231671"/>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7401428222656,&quot;width&quot;:861.360290527343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949999988079071,&quot;colorType&quot;:1,&quot;foreColorIndex&quot;:5,&quot;pos&quot;:0,&quot;transparency&quot;:1},{&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1_1*l_h_a*1_1_1"/>
  <p:tag name="KSO_WM_TEMPLATE_CATEGORY" val="diagram"/>
  <p:tag name="KSO_WM_TEMPLATE_INDEX" val="20231671"/>
  <p:tag name="KSO_WM_UNIT_LAYERLEVEL" val="1_1_1"/>
  <p:tag name="KSO_WM_TAG_VERSION" val="3.0"/>
  <p:tag name="KSO_WM_DIAGRAM_VERSION" val="3"/>
  <p:tag name="KSO_WM_DIAGRAM_COLOR_TRICK" val="1"/>
  <p:tag name="KSO_WM_DIAGRAM_COLOR_TEXT_CAN_REMOVE" val="n"/>
  <p:tag name="KSO_WM_DIAGRAM_GROUP_CODE" val="l1-1"/>
  <p:tag name="KSO_WM_BEAUTIFY_FLAG" val="#wm#"/>
  <p:tag name="KSO_WM_UNIT_PRESET_TEXT" val="添加 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3.7401428222656,&quot;width&quot;:861.3602905273438}"/>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1_1*l_h_f*1_1_1"/>
  <p:tag name="KSO_WM_TEMPLATE_CATEGORY" val="diagram"/>
  <p:tag name="KSO_WM_TEMPLATE_INDEX" val="2023167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3.7401428222656,&quot;width&quot;:861.3602905273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71_1*l_h_i*1_2_1"/>
  <p:tag name="KSO_WM_TEMPLATE_CATEGORY" val="diagram"/>
  <p:tag name="KSO_WM_TEMPLATE_INDEX" val="20231671"/>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7401428222656,&quot;width&quot;:861.360290527343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949999988079071,&quot;colorType&quot;:1,&quot;foreColorIndex&quot;:5,&quot;pos&quot;:0,&quot;transparency&quot;:1},{&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1_1*l_h_f*1_2_1"/>
  <p:tag name="KSO_WM_TEMPLATE_CATEGORY" val="diagram"/>
  <p:tag name="KSO_WM_TEMPLATE_INDEX" val="2023167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373.7401428222656,&quot;width&quot;:861.36029052734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1_1*l_h_a*1_2_1"/>
  <p:tag name="KSO_WM_TEMPLATE_CATEGORY" val="diagram"/>
  <p:tag name="KSO_WM_TEMPLATE_INDEX" val="20231671"/>
  <p:tag name="KSO_WM_UNIT_LAYERLEVEL" val="1_1_1"/>
  <p:tag name="KSO_WM_TAG_VERSION" val="3.0"/>
  <p:tag name="KSO_WM_DIAGRAM_VERSION" val="3"/>
  <p:tag name="KSO_WM_DIAGRAM_COLOR_TRICK" val="1"/>
  <p:tag name="KSO_WM_DIAGRAM_COLOR_TEXT_CAN_REMOVE" val="n"/>
  <p:tag name="KSO_WM_DIAGRAM_GROUP_CODE" val="l1-1"/>
  <p:tag name="KSO_WM_BEAUTIFY_FLAG" val="#wm#"/>
  <p:tag name="KSO_WM_UNIT_PRESET_TEXT" val="添加 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3.7401428222656,&quot;width&quot;:861.3602905273438}"/>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58_3*l_h_f*1_1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58_3*l_h_a*1_1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58_3*l_h_f*1_2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258_3*l_h_a*1_2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58_3*l_h_f*1_3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258_3*l_h_a*1_3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58_3*l_h_f*1_4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258_3*l_h_a*1_4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quot;width&quot;:819.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1*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1*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1*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1*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1*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1*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1*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1*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1*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1*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1*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1*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1*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1*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1*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1*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1*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1*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1*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1*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1*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1*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1*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1*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1*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1*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1*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6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70.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28.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2024-01-05T12:47:38Z</dcterms:created>
  <dcterms:modified xsi:type="dcterms:W3CDTF">2024-01-05T12:47:38Z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7a03e792374540049429222dc0437dae_21</vt:lpwstr>
  </property>
</Properties>
</file>