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54" r:id="rId1"/>
    <p:sldMasterId id="2147489391" r:id="rId2"/>
  </p:sldMasterIdLst>
  <p:notesMasterIdLst>
    <p:notesMasterId r:id="rId3"/>
  </p:notesMasterIdLst>
  <p:sldIdLst>
    <p:sldId id="2816" r:id="rId4"/>
    <p:sldId id="2821" r:id="rId5"/>
    <p:sldId id="2826" r:id="rId6"/>
    <p:sldId id="2830" r:id="rId7"/>
    <p:sldId id="2833" r:id="rId8"/>
    <p:sldId id="2836" r:id="rId9"/>
    <p:sldId id="2840" r:id="rId10"/>
    <p:sldId id="2844" r:id="rId11"/>
    <p:sldId id="2847" r:id="rId12"/>
    <p:sldId id="2850" r:id="rId13"/>
    <p:sldId id="2854" r:id="rId14"/>
    <p:sldId id="2858" r:id="rId15"/>
    <p:sldId id="2861" r:id="rId16"/>
    <p:sldId id="2864" r:id="rId17"/>
    <p:sldId id="2867" r:id="rId18"/>
    <p:sldId id="2871" r:id="rId19"/>
    <p:sldId id="2875" r:id="rId20"/>
    <p:sldId id="2878" r:id="rId21"/>
    <p:sldId id="2881" r:id="rId22"/>
    <p:sldId id="2885" r:id="rId23"/>
    <p:sldId id="2889" r:id="rId24"/>
    <p:sldId id="2892" r:id="rId25"/>
    <p:sldId id="2895" r:id="rId26"/>
    <p:sldId id="2899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55" r:id="rId1"/>
    <p:sldLayoutId id="2147489356" r:id="rId2"/>
    <p:sldLayoutId id="2147489357" r:id="rId3"/>
    <p:sldLayoutId id="2147489358" r:id="rId4"/>
    <p:sldLayoutId id="2147489359" r:id="rId5"/>
    <p:sldLayoutId id="2147489360" r:id="rId6"/>
    <p:sldLayoutId id="2147489361" r:id="rId7"/>
    <p:sldLayoutId id="2147489362" r:id="rId8"/>
    <p:sldLayoutId id="2147489363" r:id="rId9"/>
    <p:sldLayoutId id="2147489364" r:id="rId10"/>
    <p:sldLayoutId id="21474893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392" r:id="rId1"/>
    <p:sldLayoutId id="2147489393" r:id="rId2"/>
    <p:sldLayoutId id="2147489394" r:id="rId3"/>
    <p:sldLayoutId id="2147489395" r:id="rId4"/>
    <p:sldLayoutId id="2147489396" r:id="rId5"/>
    <p:sldLayoutId id="2147489397" r:id="rId6"/>
    <p:sldLayoutId id="2147489398" r:id="rId7"/>
    <p:sldLayoutId id="2147489399" r:id="rId8"/>
    <p:sldLayoutId id="2147489400" r:id="rId9"/>
    <p:sldLayoutId id="2147489401" r:id="rId10"/>
    <p:sldLayoutId id="21474894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提升学校双减政策执行力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双减政策背景和意义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学校双减政策执行现状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提升学校双减政策执行力的措施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学校双减政策执行效果的评估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学校双减政策的未来发展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双减政策背景和意义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89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减轻家长经济负担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推动学校内涵发展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双减政策的意义和目标</a:t>
            </a:r>
            <a:endParaRPr altLang="en-US" lang="zh-CN"/>
          </a:p>
        </p:txBody>
      </p:sp>
      <p:sp>
        <p:nvSpPr>
          <p:cNvPr id="10489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推进教育公平，实现教育资源的均衡分配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深化教育改革，提高教育质量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增强学生的创新精神和实践能力，培养德智体美劳全面发展的社会主义建设者和接班人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8974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推动教育改革发展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84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促进学校教育公平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提高学生综合素质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96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学校双减政策执行现状</a:t>
            </a:r>
            <a:endParaRPr altLang="en-US" lang="zh-CN"/>
          </a:p>
        </p:txBody>
      </p:sp>
      <p:sp>
        <p:nvSpPr>
          <p:cNvPr id="10490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学校双减政策执行情况</a:t>
            </a:r>
            <a:endParaRPr altLang="en-US" lang="zh-CN"/>
          </a:p>
        </p:txBody>
      </p:sp>
      <p:sp>
        <p:nvSpPr>
          <p:cNvPr id="10490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校内减负：减轻学生课业负担，提高课堂教学质量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校外减负：规范校外培训机构，遏制过度竞争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政策落实情况：部分学校执行不力，存在违规行为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影响因素：教育资源不均衡、升学压力大等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双减政策执行中存在的问题</a:t>
            </a:r>
            <a:endParaRPr altLang="en-US" lang="zh-CN"/>
          </a:p>
        </p:txBody>
      </p:sp>
      <p:sp>
        <p:nvSpPr>
          <p:cNvPr id="104913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3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作业负担过重：学生作业量过多，影响身心健康和全面发展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校外培训火热：家长过度追求孩子成绩，导致校外培训市场火热，增加学生负担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政策执行不力：部分学校和教师对双减政策执行不力，仍然存在违规补课现象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教育观念落后：部分教师和家长仍坚持应试教育观念，忽视学生综合素质发展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影响双减政策执行的因素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学校因素：学校管理、教师素质等对双减政策执行的影响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家庭因素：家长教育观念、家庭经济条件等对双减政策执行的影响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社会因素：社会舆论、教育资源分配等对双减政策执行的影响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政策因素：政策制定、政策宣传等对双减政策执行的影响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提升学校双减政策执行力的措施</a:t>
            </a:r>
            <a:endParaRPr altLang="en-US" lang="zh-CN"/>
          </a:p>
        </p:txBody>
      </p:sp>
      <p:sp>
        <p:nvSpPr>
          <p:cNvPr id="10492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加强政策宣传和培训</a:t>
            </a:r>
            <a:endParaRPr altLang="en-US" lang="zh-CN"/>
          </a:p>
        </p:txBody>
      </p:sp>
      <p:sp>
        <p:nvSpPr>
          <p:cNvPr id="104928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定期开展政策宣传活动，提高师生对双减政策的认识和理解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加强教师培训，提高教师对双减政策的执行力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建立政策宣传和培训的长效机制，确保政策执行力的持续提升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鼓励师生积极参与政策宣传和培训活动，形成良好的政策执行氛围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建立健全工作机制</a:t>
            </a:r>
            <a:endParaRPr altLang="en-US" lang="zh-CN"/>
          </a:p>
        </p:txBody>
      </p:sp>
      <p:sp>
        <p:nvSpPr>
          <p:cNvPr id="104934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建立分工明确、责任清晰的工作机制，确保双减政策执行的有序性和高效性。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完善监督机制，对双减政策执行情况进行全程监督，确保政策落地生根。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建立政策执行评估机制，定期对双减政策执行情况进行评估，及时发现问题并加以改进。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加强政策宣传和培训，提高学校领导和教师对双减政策的认识和理解，增强执行力。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强化监督和考核评估</a:t>
            </a:r>
            <a:endParaRPr altLang="en-US" lang="zh-CN"/>
          </a:p>
        </p:txBody>
      </p:sp>
      <p:sp>
        <p:nvSpPr>
          <p:cNvPr id="104938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建立完善的监督机制，对学校双减政策执行情况进行定期检查和评估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加强校内监督，鼓励师生参与政策执行情况的监督和反馈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完善考核评估体系，对学校双减政策执行情况进行科学、客观的评估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将双减政策执行情况纳入学校绩效考核和校长的任期目标考核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创新教育教学方法</a:t>
            </a:r>
            <a:endParaRPr altLang="en-US" lang="zh-CN"/>
          </a:p>
        </p:txBody>
      </p:sp>
      <p:sp>
        <p:nvSpPr>
          <p:cNvPr id="10494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利用信息技术手段，提高课堂教学效果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引入社会力量，拓宽学生实践平台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建立科学评价体系，促进学生全面发展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开展多元化、个性化的课外活动，丰富学生课余生活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学校双减政策执行效果的评估</a:t>
            </a:r>
            <a:endParaRPr altLang="en-US" lang="zh-CN"/>
          </a:p>
        </p:txBody>
      </p:sp>
      <p:sp>
        <p:nvSpPr>
          <p:cNvPr id="10495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评估指标体系的建立</a:t>
            </a:r>
            <a:endParaRPr altLang="en-US" lang="zh-CN"/>
          </a:p>
        </p:txBody>
      </p:sp>
      <p:sp>
        <p:nvSpPr>
          <p:cNvPr id="104955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评估指标的选取原则：科学性、可操作性、可量化性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评估指标的来源：政策文件、学术研究、实践经验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评估指标体系的构建步骤：初步筛选、专家咨询、权重确定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评估指标体系的实际应用：定期评估、及时调整、持续改进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评估方法的选择和应用</a:t>
            </a:r>
            <a:endParaRPr altLang="en-US" lang="zh-CN"/>
          </a:p>
        </p:txBody>
      </p:sp>
      <p:sp>
        <p:nvSpPr>
          <p:cNvPr id="104959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案例分析法：选取典型案例进行分析，总结双减政策执行的成功经验和存在问题。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问卷调查法：通过设计问卷收集数据，了解学生和家长对双减政策的满意度和反馈意见。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观察法：通过实地观察学校双减政策的执行情况，了解学生在校表现和学习状态。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专家评估法：邀请教育专家对学校双减政策的执行效果进行评估和指导，提出改进建议。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评估结果的分析和反馈</a:t>
            </a:r>
            <a:endParaRPr altLang="en-US" lang="zh-CN"/>
          </a:p>
        </p:txBody>
      </p:sp>
      <p:sp>
        <p:nvSpPr>
          <p:cNvPr id="10496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评估结果：政策执行效果、存在问题及原因分析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反馈建议：针对问题提出改进措施、完善政策执行机制等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评估指标：政策执行情况、学生和家长满意度、教学质量提升程度等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分析方法：数据统计、对比分析、案例研究等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学校双减政策的未来发展</a:t>
            </a:r>
            <a:endParaRPr altLang="en-US" lang="zh-CN"/>
          </a:p>
        </p:txBody>
      </p:sp>
      <p:sp>
        <p:nvSpPr>
          <p:cNvPr id="10497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双减政策的发展趋势和方向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完善政策体系：针对双减政策的执行情况，不断完善相关政策，提高政策的针对性和可操作性。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加强监督检查：加大对双减政策执行情况的监督检查力度，严肃查处违反政策的行为，确保政策落地见效。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推进教育改革：以双减政策为契机，推进教育领域综合改革，提高教育质量和水平，从根本上解决学生课业负担过重的问题。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倡导社会共治：加强宣传引导，倡导全社会共同参与双减政策的实施，形成良好的社会氛围。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学校教育改革的方向和重点</a:t>
            </a:r>
            <a:endParaRPr altLang="en-US" lang="zh-CN"/>
          </a:p>
        </p:txBody>
      </p:sp>
      <p:sp>
        <p:nvSpPr>
          <p:cNvPr id="10498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减轻学生课业负担：优化课程设置，提高课堂教学质量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加强素质教育：注重培养学生的创新精神和实践能力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推进教育信息化：利用信息技术手段提升教育教学的效果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2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促进教育公平：缩小城乡、区域之间的教育差距，让每个孩子都能享受到优质教育资源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学校双减政策与其他教育政策的协调发展</a:t>
            </a:r>
            <a:endParaRPr altLang="en-US" lang="zh-CN"/>
          </a:p>
        </p:txBody>
      </p:sp>
      <p:sp>
        <p:nvSpPr>
          <p:cNvPr id="10498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政策背景：双减政策旨在减轻学生和家庭的负担，提高教育质量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当前问题：双减政策实施过程中存在一些问题，如学科类培训隐形变异等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未来发展：需要加强与其他教育政策的协调配合，形成政策合力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具体措施：制定和完善相关政策，加强监督管理和评估反馈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92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3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7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5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96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2024-01-03T14:54:57Z</dcterms:created>
  <dcterms:modified xsi:type="dcterms:W3CDTF">2024-01-03T14:54:57Z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74ce7afc9c684a31b71a3a0cdb018cf9_21</vt:lpwstr>
  </property>
</Properties>
</file>