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500" r:id="rId1"/>
    <p:sldMasterId id="2147503537" r:id="rId2"/>
  </p:sldMasterIdLst>
  <p:notesMasterIdLst>
    <p:notesMasterId r:id="rId3"/>
  </p:notesMasterIdLst>
  <p:sldIdLst>
    <p:sldId id="9809" r:id="rId4"/>
    <p:sldId id="9812" r:id="rId5"/>
    <p:sldId id="9815" r:id="rId6"/>
    <p:sldId id="9818" r:id="rId7"/>
    <p:sldId id="9824" r:id="rId9"/>
    <p:sldId id="9827" r:id="rId10"/>
    <p:sldId id="9830" r:id="rId11"/>
    <p:sldId id="9833" r:id="rId12"/>
    <p:sldId id="9839" r:id="rId14"/>
    <p:sldId id="9842" r:id="rId15"/>
    <p:sldId id="9845" r:id="rId16"/>
    <p:sldId id="9848" r:id="rId17"/>
    <p:sldId id="9851" r:id="rId18"/>
    <p:sldId id="9857" r:id="rId20"/>
    <p:sldId id="9860" r:id="rId21"/>
    <p:sldId id="9863" r:id="rId22"/>
    <p:sldId id="9866" r:id="rId23"/>
    <p:sldId id="9872" r:id="rId25"/>
    <p:sldId id="9875" r:id="rId26"/>
    <p:sldId id="9878" r:id="rId27"/>
    <p:sldId id="9881" r:id="rId28"/>
    <p:sldId id="9884" r:id="rId29"/>
    <p:sldId id="9890" r:id="rId31"/>
    <p:sldId id="9893" r:id="rId32"/>
    <p:sldId id="9896" r:id="rId33"/>
    <p:sldId id="9899" r:id="rId34"/>
    <p:sldId id="9905" r:id="rId36"/>
    <p:sldId id="9908" r:id="rId37"/>
    <p:sldId id="9911" r:id="rId38"/>
    <p:sldId id="9914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01" r:id="rId1"/>
    <p:sldLayoutId id="2147503502" r:id="rId2"/>
    <p:sldLayoutId id="2147503503" r:id="rId3"/>
    <p:sldLayoutId id="2147503504" r:id="rId4"/>
    <p:sldLayoutId id="2147503505" r:id="rId5"/>
    <p:sldLayoutId id="2147503506" r:id="rId6"/>
    <p:sldLayoutId id="2147503507" r:id="rId7"/>
    <p:sldLayoutId id="2147503508" r:id="rId8"/>
    <p:sldLayoutId id="2147503509" r:id="rId9"/>
    <p:sldLayoutId id="2147503510" r:id="rId10"/>
    <p:sldLayoutId id="21475035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538" r:id="rId1"/>
    <p:sldLayoutId id="2147503539" r:id="rId2"/>
    <p:sldLayoutId id="2147503540" r:id="rId3"/>
    <p:sldLayoutId id="2147503541" r:id="rId4"/>
    <p:sldLayoutId id="2147503542" r:id="rId5"/>
    <p:sldLayoutId id="2147503543" r:id="rId6"/>
    <p:sldLayoutId id="2147503544" r:id="rId7"/>
    <p:sldLayoutId id="2147503545" r:id="rId8"/>
    <p:sldLayoutId id="2147503546" r:id="rId9"/>
    <p:sldLayoutId id="2147503547" r:id="rId10"/>
    <p:sldLayoutId id="21475035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tags" Target="../tags/tag261.xml"/><Relationship Id="rId22" Type="http://schemas.openxmlformats.org/officeDocument/2006/relationships/tags" Target="../tags/tag262.xml"/><Relationship Id="rId23" Type="http://schemas.openxmlformats.org/officeDocument/2006/relationships/tags" Target="../tags/tag263.xml"/><Relationship Id="rId24" Type="http://schemas.openxmlformats.org/officeDocument/2006/relationships/tags" Target="../tags/tag264.xml"/><Relationship Id="rId25" Type="http://schemas.openxmlformats.org/officeDocument/2006/relationships/tags" Target="../tags/tag265.xml"/><Relationship Id="rId26" Type="http://schemas.openxmlformats.org/officeDocument/2006/relationships/tags" Target="../tags/tag266.xml"/><Relationship Id="rId27" Type="http://schemas.openxmlformats.org/officeDocument/2006/relationships/tags" Target="../tags/tag267.xml"/><Relationship Id="rId28" Type="http://schemas.openxmlformats.org/officeDocument/2006/relationships/tags" Target="../tags/tag268.xml"/><Relationship Id="rId29" Type="http://schemas.openxmlformats.org/officeDocument/2006/relationships/tags" Target="../tags/tag269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企业管理中的成本控制与财务管理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财务管理的核心内容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成本控制的重要性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成本控制与财务管理的关系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如何实现有效的成本控制与财务管理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案例分析：成功企业的成本控制与财务管理实践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成本控制的重要性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成本控制对企业盈利的影响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降低成本是提高企业盈利水平的重要途径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成本控制有助于增强企业竞争力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有效的成本控制能够减少资源浪费，提高资源利用效率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成本控制有助于企业实现可持续发展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成本控制对提高企业竞争力的作用</a:t>
            </a:r>
            <a:endParaRPr altLang="en-US" lang="zh-CN"/>
          </a:p>
        </p:txBody>
      </p:sp>
      <p:sp>
        <p:nvSpPr>
          <p:cNvPr id="10491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降低成本：提高企业盈利能力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优化资源配置：提高资源利用效率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增强企业竞争力：提高产品质量和服务水平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促进企业可持续发展：实现长期稳定增长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成本控制对企业可持续发展的意义</a:t>
            </a:r>
            <a:endParaRPr altLang="en-US" lang="zh-CN"/>
          </a:p>
        </p:txBody>
      </p:sp>
      <p:sp>
        <p:nvSpPr>
          <p:cNvPr id="10492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降低成本：提高企业竞争力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增加利润：提高盈利能力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促进创新：推动技术进步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增强抗风险能力：应对市场变化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财务管理的核心内容</a:t>
            </a:r>
            <a:endParaRPr altLang="en-US" dirty="0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财务预测与决策</a:t>
            </a:r>
            <a:endParaRPr altLang="en-US" lang="zh-CN"/>
          </a:p>
        </p:txBody>
      </p:sp>
      <p:sp>
        <p:nvSpPr>
          <p:cNvPr id="10493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投资决策：评估投资项目的风险和收益，选择合适的投资方案，确保企业资产保值增值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财务预测：基于历史数据和市场趋势，对企业未来财务状况进行预测，为决策提供数据支持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财务决策：根据预测结果和经营目标，制定相应的财务策略和措施，以实现企业价值最大化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融资决策：根据企业资金需求和融资成本，选择合适的融资方式和渠道，降低财务风险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财务预算与控制</a:t>
            </a:r>
            <a:endParaRPr altLang="en-US" lang="zh-CN"/>
          </a:p>
        </p:txBody>
      </p:sp>
      <p:sp>
        <p:nvSpPr>
          <p:cNvPr id="10494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财务预算的编制与执行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预算控制的方法与技巧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预算调整与修正的程序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预算与控制的结合点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财务分析方法</a:t>
            </a:r>
            <a:endParaRPr altLang="en-US" lang="zh-CN"/>
          </a:p>
        </p:txBody>
      </p:sp>
      <p:sp>
        <p:nvSpPr>
          <p:cNvPr id="10494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财务报表分析：对企业的资产负债表、利润表和现金流量表进行深入分析，了解企业的财务状况和经营成果。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财务比率分析：通过计算各种财务比率，如流动比率、速动比率、资产负债率等，评估企业的偿债能力和运营效率。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财务趋势分析：对企业的财务数据进行连续几个会计年度的比较，分析财务状况的变化趋势，预测未来的发展趋势。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财务预测分析：基于历史数据和未来预测，对企业未来的财务状况进行预测和分析，为企业决策提供参考。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财务风险管理</a:t>
            </a:r>
            <a:endParaRPr altLang="en-US" lang="zh-CN"/>
          </a:p>
        </p:txBody>
      </p:sp>
      <p:sp>
        <p:nvSpPr>
          <p:cNvPr id="10495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内容：包括市场风险、信用风险、流动性风险等方面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方法：建立完善的风险管理体系，采用科学的风险评估方法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定义：识别、评估和控制财务风险的过程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目的：降低财务风险，确保企业财务稳健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成本控制与财务管理的关系</a:t>
            </a:r>
            <a:endParaRPr altLang="en-US" dirty="0" lang="zh-CN"/>
          </a:p>
        </p:txBody>
      </p:sp>
      <p:sp>
        <p:nvSpPr>
          <p:cNvPr id="10496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成本控制是财务管理的基础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成本控制是企业财务管理的重要组成部分，它直接影响到企业的盈利能力和市场竞争力。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通过有效的成本控制，企业可以降低成本、提高产品质量、增加市场份额，从而获得更大的经济效益。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成本控制与财务管理相互关联、相互影响，只有将两者紧密结合，才能实现企业财务管理的整体目标。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成本控制是财务管理的基础，只有做好成本控制工作，才能更好地进行财务管理，为企业的发展提供有力的支持。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财务管理为成本控制提供支持</a:t>
            </a:r>
            <a:endParaRPr altLang="en-US" lang="zh-CN"/>
          </a:p>
        </p:txBody>
      </p:sp>
      <p:sp>
        <p:nvSpPr>
          <p:cNvPr id="10497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成本控制策略：制定针对性的成本控制策略，降低成本支出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监督与评估：对成本控制过程进行监督和评估，确保成本控制的有效性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财务分析：通过财务分析，识别潜在的成本控制机会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预算编制：制定详细的预算计划，确保成本控制目标的实现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成本控制与财务管理的协同作用</a:t>
            </a:r>
            <a:endParaRPr altLang="en-US" lang="zh-CN"/>
          </a:p>
        </p:txBody>
      </p:sp>
      <p:sp>
        <p:nvSpPr>
          <p:cNvPr id="10498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成本控制是财务管理的重要环节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成本控制与财务管理协同作用的实践案例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成本控制与财务管理协同作用的意义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成本控制与财务管理相互促进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如何实现有效的成本控制与财务管理</a:t>
            </a:r>
            <a:endParaRPr altLang="en-US" dirty="0" lang="zh-CN"/>
          </a:p>
        </p:txBody>
      </p:sp>
      <p:sp>
        <p:nvSpPr>
          <p:cNvPr id="10498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制定科学的成本控制策略</a:t>
            </a:r>
            <a:endParaRPr altLang="en-US" lang="zh-CN"/>
          </a:p>
        </p:txBody>
      </p:sp>
      <p:sp>
        <p:nvSpPr>
          <p:cNvPr id="10499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制定针对性的成本控制措施：针对不同的成本构成，采取相应的控制措施，如采购成本控制、生产成本控制、销售成本控制等。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明确成本控制目标：根据企业战略和市场需求，制定合理的成本控制目标，确保成本控制与财务管理工作的有效实施。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分析成本构成：对企业的成本构成进行深入分析，找出关键成本因素，为制定科学的成本控制策略提供依据。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建立完善的成本控制体系：建立完善的成本控制体系，明确各部门、各岗位的职责和权限，确保成本控制工作的有效实施。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建立完善的财务管理体系</a:t>
            </a:r>
            <a:endParaRPr altLang="en-US" lang="zh-CN"/>
          </a:p>
        </p:txBody>
      </p:sp>
      <p:sp>
        <p:nvSpPr>
          <p:cNvPr id="10500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明确财务管理目标：制定明确的财务管理目标，确保成本控制与财务管理的目标一致。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建立财务管理制度：制定完善的财务管理制度，包括预算、核算、分析等方面，确保财务管理的规范化和标准化。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加强财务监督：建立有效的财务监督机制，对企业的财务活动进行监督和检查，确保财务信息的真实性和准确性。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提高财务管理水平：加强财务管理人员的培训和学习，提高财务管理水平，为企业的成本控制与财务管理提供有力支持。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提高成本控制与财务管理的协同效率</a:t>
            </a:r>
            <a:endParaRPr altLang="en-US" lang="zh-CN"/>
          </a:p>
        </p:txBody>
      </p:sp>
      <p:sp>
        <p:nvSpPr>
          <p:cNvPr id="1050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建立跨部门协同机制：促进成本控制与财务管理部门之间的沟通与协作，共同制定和执行成本控制策略。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优化流程和信息系统：通过简化流程、提高信息系统自动化程度，降低人为错误和信息传递延误，提高工作效率。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强化预算管理和资金管理：制定科学合理的预算，严格控制支出，确保资金的有效利用。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培养专业人才：加强成本控制与财务管理人才队伍建设，提高员工的专业素养和综合能力。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培养专业的成本控制与财务管理人才</a:t>
            </a:r>
            <a:endParaRPr altLang="en-US" lang="zh-CN"/>
          </a:p>
        </p:txBody>
      </p:sp>
      <p:sp>
        <p:nvSpPr>
          <p:cNvPr id="10501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建立完善的培训体系：针对成本控制与财务管理人才进行专业培训，提高其专业技能和素质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引进优秀人才：积极引进具有成本控制与财务管理经验和技能的人才，为企业注入新鲜血液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建立激励机制：通过设立奖励机制，激励员工积极参与成本控制与财务管理工作，提高工作效率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加强团队建设：加强成本控制与财务管理团队建设，提高团队协作和沟通能力，实现高效协作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案例分析：成功企业的成本控制与财务管理实践</a:t>
            </a:r>
            <a:endParaRPr altLang="en-US" dirty="0" lang="zh-CN"/>
          </a:p>
        </p:txBody>
      </p:sp>
      <p:sp>
        <p:nvSpPr>
          <p:cNvPr id="10502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案例一：某知名企业的成本控制策略及效果</a:t>
            </a:r>
            <a:endParaRPr altLang="en-US" lang="zh-CN"/>
          </a:p>
        </p:txBody>
      </p:sp>
      <p:sp>
        <p:nvSpPr>
          <p:cNvPr id="10503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财务管理措施：该企业建立了完善的财务管理体系，包括预算编制、财务分析、风险控制等方面，以确保财务状况的稳定和可持续发展。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企业背景介绍：该企业在行业中具有较高的知名度和影响力，为了保持竞争优势，注重成本控制和财务管理。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成本控制策略：该企业采用了多种成本控制策略，包括采购成本控制、生产成本控制、销售成本控制等，以降低成本并提高盈利能力。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效果评估：通过实施成本控制和财务管理措施，该企业实现了成本降低、盈利能力提升和市场份额扩大等目标，取得了显著的经济效益和社会效益。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案例二：某成功企业的财务管理体系及优势</a:t>
            </a:r>
            <a:endParaRPr altLang="en-US" lang="zh-CN"/>
          </a:p>
        </p:txBody>
      </p:sp>
      <p:cxnSp>
        <p:nvCxnSpPr>
          <p:cNvPr id="3145743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19583" y="3724438"/>
            <a:ext cx="7353500" cy="5055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45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19583" y="2454620"/>
            <a:ext cx="7353500" cy="864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47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19583" y="5068755"/>
            <a:ext cx="7353500" cy="35254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376" name="正文"/>
          <p:cNvSpPr txBox="1"/>
          <p:nvPr>
            <p:custDataLst>
              <p:tags r:id="rId4"/>
            </p:custDataLst>
          </p:nvPr>
        </p:nvSpPr>
        <p:spPr>
          <a:xfrm>
            <a:off x="2657050" y="1793437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5"/>
            </p:custDataLst>
          </p:nvPr>
        </p:nvSpPr>
        <p:spPr>
          <a:xfrm>
            <a:off x="2657050" y="3100504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6"/>
            </p:custDataLst>
          </p:nvPr>
        </p:nvSpPr>
        <p:spPr>
          <a:xfrm>
            <a:off x="2655719" y="4407572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7"/>
            </p:custDataLst>
          </p:nvPr>
        </p:nvSpPr>
        <p:spPr>
          <a:xfrm>
            <a:off x="2655719" y="5714639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标题"/>
          <p:cNvSpPr txBox="1"/>
          <p:nvPr>
            <p:custDataLst>
              <p:tags r:id="rId8"/>
            </p:custDataLst>
          </p:nvPr>
        </p:nvSpPr>
        <p:spPr>
          <a:xfrm>
            <a:off x="2655719" y="2666146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成本控制策略：该企业在成本控制方面采取了多种策略，如采购优化、生产效率提升、能源节约等，有效降低了成本，提高了企业的盈利能力。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386" name="标题"/>
          <p:cNvSpPr txBox="1"/>
          <p:nvPr>
            <p:custDataLst>
              <p:tags r:id="rId9"/>
            </p:custDataLst>
          </p:nvPr>
        </p:nvSpPr>
        <p:spPr>
          <a:xfrm>
            <a:off x="2655054" y="5269637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成功经验借鉴：该企业的成功经验可以为其他企业提供借鉴，帮助其他企业建立和完善财务管理体系，提高成本控制能力，实现可持续发展。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388" name="标题"/>
          <p:cNvSpPr txBox="1"/>
          <p:nvPr>
            <p:custDataLst>
              <p:tags r:id="rId10"/>
            </p:custDataLst>
          </p:nvPr>
        </p:nvSpPr>
        <p:spPr>
          <a:xfrm>
            <a:off x="2655719" y="3967892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财务管理优势：该企业的财务管理体系具有以下优势，首先，能够及时发现和解决财务问题，避免财务风险；其次，能够为企业的决策提供准确的数据支持；最后，能够提高企业的财务管理水平，增强企业的竞争力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390" name="标题"/>
          <p:cNvSpPr txBox="1"/>
          <p:nvPr>
            <p:custDataLst>
              <p:tags r:id="rId11"/>
            </p:custDataLst>
          </p:nvPr>
        </p:nvSpPr>
        <p:spPr>
          <a:xfrm>
            <a:off x="2656385" y="1364400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财务管理体系：该企业建立了完善的财务管理体系，包括预算、核算、分析、控制等方面，确保了财务数据的准确性和及时性。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案例三：某行业领先企业的成本控制与财务管理协同实践</a:t>
            </a:r>
            <a:endParaRPr altLang="en-US" lang="zh-CN"/>
          </a:p>
        </p:txBody>
      </p:sp>
      <p:sp>
        <p:nvSpPr>
          <p:cNvPr id="1050428" name="正文"/>
          <p:cNvSpPr txBox="1"/>
          <p:nvPr>
            <p:custDataLst>
              <p:tags r:id="rId1"/>
            </p:custDataLst>
          </p:nvPr>
        </p:nvSpPr>
        <p:spPr>
          <a:xfrm>
            <a:off x="3981639" y="5428023"/>
            <a:ext cx="4229325" cy="750180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该企业在成本控制与财务管理方面的成功经验总结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对其他企业的启示和建议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标题"/>
          <p:cNvSpPr txBox="1"/>
          <p:nvPr>
            <p:custDataLst>
              <p:tags r:id="rId2"/>
            </p:custDataLst>
          </p:nvPr>
        </p:nvSpPr>
        <p:spPr>
          <a:xfrm>
            <a:off x="3981639" y="5010453"/>
            <a:ext cx="4229325" cy="36816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经验总结与启示  * 该企业在成本控制与财务管理方面的成功经验总结 * 对其他企业的启示和建议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3"/>
            </p:custDataLst>
          </p:nvPr>
        </p:nvSpPr>
        <p:spPr>
          <a:xfrm>
            <a:off x="3981639" y="1781970"/>
            <a:ext cx="4229325" cy="750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某行业领先企业的基本情况介绍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该企业在行业中的地位和影响力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标题"/>
          <p:cNvSpPr txBox="1"/>
          <p:nvPr>
            <p:custDataLst>
              <p:tags r:id="rId4"/>
            </p:custDataLst>
          </p:nvPr>
        </p:nvSpPr>
        <p:spPr>
          <a:xfrm>
            <a:off x="3981639" y="1364400"/>
            <a:ext cx="4229325" cy="36816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企业背景与行业地位  * 某行业领先企业的基本情况介绍 * 该企业在行业中的地位和影响力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36" name="正文"/>
          <p:cNvSpPr txBox="1"/>
          <p:nvPr>
            <p:custDataLst>
              <p:tags r:id="rId5"/>
            </p:custDataLst>
          </p:nvPr>
        </p:nvSpPr>
        <p:spPr>
          <a:xfrm>
            <a:off x="3981639" y="2997321"/>
            <a:ext cx="4229325" cy="750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该企业的成本控制理念和策略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具体成本控制措施和实践案例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标题"/>
          <p:cNvSpPr txBox="1"/>
          <p:nvPr>
            <p:custDataLst>
              <p:tags r:id="rId6"/>
            </p:custDataLst>
          </p:nvPr>
        </p:nvSpPr>
        <p:spPr>
          <a:xfrm>
            <a:off x="3981639" y="2579751"/>
            <a:ext cx="4229325" cy="36816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成本控制策略与实践  * 该企业的成本控制理念和策略 * 具体成本控制措施和实践案例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440" name="正文"/>
          <p:cNvSpPr txBox="1"/>
          <p:nvPr>
            <p:custDataLst>
              <p:tags r:id="rId7"/>
            </p:custDataLst>
          </p:nvPr>
        </p:nvSpPr>
        <p:spPr>
          <a:xfrm>
            <a:off x="3981639" y="4212672"/>
            <a:ext cx="4229325" cy="750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该企业的财务管理协同机制和优化措施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财务管理与业务发展的协同效应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标题"/>
          <p:cNvSpPr txBox="1"/>
          <p:nvPr>
            <p:custDataLst>
              <p:tags r:id="rId8"/>
            </p:custDataLst>
          </p:nvPr>
        </p:nvSpPr>
        <p:spPr>
          <a:xfrm>
            <a:off x="3981639" y="3795102"/>
            <a:ext cx="4229325" cy="36816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财务管理协同与优化  * 该企业的财务管理协同机制和优化措施 * 财务管理与业务发展的协同效应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未来发展趋势及挑战</a:t>
            </a:r>
            <a:endParaRPr altLang="en-US" dirty="0" lang="zh-CN"/>
          </a:p>
        </p:txBody>
      </p:sp>
      <p:sp>
        <p:nvSpPr>
          <p:cNvPr id="10504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成本控制与财务管理在数字化时代的新趋势</a:t>
            </a:r>
            <a:endParaRPr altLang="en-US" lang="zh-CN"/>
          </a:p>
        </p:txBody>
      </p:sp>
      <p:sp>
        <p:nvSpPr>
          <p:cNvPr id="10505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数字化时代对成本控制与财务管理的影响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数字化时代对企业管理的新要求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应对未来挑战的策略与建议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成本控制与财务管理的新趋势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企业如何应对成本控制与财务管理的挑战</a:t>
            </a:r>
            <a:endParaRPr altLang="en-US" lang="zh-CN"/>
          </a:p>
        </p:txBody>
      </p:sp>
      <p:sp>
        <p:nvSpPr>
          <p:cNvPr id="1050648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650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652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654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建立完善的成本控制体系：通过制定明确的成本控制目标、建立科学的成本核算方法、加强成本监督和考核等措施，降低企业成本，提高经济效益。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56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658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660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662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加强财务管理信息化建设：利用先进的财务管理软件和信息技术，提高财务管理效率和准确性，实现财务数据的实时监控和分析。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64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666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668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670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提高财务管理人员的素质：加强财务管理人员的培训和学习，提高其专业素养和综合能力，为企业应对成本控制与财务管理的挑战提供有力的人才保障。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72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674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676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678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加强企业内部控制：建立健全内部控制制度，规范财务管理流程，防止财务风险和舞弊行为的发生，保障企业财务安全。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未来企业需要具备的成本控制与财务管理能力</a:t>
            </a:r>
            <a:endParaRPr altLang="en-US" lang="zh-CN"/>
          </a:p>
        </p:txBody>
      </p:sp>
      <p:sp>
        <p:nvSpPr>
          <p:cNvPr id="10507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精细化成本管理：通过数据分析和预测，实现更精确的成本控制和决策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数字化财务管理：利用先进的信息技术，提高财务管理的效率和准确性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风险管理能力：识别和评估潜在的财务风险，并采取有效的措施进行防范和控制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战略规划能力：将成本控制和财务管理与企业战略相结合，为企业长期发展提供支持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7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f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f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赅的意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4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5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0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2023-12-19T08:40:59Z</dcterms:created>
  <dcterms:modified xsi:type="dcterms:W3CDTF">2023-12-19T08:40:59Z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6d6320c59c1a4aa6b571571e01f0005d_21</vt:lpwstr>
  </property>
</Properties>
</file>