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520" r:id="rId1"/>
    <p:sldMasterId id="2147491557" r:id="rId2"/>
  </p:sldMasterIdLst>
  <p:notesMasterIdLst>
    <p:notesMasterId r:id="rId3"/>
  </p:notesMasterIdLst>
  <p:sldIdLst>
    <p:sldId id="3830" r:id="rId4"/>
    <p:sldId id="3833" r:id="rId5"/>
    <p:sldId id="3836" r:id="rId6"/>
    <p:sldId id="3839" r:id="rId7"/>
    <p:sldId id="3842" r:id="rId8"/>
    <p:sldId id="3845" r:id="rId9"/>
    <p:sldId id="3848" r:id="rId10"/>
    <p:sldId id="3851" r:id="rId11"/>
    <p:sldId id="3854" r:id="rId12"/>
    <p:sldId id="3857" r:id="rId13"/>
    <p:sldId id="3860" r:id="rId14"/>
    <p:sldId id="3863" r:id="rId15"/>
    <p:sldId id="3866" r:id="rId16"/>
    <p:sldId id="3869" r:id="rId17"/>
    <p:sldId id="3872" r:id="rId18"/>
    <p:sldId id="3875" r:id="rId19"/>
    <p:sldId id="3878" r:id="rId20"/>
    <p:sldId id="3881" r:id="rId21"/>
    <p:sldId id="3884" r:id="rId22"/>
    <p:sldId id="3887" r:id="rId23"/>
    <p:sldId id="3890" r:id="rId24"/>
    <p:sldId id="3893" r:id="rId25"/>
    <p:sldId id="3896" r:id="rId26"/>
    <p:sldId id="3899" r:id="rId27"/>
    <p:sldId id="3902" r:id="rId28"/>
    <p:sldId id="3905" r:id="rId29"/>
    <p:sldId id="3908" r:id="rId30"/>
    <p:sldId id="3911" r:id="rId31"/>
    <p:sldId id="3914" r:id="rId32"/>
    <p:sldId id="3917" r:id="rId33"/>
    <p:sldId id="3920" r:id="rId34"/>
    <p:sldId id="3923" r:id="rId35"/>
    <p:sldId id="3926" r:id="rId36"/>
    <p:sldId id="3929" r:id="rId37"/>
    <p:sldId id="3932" r:id="rId38"/>
    <p:sldId id="3935" r:id="rId3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tableStyles" Target="tableStyle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521" r:id="rId1"/>
    <p:sldLayoutId id="2147491522" r:id="rId2"/>
    <p:sldLayoutId id="2147491523" r:id="rId3"/>
    <p:sldLayoutId id="2147491524" r:id="rId4"/>
    <p:sldLayoutId id="2147491525" r:id="rId5"/>
    <p:sldLayoutId id="2147491526" r:id="rId6"/>
    <p:sldLayoutId id="2147491527" r:id="rId7"/>
    <p:sldLayoutId id="2147491528" r:id="rId8"/>
    <p:sldLayoutId id="2147491529" r:id="rId9"/>
    <p:sldLayoutId id="2147491530" r:id="rId10"/>
    <p:sldLayoutId id="214749153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1558" r:id="rId1"/>
    <p:sldLayoutId id="2147491559" r:id="rId2"/>
    <p:sldLayoutId id="2147491560" r:id="rId3"/>
    <p:sldLayoutId id="2147491561" r:id="rId4"/>
    <p:sldLayoutId id="2147491562" r:id="rId5"/>
    <p:sldLayoutId id="2147491563" r:id="rId6"/>
    <p:sldLayoutId id="2147491564" r:id="rId7"/>
    <p:sldLayoutId id="2147491565" r:id="rId8"/>
    <p:sldLayoutId id="2147491566" r:id="rId9"/>
    <p:sldLayoutId id="2147491567" r:id="rId10"/>
    <p:sldLayoutId id="214749156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tags" Target="../tags/tag153.xml"/><Relationship Id="rId14" Type="http://schemas.openxmlformats.org/officeDocument/2006/relationships/tags" Target="../tags/tag154.xml"/><Relationship Id="rId15" Type="http://schemas.openxmlformats.org/officeDocument/2006/relationships/tags" Target="../tags/tag155.xml"/><Relationship Id="rId16" Type="http://schemas.openxmlformats.org/officeDocument/2006/relationships/tags" Target="../tags/tag15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tags" Target="../tags/tag352.xml"/><Relationship Id="rId18" Type="http://schemas.openxmlformats.org/officeDocument/2006/relationships/tags" Target="../tags/tag353.xml"/><Relationship Id="rId19" Type="http://schemas.openxmlformats.org/officeDocument/2006/relationships/tags" Target="../tags/tag354.xml"/><Relationship Id="rId20" Type="http://schemas.openxmlformats.org/officeDocument/2006/relationships/tags" Target="../tags/tag355.xml"/><Relationship Id="rId21" Type="http://schemas.openxmlformats.org/officeDocument/2006/relationships/tags" Target="../tags/tag356.xml"/><Relationship Id="rId22" Type="http://schemas.openxmlformats.org/officeDocument/2006/relationships/tags" Target="../tags/tag357.xml"/><Relationship Id="rId23" Type="http://schemas.openxmlformats.org/officeDocument/2006/relationships/tags" Target="../tags/tag358.xml"/><Relationship Id="rId24" Type="http://schemas.openxmlformats.org/officeDocument/2006/relationships/tags" Target="../tags/tag359.xml"/><Relationship Id="rId25" Type="http://schemas.openxmlformats.org/officeDocument/2006/relationships/tags" Target="../tags/tag360.xml"/><Relationship Id="rId26" Type="http://schemas.openxmlformats.org/officeDocument/2006/relationships/tags" Target="../tags/tag361.xml"/><Relationship Id="rId27" Type="http://schemas.openxmlformats.org/officeDocument/2006/relationships/tags" Target="../tags/tag362.xml"/><Relationship Id="rId28" Type="http://schemas.openxmlformats.org/officeDocument/2006/relationships/tags" Target="../tags/tag363.xml"/><Relationship Id="rId29" Type="http://schemas.openxmlformats.org/officeDocument/2006/relationships/tags" Target="../tags/tag364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tags" Target="../tags/tag393.xml"/><Relationship Id="rId15" Type="http://schemas.openxmlformats.org/officeDocument/2006/relationships/tags" Target="../tags/tag394.xml"/><Relationship Id="rId16" Type="http://schemas.openxmlformats.org/officeDocument/2006/relationships/tags" Target="../tags/tag395.xml"/><Relationship Id="rId17" Type="http://schemas.openxmlformats.org/officeDocument/2006/relationships/tags" Target="../tags/tag396.xml"/><Relationship Id="rId18" Type="http://schemas.openxmlformats.org/officeDocument/2006/relationships/tags" Target="../tags/tag397.xml"/><Relationship Id="rId19" Type="http://schemas.openxmlformats.org/officeDocument/2006/relationships/tags" Target="../tags/tag398.xml"/><Relationship Id="rId20" Type="http://schemas.openxmlformats.org/officeDocument/2006/relationships/tags" Target="../tags/tag399.xml"/><Relationship Id="rId21" Type="http://schemas.openxmlformats.org/officeDocument/2006/relationships/tags" Target="../tags/tag400.xml"/><Relationship Id="rId22" Type="http://schemas.openxmlformats.org/officeDocument/2006/relationships/tags" Target="../tags/tag401.xml"/><Relationship Id="rId23" Type="http://schemas.openxmlformats.org/officeDocument/2006/relationships/tags" Target="../tags/tag402.xml"/><Relationship Id="rId24" Type="http://schemas.openxmlformats.org/officeDocument/2006/relationships/tags" Target="../tags/tag403.xml"/><Relationship Id="rId25" Type="http://schemas.openxmlformats.org/officeDocument/2006/relationships/tags" Target="../tags/tag404.xml"/><Relationship Id="rId26" Type="http://schemas.openxmlformats.org/officeDocument/2006/relationships/tags" Target="../tags/tag405.xml"/><Relationship Id="rId27" Type="http://schemas.openxmlformats.org/officeDocument/2006/relationships/tags" Target="../tags/tag406.xml"/><Relationship Id="rId28" Type="http://schemas.openxmlformats.org/officeDocument/2006/relationships/tags" Target="../tags/tag407.xml"/><Relationship Id="rId29" Type="http://schemas.openxmlformats.org/officeDocument/2006/relationships/tags" Target="../tags/tag408.xml"/><Relationship Id="rId30" Type="http://schemas.openxmlformats.org/officeDocument/2006/relationships/slideLayout" Target="../slideLayouts/slideLayout1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>
            <a:normAutofit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数字校园的教育资源整合与创新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201920" y="1583055"/>
            <a:ext cx="1433633" cy="739157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137342" y="1976296"/>
            <a:ext cx="3837311" cy="36818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71212" y="2399665"/>
            <a:ext cx="3652748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5761355" y="2339340"/>
            <a:ext cx="1433670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5688425" y="2766094"/>
            <a:ext cx="383741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数字校园的发展背景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722296" y="3189605"/>
            <a:ext cx="3652844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282690" y="312293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201410" y="354968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教育资源的整合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17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235275" y="397319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6812915" y="390715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6731635" y="433390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教育资源的创新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3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6765500" y="475742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390765" y="4743450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309485" y="5170204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4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数字校园的教育资源整合与创新实践</a:t>
            </a:r>
            <a:endParaRPr altLang="en-US" b="1" dirty="0" sz="14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3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343350" y="5593715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0" name="序号"/>
          <p:cNvSpPr txBox="1"/>
          <p:nvPr>
            <p:custDataLst>
              <p:tags r:id="rId18"/>
            </p:custDataLst>
          </p:nvPr>
        </p:nvSpPr>
        <p:spPr>
          <a:xfrm>
            <a:off x="7920990" y="5527675"/>
            <a:ext cx="1433461" cy="7394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b="1" dirty="0" sz="44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06</a:t>
            </a:r>
            <a:endParaRPr b="1" dirty="0" sz="44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92" name="项标题"/>
          <p:cNvSpPr txBox="1"/>
          <p:nvPr>
            <p:custDataLst>
              <p:tags r:id="rId19"/>
            </p:custDataLst>
          </p:nvPr>
        </p:nvSpPr>
        <p:spPr>
          <a:xfrm>
            <a:off x="7839710" y="5954429"/>
            <a:ext cx="3836851" cy="368311"/>
          </a:xfrm>
          <a:prstGeom prst="rect"/>
          <a:noFill/>
        </p:spPr>
        <p:txBody>
          <a:bodyPr anchor="b" bIns="0" lIns="0" rIns="0" rtlCol="0" tIns="0" wrap="square">
            <a:normAutofit fontScale="50000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solidFill>
                  <a:schemeClr val="lt1">
                    <a:lumMod val="100000"/>
                  </a:schemeClr>
                </a:solidFill>
                <a:effectLst/>
                <a:latin typeface="+中文标题" charset="0"/>
                <a:ea typeface="+mj-ea"/>
              </a:rPr>
              <a:t>数字校园的教育资源整合与创新的挑战与对策</a:t>
            </a:r>
            <a:endParaRPr altLang="en-US" b="1" dirty="0" sz="2800" kern="0" lang="zh-CN" spc="100">
              <a:solidFill>
                <a:schemeClr val="lt1">
                  <a:lumMod val="100000"/>
                </a:schemeClr>
              </a:solidFill>
              <a:effectLst/>
              <a:latin typeface="+中文标题" charset="0"/>
              <a:ea typeface="+mj-ea"/>
            </a:endParaRPr>
          </a:p>
        </p:txBody>
      </p:sp>
      <p:cxnSp>
        <p:nvCxnSpPr>
          <p:cNvPr id="3145751" name="直接箭头连接符 42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7873575" y="6377940"/>
            <a:ext cx="3652310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数字校园的发展背景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信息化时代的到来</a:t>
            </a:r>
            <a:endParaRPr altLang="en-US" lang="zh-CN"/>
          </a:p>
        </p:txBody>
      </p:sp>
      <p:sp>
        <p:nvSpPr>
          <p:cNvPr id="10490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信息技术的发展与应用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互联网的普及与推广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教育信息化政策的推动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数字校园建设的必要性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教育资源的重要性</a:t>
            </a:r>
            <a:endParaRPr altLang="en-US" lang="zh-CN"/>
          </a:p>
        </p:txBody>
      </p:sp>
      <p:sp>
        <p:nvSpPr>
          <p:cNvPr id="104910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数字校园对教育资源的影响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数字校园的发展背景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教育资源整合与创新的必要性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教育资源在数字校园中的价值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数字校园的发展趋势</a:t>
            </a:r>
            <a:endParaRPr altLang="en-US" lang="zh-CN"/>
          </a:p>
        </p:txBody>
      </p:sp>
      <p:sp>
        <p:nvSpPr>
          <p:cNvPr id="104917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7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8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数字化校园建设将促进教育资源的优化配置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数字化校园建设成为高校发展的重要趋势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数字化校园建设将推动教育模式的创新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8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数字化校园建设将提高教育质量和管理效率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教育资源的整合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2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校内资源的整合</a:t>
            </a:r>
            <a:endParaRPr altLang="en-US" lang="zh-CN"/>
          </a:p>
        </p:txBody>
      </p:sp>
      <p:sp>
        <p:nvSpPr>
          <p:cNvPr id="1049302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06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硬件资源：整合校园内的计算机、投影仪、打印机等硬件设备，提高使用效率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2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软件资源：共享各类教学软件和工具，方便教师和学生使用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8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人力资源：优化教师资源配置，提高教学质量和效果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课程资源：整合各类课程资源，形成完整的课程体系，提高教学效果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校外资源的整合</a:t>
            </a:r>
            <a:endParaRPr altLang="en-US" lang="zh-CN"/>
          </a:p>
        </p:txBody>
      </p:sp>
      <p:sp>
        <p:nvSpPr>
          <p:cNvPr id="104936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6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7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校外教育资源整合的意义和价值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校外教育资源的定义和类型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校外教育资源整合的实践案例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7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校外教育资源整合的未来发展趋势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跨学科资源的整合</a:t>
            </a:r>
            <a:endParaRPr altLang="en-US" lang="zh-CN"/>
          </a:p>
        </p:txBody>
      </p:sp>
      <p:sp>
        <p:nvSpPr>
          <p:cNvPr id="1049418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2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0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实施方式：建立跨学科的教学团队，设计跨学科的课程和项目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案例分析：介绍一些成功的跨学科资源整合案例，如某高校或某地区的实践经验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8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定义：将不同学科的资源进行整合，以促进跨学科的教学和学习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0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目的：提高教育质量，培养复合型人才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资源共享与优化配置</a:t>
            </a:r>
            <a:endParaRPr altLang="en-US" lang="zh-CN"/>
          </a:p>
        </p:txBody>
      </p:sp>
      <p:sp>
        <p:nvSpPr>
          <p:cNvPr id="1049480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优化配置：根据实际需求，对教育资源进行合理配置，确保资源的有效利用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资源共享：通过数字化技术实现教育资源的共享，提高资源利用效率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资源整合：将分散的教育资源进行整合，形成完整的资源体系，方便师生使用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资源更新：不断更新教育资源，保持与时代发展同步，提高教育质量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教育资源的创新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5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数字化教育资源的创新</a:t>
            </a:r>
            <a:endParaRPr altLang="en-US" lang="zh-CN"/>
          </a:p>
        </p:txBody>
      </p:sp>
      <p:sp>
        <p:nvSpPr>
          <p:cNvPr id="10496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数字化教育资源概述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数字化教育资源在教育中的应用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数字化教育资源的发展趋势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数字化教育资源的创新方式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智能化教育资源的创新</a:t>
            </a:r>
            <a:endParaRPr altLang="en-US" lang="zh-CN"/>
          </a:p>
        </p:txBody>
      </p:sp>
      <p:sp>
        <p:nvSpPr>
          <p:cNvPr id="10496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智能化教育资源的定义和特点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智能化教育资源在数字校园中的应用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智能化教育资源在教育资源整合中的作用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智能化教育资源的发展趋势和未来展望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个性化教育资源的创新</a:t>
            </a:r>
            <a:endParaRPr altLang="en-US" lang="zh-CN"/>
          </a:p>
        </p:txBody>
      </p:sp>
      <p:sp>
        <p:nvSpPr>
          <p:cNvPr id="1049750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2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4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6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58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个性化教育资源的设计与开发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个性化教育资源概述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2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个性化教育资源的整合与应用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4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个性化教育资源的挑战与未来发展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多元化教育资源的创新</a:t>
            </a:r>
            <a:endParaRPr altLang="en-US" lang="zh-CN"/>
          </a:p>
        </p:txBody>
      </p:sp>
      <p:sp>
        <p:nvSpPr>
          <p:cNvPr id="1049804" name="弧形 58"/>
          <p:cNvSpPr/>
          <p:nvPr>
            <p:custDataLst>
              <p:tags r:id="rId1"/>
            </p:custDataLst>
          </p:nvPr>
        </p:nvSpPr>
        <p:spPr>
          <a:xfrm>
            <a:off x="8132566" y="2017251"/>
            <a:ext cx="3508310" cy="3508310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弧形 57"/>
          <p:cNvSpPr/>
          <p:nvPr>
            <p:custDataLst>
              <p:tags r:id="rId2"/>
            </p:custDataLst>
          </p:nvPr>
        </p:nvSpPr>
        <p:spPr>
          <a:xfrm>
            <a:off x="551935" y="2017251"/>
            <a:ext cx="3508310" cy="3508310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椭圆 22"/>
          <p:cNvSpPr/>
          <p:nvPr>
            <p:custDataLst>
              <p:tags r:id="rId3"/>
            </p:custDataLst>
          </p:nvPr>
        </p:nvSpPr>
        <p:spPr>
          <a:xfrm>
            <a:off x="847744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椭圆 23"/>
          <p:cNvSpPr/>
          <p:nvPr>
            <p:custDataLst>
              <p:tags r:id="rId4"/>
            </p:custDataLst>
          </p:nvPr>
        </p:nvSpPr>
        <p:spPr>
          <a:xfrm>
            <a:off x="8867796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2" name="正文"/>
          <p:cNvSpPr txBox="1"/>
          <p:nvPr>
            <p:custDataLst>
              <p:tags r:id="rId5"/>
            </p:custDataLst>
          </p:nvPr>
        </p:nvSpPr>
        <p:spPr>
          <a:xfrm>
            <a:off x="893506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多元化教育资源的创新与实践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4" name="椭圆 24"/>
          <p:cNvSpPr/>
          <p:nvPr>
            <p:custDataLst>
              <p:tags r:id="rId6"/>
            </p:custDataLst>
          </p:nvPr>
        </p:nvSpPr>
        <p:spPr>
          <a:xfrm>
            <a:off x="6018782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椭圆 25"/>
          <p:cNvSpPr/>
          <p:nvPr>
            <p:custDataLst>
              <p:tags r:id="rId7"/>
            </p:custDataLst>
          </p:nvPr>
        </p:nvSpPr>
        <p:spPr>
          <a:xfrm>
            <a:off x="640818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8" name="正文"/>
          <p:cNvSpPr txBox="1"/>
          <p:nvPr>
            <p:custDataLst>
              <p:tags r:id="rId8"/>
            </p:custDataLst>
          </p:nvPr>
        </p:nvSpPr>
        <p:spPr>
          <a:xfrm>
            <a:off x="647640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个性化教育资源的定制与推广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椭圆 7"/>
          <p:cNvSpPr/>
          <p:nvPr>
            <p:custDataLst>
              <p:tags r:id="rId9"/>
            </p:custDataLst>
          </p:nvPr>
        </p:nvSpPr>
        <p:spPr>
          <a:xfrm>
            <a:off x="3560122" y="2295804"/>
            <a:ext cx="2950392" cy="2950392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椭圆 9"/>
          <p:cNvSpPr/>
          <p:nvPr>
            <p:custDataLst>
              <p:tags r:id="rId10"/>
            </p:custDataLst>
          </p:nvPr>
        </p:nvSpPr>
        <p:spPr>
          <a:xfrm>
            <a:off x="3949528" y="2354547"/>
            <a:ext cx="398296" cy="39829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4" name="正文"/>
          <p:cNvSpPr txBox="1"/>
          <p:nvPr>
            <p:custDataLst>
              <p:tags r:id="rId11"/>
            </p:custDataLst>
          </p:nvPr>
        </p:nvSpPr>
        <p:spPr>
          <a:xfrm>
            <a:off x="4017746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智能化教育资源的开发与应用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6" name="椭圆 5"/>
          <p:cNvSpPr/>
          <p:nvPr>
            <p:custDataLst>
              <p:tags r:id="rId12"/>
            </p:custDataLst>
          </p:nvPr>
        </p:nvSpPr>
        <p:spPr>
          <a:xfrm>
            <a:off x="821961" y="2295804"/>
            <a:ext cx="2950392" cy="2950392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椭圆 4"/>
          <p:cNvSpPr/>
          <p:nvPr>
            <p:custDataLst>
              <p:tags r:id="rId13"/>
            </p:custDataLst>
          </p:nvPr>
        </p:nvSpPr>
        <p:spPr>
          <a:xfrm>
            <a:off x="1211368" y="2354547"/>
            <a:ext cx="398296" cy="39829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0" name="正文"/>
          <p:cNvSpPr txBox="1"/>
          <p:nvPr>
            <p:custDataLst>
              <p:tags r:id="rId14"/>
            </p:custDataLst>
          </p:nvPr>
        </p:nvSpPr>
        <p:spPr>
          <a:xfrm>
            <a:off x="1279585" y="3147571"/>
            <a:ext cx="2034968" cy="139975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数字化教育资源的整合与共享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数字校园的教育资源整合与创新实践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案例一：某高校数字校园建设实践</a:t>
            </a:r>
            <a:endParaRPr altLang="en-US" lang="zh-CN"/>
          </a:p>
        </p:txBody>
      </p:sp>
      <p:sp>
        <p:nvSpPr>
          <p:cNvPr id="1049946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17424" y="3908366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8" name="矩形 4"/>
          <p:cNvSpPr/>
          <p:nvPr>
            <p:custDataLst>
              <p:tags r:id="rId2"/>
            </p:custDataLst>
          </p:nvPr>
        </p:nvSpPr>
        <p:spPr>
          <a:xfrm>
            <a:off x="2426916" y="4272322"/>
            <a:ext cx="180805" cy="18219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5"/>
          <p:cNvSpPr txBox="1"/>
          <p:nvPr>
            <p:custDataLst>
              <p:tags r:id="rId3"/>
            </p:custDataLst>
          </p:nvPr>
        </p:nvSpPr>
        <p:spPr>
          <a:xfrm>
            <a:off x="2728608" y="4228031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创新实践：该高校数字校园建设过程中在教育资源整合方面的创新实践和成果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2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8670" y="3908366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4" name="矩形 57"/>
          <p:cNvSpPr/>
          <p:nvPr>
            <p:custDataLst>
              <p:tags r:id="rId5"/>
            </p:custDataLst>
          </p:nvPr>
        </p:nvSpPr>
        <p:spPr>
          <a:xfrm>
            <a:off x="6178163" y="4272322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58"/>
          <p:cNvSpPr txBox="1"/>
          <p:nvPr>
            <p:custDataLst>
              <p:tags r:id="rId6"/>
            </p:custDataLst>
          </p:nvPr>
        </p:nvSpPr>
        <p:spPr>
          <a:xfrm>
            <a:off x="6479855" y="4228031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总结与展望：该高校数字校园建设实践的经验和教训，以及对未来发展的展望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8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41801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0" name="矩形 65"/>
          <p:cNvSpPr/>
          <p:nvPr>
            <p:custDataLst>
              <p:tags r:id="rId8"/>
            </p:custDataLst>
          </p:nvPr>
        </p:nvSpPr>
        <p:spPr>
          <a:xfrm>
            <a:off x="551935" y="1741321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66"/>
          <p:cNvSpPr txBox="1"/>
          <p:nvPr>
            <p:custDataLst>
              <p:tags r:id="rId9"/>
            </p:custDataLst>
          </p:nvPr>
        </p:nvSpPr>
        <p:spPr>
          <a:xfrm>
            <a:off x="853627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背景介绍：某高校数字校园建设的背景和目的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4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393047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6" name="矩形 69"/>
          <p:cNvSpPr/>
          <p:nvPr>
            <p:custDataLst>
              <p:tags r:id="rId11"/>
            </p:custDataLst>
          </p:nvPr>
        </p:nvSpPr>
        <p:spPr>
          <a:xfrm>
            <a:off x="4302540" y="1741321"/>
            <a:ext cx="180805" cy="18219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70"/>
          <p:cNvSpPr txBox="1"/>
          <p:nvPr>
            <p:custDataLst>
              <p:tags r:id="rId12"/>
            </p:custDataLst>
          </p:nvPr>
        </p:nvSpPr>
        <p:spPr>
          <a:xfrm>
            <a:off x="4604231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建设过程：该高校数字校园建设的具体实施过程和步骤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0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44294" y="1378008"/>
            <a:ext cx="3495835" cy="2255810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2" name="文本框 74"/>
          <p:cNvSpPr txBox="1"/>
          <p:nvPr>
            <p:custDataLst>
              <p:tags r:id="rId14"/>
            </p:custDataLst>
          </p:nvPr>
        </p:nvSpPr>
        <p:spPr>
          <a:xfrm>
            <a:off x="8355478" y="1697030"/>
            <a:ext cx="3073104" cy="127569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资源整合：该高校数字校园建设过程中对教育资源的整合情况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4" name="矩形 73"/>
          <p:cNvSpPr/>
          <p:nvPr>
            <p:custDataLst>
              <p:tags r:id="rId15"/>
            </p:custDataLst>
          </p:nvPr>
        </p:nvSpPr>
        <p:spPr>
          <a:xfrm>
            <a:off x="8053786" y="1741321"/>
            <a:ext cx="180805" cy="18219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案例二：某地区多所学校数字校园建设实践</a:t>
            </a:r>
            <a:endParaRPr altLang="en-US" lang="zh-CN"/>
          </a:p>
        </p:txBody>
      </p:sp>
      <p:sp>
        <p:nvSpPr>
          <p:cNvPr id="1050014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6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18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0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22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建设目标：通过数字校园建设，实现教育资源的优化配置和共享，提高教育信息化水平，促进教育公平。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4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背景介绍：该地区多所学校在数字校园建设方面进行了积极探索和实践，旨在提高教育质量和效率。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6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建设内容：该地区多所学校在数字校园建设方面进行了多项工作，包括基础设施建设、教学资源建设、教学应用推广等。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28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 lnSpcReduction="1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建设成果：通过数字校园建设，该地区多所学校取得了显著成果，包括提高了教学质量和效率、促进了教育公平、提升了师生信息化素养等。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案例三：某企业与高校合作推动数字校园建设实践</a:t>
            </a:r>
            <a:endParaRPr altLang="en-US" lang="zh-CN"/>
          </a:p>
        </p:txBody>
      </p:sp>
      <p:sp>
        <p:nvSpPr>
          <p:cNvPr id="1050068" name="正文"/>
          <p:cNvSpPr txBox="1"/>
          <p:nvPr>
            <p:custDataLst>
              <p:tags r:id="rId1"/>
            </p:custDataLst>
          </p:nvPr>
        </p:nvSpPr>
        <p:spPr>
          <a:xfrm>
            <a:off x="3247017" y="5755988"/>
            <a:ext cx="5698586" cy="4218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0" name="标题"/>
          <p:cNvSpPr txBox="1"/>
          <p:nvPr>
            <p:custDataLst>
              <p:tags r:id="rId2"/>
            </p:custDataLst>
          </p:nvPr>
        </p:nvSpPr>
        <p:spPr>
          <a:xfrm>
            <a:off x="3247017" y="5324455"/>
            <a:ext cx="5698586" cy="379451"/>
          </a:xfrm>
          <a:prstGeom prst="rect"/>
          <a:noFill/>
        </p:spPr>
        <p:txBody>
          <a:bodyPr anchor="b" bIns="0" lIns="0" rIns="0" rtlCol="0" tIns="0" wrap="square">
            <a:normAutofit fontScale="55000"/>
          </a:bodyPr>
          <a:p>
            <a:r>
              <a:rPr altLang="en-US" b="1" dirty="0" sz="2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经验总结：合作过程中，双方注重沟通协调，及时解决问题，确保了项目的顺利实施。同时，也积累了宝贵的经验，为今后的合作提供了借鉴。</a:t>
            </a:r>
            <a:endParaRPr altLang="en-US" b="1" dirty="0" sz="2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072" name="正文"/>
          <p:cNvSpPr txBox="1"/>
          <p:nvPr>
            <p:custDataLst>
              <p:tags r:id="rId3"/>
            </p:custDataLst>
          </p:nvPr>
        </p:nvSpPr>
        <p:spPr>
          <a:xfrm>
            <a:off x="3247017" y="1795933"/>
            <a:ext cx="5698586" cy="4218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标题"/>
          <p:cNvSpPr txBox="1"/>
          <p:nvPr>
            <p:custDataLst>
              <p:tags r:id="rId4"/>
            </p:custDataLst>
          </p:nvPr>
        </p:nvSpPr>
        <p:spPr>
          <a:xfrm>
            <a:off x="3247017" y="1364400"/>
            <a:ext cx="5698586" cy="37945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合作背景：某企业与高校在数字校园建设方面有着共同的目标和需求，通过合作实现资源共享和优势互补。 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076" name="正文"/>
          <p:cNvSpPr txBox="1"/>
          <p:nvPr>
            <p:custDataLst>
              <p:tags r:id="rId5"/>
            </p:custDataLst>
          </p:nvPr>
        </p:nvSpPr>
        <p:spPr>
          <a:xfrm>
            <a:off x="3247017" y="2786101"/>
            <a:ext cx="5698586" cy="4218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标题"/>
          <p:cNvSpPr txBox="1"/>
          <p:nvPr>
            <p:custDataLst>
              <p:tags r:id="rId6"/>
            </p:custDataLst>
          </p:nvPr>
        </p:nvSpPr>
        <p:spPr>
          <a:xfrm>
            <a:off x="3247017" y="2354569"/>
            <a:ext cx="5698586" cy="37945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合作内容：企业为高校提供数字校园建设的技术支持和解决方案，高校则为企业提供人才培养和科研支持。 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080" name="正文"/>
          <p:cNvSpPr txBox="1"/>
          <p:nvPr>
            <p:custDataLst>
              <p:tags r:id="rId7"/>
            </p:custDataLst>
          </p:nvPr>
        </p:nvSpPr>
        <p:spPr>
          <a:xfrm>
            <a:off x="3247017" y="3776270"/>
            <a:ext cx="5698586" cy="4218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2" name="标题"/>
          <p:cNvSpPr txBox="1"/>
          <p:nvPr>
            <p:custDataLst>
              <p:tags r:id="rId8"/>
            </p:custDataLst>
          </p:nvPr>
        </p:nvSpPr>
        <p:spPr>
          <a:xfrm>
            <a:off x="3247017" y="3344738"/>
            <a:ext cx="5698586" cy="37945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实施过程：双方共同制定数字校园建设方案，明确建设目标、任务和时间表，并按照方案逐步推进实施。 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50084" name="正文"/>
          <p:cNvSpPr txBox="1"/>
          <p:nvPr>
            <p:custDataLst>
              <p:tags r:id="rId9"/>
            </p:custDataLst>
          </p:nvPr>
        </p:nvSpPr>
        <p:spPr>
          <a:xfrm>
            <a:off x="3247017" y="4765819"/>
            <a:ext cx="5698586" cy="4218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单击此处输入你的项正文，请尽量言简意赅的阐述观点。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标题"/>
          <p:cNvSpPr txBox="1"/>
          <p:nvPr>
            <p:custDataLst>
              <p:tags r:id="rId10"/>
            </p:custDataLst>
          </p:nvPr>
        </p:nvSpPr>
        <p:spPr>
          <a:xfrm>
            <a:off x="3247017" y="4334286"/>
            <a:ext cx="5698586" cy="37945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0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实施效果：通过合作，数字校园建设取得了显著成效，提高了教育资源的利用效率，促进了教育教学的创新和发展。 </a:t>
            </a:r>
            <a:endParaRPr altLang="en-US" b="1" dirty="0" sz="10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数字校园的教育资源整合与创新的挑战与对策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1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技术挑战与对策</a:t>
            </a:r>
            <a:endParaRPr altLang="en-US" lang="zh-CN"/>
          </a:p>
        </p:txBody>
      </p:sp>
      <p:sp>
        <p:nvSpPr>
          <p:cNvPr id="10502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8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技术挑战：数字化教育资源整合与创新的难题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解决方案：建立数字化教育资源共享平台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4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实施策略：制定详细计划，确保技术实施顺利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对策：采用先进技术，提高资源整合效率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管理挑战与对策</a:t>
            </a:r>
            <a:endParaRPr altLang="en-US" lang="zh-CN"/>
          </a:p>
        </p:txBody>
      </p:sp>
      <p:sp>
        <p:nvSpPr>
          <p:cNvPr id="10502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资源整合：整合各类教育资源，打破信息孤岛，实现资源共享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技术挑战：采用先进技术，提高资源整合效率和质量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人员培训：加强教师和管理人员培训，提高数字化素养和技能水平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制度建设：完善数字校园管理制度，确保资源整合与创新的顺利实施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资源挑战与对策</a:t>
            </a:r>
            <a:endParaRPr altLang="en-US" lang="zh-CN"/>
          </a:p>
        </p:txBody>
      </p:sp>
      <p:sp>
        <p:nvSpPr>
          <p:cNvPr id="1050342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4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6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8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50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2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54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56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8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0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62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64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6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8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0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2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4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6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8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资源整合的挑战：如何有效整合各类教育资源，提高资源利用效率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对对策二：加强数字化教育资源建设，提高资源质量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对策一：建立数字化教育资源共享平台，促进资源共享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4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资源创新的挑战：如何创新教育资源，满足学生个性化需求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人才挑战与对策</a:t>
            </a:r>
            <a:endParaRPr altLang="en-US" lang="zh-CN"/>
          </a:p>
        </p:txBody>
      </p:sp>
      <p:sp>
        <p:nvSpPr>
          <p:cNvPr id="105042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人才挑战：缺乏具备数字技术应用能力的教师和管理人员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对策：加强教师培训，提高数字技术应用能力；引进具备数字技术应用能力的专业人才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人才挑战：缺乏跨学科、跨领域的复合型人才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对策：加强学科交叉融合，培养具备跨学科、跨领域能力的复合型人才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未来展望与建议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4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未来发展趋势预测</a:t>
            </a:r>
            <a:endParaRPr altLang="en-US" lang="zh-CN"/>
          </a:p>
        </p:txBody>
      </p:sp>
      <p:sp>
        <p:nvSpPr>
          <p:cNvPr id="1050562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64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66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68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70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72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74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76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78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0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2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84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6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88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90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92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94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96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98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数字化教育资源整合与创新的未来发展趋势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0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未来教育资源整合与创新的实践与探索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2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未来教育资源整合与创新的政策与法规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未来教育资源整合与创新的挑战与机遇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政策建议与措施推动数字校园建设实践的深入发展。</a:t>
            </a:r>
            <a:endParaRPr altLang="en-US" lang="zh-CN"/>
          </a:p>
        </p:txBody>
      </p:sp>
      <p:sp>
        <p:nvSpPr>
          <p:cNvPr id="1050644" name="圆角矩形 26"/>
          <p:cNvSpPr/>
          <p:nvPr>
            <p:custDataLst>
              <p:tags r:id="rId1"/>
            </p:custDataLst>
          </p:nvPr>
        </p:nvSpPr>
        <p:spPr>
          <a:xfrm>
            <a:off x="551935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46" name="圆角矩形 28"/>
          <p:cNvSpPr/>
          <p:nvPr>
            <p:custDataLst>
              <p:tags r:id="rId2"/>
            </p:custDataLst>
          </p:nvPr>
        </p:nvSpPr>
        <p:spPr>
          <a:xfrm>
            <a:off x="5545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648" name="文本框 31"/>
          <p:cNvSpPr txBox="1"/>
          <p:nvPr>
            <p:custDataLst>
              <p:tags r:id="rId3"/>
            </p:custDataLst>
          </p:nvPr>
        </p:nvSpPr>
        <p:spPr>
          <a:xfrm>
            <a:off x="708594" y="2174232"/>
            <a:ext cx="2307652" cy="344209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政策建议：制定和完善相关政策，鼓励和支持数字校园建设实践的深入发展。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0" name="圆角矩形 29"/>
          <p:cNvSpPr/>
          <p:nvPr>
            <p:custDataLst>
              <p:tags r:id="rId4"/>
            </p:custDataLst>
          </p:nvPr>
        </p:nvSpPr>
        <p:spPr>
          <a:xfrm>
            <a:off x="3374368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52" name="圆角矩形 32"/>
          <p:cNvSpPr/>
          <p:nvPr>
            <p:custDataLst>
              <p:tags r:id="rId5"/>
            </p:custDataLst>
          </p:nvPr>
        </p:nvSpPr>
        <p:spPr>
          <a:xfrm>
            <a:off x="3376936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54" name="文本框 34"/>
          <p:cNvSpPr txBox="1"/>
          <p:nvPr>
            <p:custDataLst>
              <p:tags r:id="rId6"/>
            </p:custDataLst>
          </p:nvPr>
        </p:nvSpPr>
        <p:spPr>
          <a:xfrm>
            <a:off x="3533595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措施推动：采取有效措施，如加强资金投入、完善基础设施建设、提高技术水平等，推动数字校园建设实践的深入发展。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圆角矩形 3"/>
          <p:cNvSpPr/>
          <p:nvPr>
            <p:custDataLst>
              <p:tags r:id="rId7"/>
            </p:custDataLst>
          </p:nvPr>
        </p:nvSpPr>
        <p:spPr>
          <a:xfrm>
            <a:off x="6196801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58" name="圆角矩形 4"/>
          <p:cNvSpPr/>
          <p:nvPr>
            <p:custDataLst>
              <p:tags r:id="rId8"/>
            </p:custDataLst>
          </p:nvPr>
        </p:nvSpPr>
        <p:spPr>
          <a:xfrm>
            <a:off x="6199369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60" name="文本框 5"/>
          <p:cNvSpPr txBox="1"/>
          <p:nvPr>
            <p:custDataLst>
              <p:tags r:id="rId9"/>
            </p:custDataLst>
          </p:nvPr>
        </p:nvSpPr>
        <p:spPr>
          <a:xfrm>
            <a:off x="6355387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实践深入发展：通过政策建议和措施推动，数字校园建设实践将得到更广泛的推广和应用，提高教育质量和效率。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2" name="圆角矩形 8"/>
          <p:cNvSpPr/>
          <p:nvPr>
            <p:custDataLst>
              <p:tags r:id="rId10"/>
            </p:custDataLst>
          </p:nvPr>
        </p:nvSpPr>
        <p:spPr>
          <a:xfrm>
            <a:off x="9019234" y="1748556"/>
            <a:ext cx="2620853" cy="4044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664" name="圆角矩形 9"/>
          <p:cNvSpPr/>
          <p:nvPr>
            <p:custDataLst>
              <p:tags r:id="rId11"/>
            </p:custDataLst>
          </p:nvPr>
        </p:nvSpPr>
        <p:spPr>
          <a:xfrm>
            <a:off x="9021803" y="1748556"/>
            <a:ext cx="2615904" cy="21492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666" name="文本框 10"/>
          <p:cNvSpPr txBox="1"/>
          <p:nvPr>
            <p:custDataLst>
              <p:tags r:id="rId12"/>
            </p:custDataLst>
          </p:nvPr>
        </p:nvSpPr>
        <p:spPr>
          <a:xfrm>
            <a:off x="9177820" y="2174232"/>
            <a:ext cx="2304824" cy="344345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未来展望：随着技术的不断发展和政策的不断完善，数字校园建设实践将迎来更加广阔的发展前景，为教育事业的发展注入新的动力。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70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708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/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710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6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6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6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6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6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6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6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6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6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6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6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0_6*l_h_i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0_6*l_h_a*1_6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6*l_h_i*1_6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SLIDE_ID" val="custom2023099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6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6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6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7_5*l_h_f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7_5*l_h_a*1_5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5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5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5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5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7_5*l_h_f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7_5*l_h_a*1_3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7_5*l_h_f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7_5*l_h_a*1_4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1496062986,&quot;width&quot;:459.55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0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379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425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2023-12-15T15:14:41Z</dcterms:created>
  <dcterms:modified xsi:type="dcterms:W3CDTF">2023-12-15T15:14:41Z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f314c3ef7c9c441d9f2723afd156118f_21</vt:lpwstr>
  </property>
</Properties>
</file>