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8" r:id="rId5"/>
    <p:sldId id="272" r:id="rId6"/>
    <p:sldId id="275" r:id="rId7"/>
    <p:sldId id="281" r:id="rId9"/>
    <p:sldId id="284" r:id="rId10"/>
    <p:sldId id="287" r:id="rId11"/>
    <p:sldId id="290" r:id="rId12"/>
    <p:sldId id="293" r:id="rId13"/>
    <p:sldId id="299" r:id="rId15"/>
    <p:sldId id="302" r:id="rId16"/>
    <p:sldId id="305" r:id="rId17"/>
    <p:sldId id="308" r:id="rId18"/>
    <p:sldId id="311" r:id="rId19"/>
    <p:sldId id="317" r:id="rId21"/>
    <p:sldId id="320" r:id="rId22"/>
    <p:sldId id="323" r:id="rId23"/>
    <p:sldId id="327" r:id="rId2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tags" Target="../tags/tag178.xml"/><Relationship Id="rId14" Type="http://schemas.openxmlformats.org/officeDocument/2006/relationships/tags" Target="../tags/tag179.xml"/><Relationship Id="rId15" Type="http://schemas.openxmlformats.org/officeDocument/2006/relationships/tags" Target="../tags/tag180.xml"/><Relationship Id="rId16" Type="http://schemas.openxmlformats.org/officeDocument/2006/relationships/tags" Target="../tags/tag181.xml"/><Relationship Id="rId17" Type="http://schemas.openxmlformats.org/officeDocument/2006/relationships/tags" Target="../tags/tag182.xml"/><Relationship Id="rId18" Type="http://schemas.openxmlformats.org/officeDocument/2006/relationships/tags" Target="../tags/tag183.xml"/><Relationship Id="rId1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tags" Target="../tags/tag207.xml"/><Relationship Id="rId14" Type="http://schemas.openxmlformats.org/officeDocument/2006/relationships/tags" Target="../tags/tag208.xml"/><Relationship Id="rId15" Type="http://schemas.openxmlformats.org/officeDocument/2006/relationships/tags" Target="../tags/tag209.xml"/><Relationship Id="rId16" Type="http://schemas.openxmlformats.org/officeDocument/2006/relationships/tags" Target="../tags/tag210.xml"/><Relationship Id="rId17" Type="http://schemas.openxmlformats.org/officeDocument/2006/relationships/tags" Target="../tags/tag211.xml"/><Relationship Id="rId18" Type="http://schemas.openxmlformats.org/officeDocument/2006/relationships/tags" Target="../tags/tag212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tags" Target="../tags/tag225.xml"/><Relationship Id="rId14" Type="http://schemas.openxmlformats.org/officeDocument/2006/relationships/tags" Target="../tags/tag226.xml"/><Relationship Id="rId15" Type="http://schemas.openxmlformats.org/officeDocument/2006/relationships/tags" Target="../tags/tag227.xml"/><Relationship Id="rId16" Type="http://schemas.openxmlformats.org/officeDocument/2006/relationships/tags" Target="../tags/tag228.xml"/><Relationship Id="rId17" Type="http://schemas.openxmlformats.org/officeDocument/2006/relationships/tags" Target="../tags/tag229.xml"/><Relationship Id="rId18" Type="http://schemas.openxmlformats.org/officeDocument/2006/relationships/tags" Target="../tags/tag230.xml"/><Relationship Id="rId19" Type="http://schemas.openxmlformats.org/officeDocument/2006/relationships/tags" Target="../tags/tag231.xml"/><Relationship Id="rId20" Type="http://schemas.openxmlformats.org/officeDocument/2006/relationships/tags" Target="../tags/tag23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儿童教育行业工作总结及工作展望2024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8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805180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1019810" y="3076575"/>
            <a:ext cx="20142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1019810" y="3684270"/>
            <a:ext cx="2085340" cy="129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添加目录标题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06" name="矩形: 圆角 5"/>
          <p:cNvSpPr/>
          <p:nvPr>
            <p:custDataLst>
              <p:tags r:id="rId6"/>
            </p:custDataLst>
          </p:nvPr>
        </p:nvSpPr>
        <p:spPr>
          <a:xfrm>
            <a:off x="9109710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9324340" y="3076575"/>
            <a:ext cx="20142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9324340" y="3684270"/>
            <a:ext cx="2085340" cy="129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总结与展望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2" name="矩形: 圆角 16"/>
          <p:cNvSpPr/>
          <p:nvPr>
            <p:custDataLst>
              <p:tags r:id="rId9"/>
            </p:custDataLst>
          </p:nvPr>
        </p:nvSpPr>
        <p:spPr>
          <a:xfrm>
            <a:off x="3573145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3788410" y="3076575"/>
            <a:ext cx="20142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3788410" y="3684270"/>
            <a:ext cx="2085340" cy="129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工作总结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  <p:sp>
        <p:nvSpPr>
          <p:cNvPr id="1048818" name="矩形: 圆角 25"/>
          <p:cNvSpPr/>
          <p:nvPr>
            <p:custDataLst>
              <p:tags r:id="rId12"/>
            </p:custDataLst>
          </p:nvPr>
        </p:nvSpPr>
        <p:spPr>
          <a:xfrm>
            <a:off x="6341745" y="2900680"/>
            <a:ext cx="2528570" cy="2376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556375" y="3076575"/>
            <a:ext cx="201422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556375" y="3684270"/>
            <a:ext cx="2085340" cy="12903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latin typeface="+mj-ea"/>
                <a:ea typeface="+mj-ea"/>
                <a:cs typeface="MiSans" panose="00000500000000000000" charset="-122"/>
                <a:sym typeface="+mn-ea"/>
              </a:rPr>
              <a:t>工作展望</a:t>
            </a:r>
            <a:endParaRPr altLang="en-US" dirty="0" sz="2000" lang="zh-CN" spc="300">
              <a:latin typeface="+mj-ea"/>
              <a:ea typeface="+mj-ea"/>
              <a:cs typeface="MiSans" panose="00000500000000000000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5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89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行业背景与发展</a:t>
            </a:r>
            <a:endParaRPr altLang="en-US" lang="zh-CN"/>
          </a:p>
        </p:txBody>
      </p:sp>
      <p:sp>
        <p:nvSpPr>
          <p:cNvPr id="104895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儿童教育行业的现状与特点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行业发展趋势与机遇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儿童教育行业现状</a:t>
            </a:r>
            <a:endParaRPr altLang="en-US" lang="zh-CN"/>
          </a:p>
        </p:txBody>
      </p:sp>
      <p:sp>
        <p:nvSpPr>
          <p:cNvPr id="104900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市场规模与增长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消费者群体特点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竞争格局与主要参与者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儿童教育行业挑战与机遇</a:t>
            </a:r>
            <a:endParaRPr altLang="en-US" lang="zh-CN"/>
          </a:p>
        </p:txBody>
      </p:sp>
      <p:sp>
        <p:nvSpPr>
          <p:cNvPr id="1049042" name="标题"/>
          <p:cNvSpPr txBox="1"/>
          <p:nvPr>
            <p:custDataLst>
              <p:tags r:id="rId1"/>
            </p:custDataLst>
          </p:nvPr>
        </p:nvSpPr>
        <p:spPr>
          <a:xfrm>
            <a:off x="634624" y="2995364"/>
            <a:ext cx="4987122" cy="65790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sz="16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挑战：市场竞争激烈、教育资源不均、教育质量参差不齐</a:t>
            </a:r>
            <a:endParaRPr altLang="en-US" b="1" sz="16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44" name="正文"/>
          <p:cNvSpPr txBox="1"/>
          <p:nvPr>
            <p:custDataLst>
              <p:tags r:id="rId2"/>
            </p:custDataLst>
          </p:nvPr>
        </p:nvSpPr>
        <p:spPr>
          <a:xfrm>
            <a:off x="608400" y="3769733"/>
            <a:ext cx="5012574" cy="975674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单击此处添加文本内容，简明扼要地阐述您的观点。根据需要可酌情增减文字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  <p:sp>
        <p:nvSpPr>
          <p:cNvPr id="1049046" name="标题"/>
          <p:cNvSpPr txBox="1"/>
          <p:nvPr>
            <p:custDataLst>
              <p:tags r:id="rId3"/>
            </p:custDataLst>
          </p:nvPr>
        </p:nvSpPr>
        <p:spPr>
          <a:xfrm>
            <a:off x="6590478" y="2995364"/>
            <a:ext cx="4987122" cy="657905"/>
          </a:xfrm>
          <a:prstGeom prst="rect"/>
          <a:noFill/>
        </p:spPr>
        <p:txBody>
          <a:bodyPr anchor="b" anchorCtr="0" bIns="0" lIns="0" rIns="0" rtlCol="0" tIns="0" wrap="square">
            <a:normAutofit fontScale="100000" lnSpcReduction="20000"/>
          </a:bodyPr>
          <a:p>
            <a:pPr>
              <a:lnSpc>
                <a:spcPct val="100000"/>
              </a:lnSpc>
            </a:pPr>
            <a:r>
              <a:rPr altLang="en-US" b="1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机遇：政策支持、家长对教育的重视、科技的发展和应用  以上内容仅供参考，具体内容可以根据您的需求进行调整优化。</a:t>
            </a:r>
            <a:endParaRPr altLang="en-US" b="1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9048" name="正文"/>
          <p:cNvSpPr txBox="1"/>
          <p:nvPr>
            <p:custDataLst>
              <p:tags r:id="rId4"/>
            </p:custDataLst>
          </p:nvPr>
        </p:nvSpPr>
        <p:spPr>
          <a:xfrm>
            <a:off x="6564255" y="3769733"/>
            <a:ext cx="5012574" cy="975674"/>
          </a:xfrm>
          <a:prstGeom prst="rect"/>
          <a:ln>
            <a:noFill/>
            <a:prstDash val="sysDash"/>
          </a:ln>
        </p:spPr>
        <p:txBody>
          <a:bodyPr bIns="0" lIns="0" rIns="0" rtlCol="0" tIns="0" vert="horz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olidFill>
                  <a:srgbClr val="666666"/>
                </a:solidFill>
                <a:sym typeface="+mn-ea"/>
              </a:rPr>
              <a:t>以上内容仅供参考，具体内容可以根据您的需求进行调整优化。</a:t>
            </a:r>
            <a:endParaRPr altLang="en-US" dirty="0" sz="1200" lang="zh-CN" spc="130">
              <a:ln>
                <a:noFill/>
                <a:prstDash val="sysDot"/>
              </a:ln>
              <a:solidFill>
                <a:srgbClr val="666666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儿童教育行业发展趋势</a:t>
            </a:r>
            <a:endParaRPr altLang="en-US" lang="zh-CN"/>
          </a:p>
        </p:txBody>
      </p:sp>
      <p:sp>
        <p:nvSpPr>
          <p:cNvPr id="104908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线上教育崛起：随着互联网技术的发展，越来越多的家长选择线上教育平台，为孩子提供更加便捷、个性化的学习体验。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素质教育受到重视：越来越多的家长认识到素质教育的重要性，开始注重孩子的全面发展，包括品德、知识、技能等方面的培养。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9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教育资源共享：随着教育资源的不断丰富，越来越多的家长开始选择共享教育资源，让孩子接触到更多的知识和文化。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教育与科技融合：科技的发展为教育行业带来了更多的创新和变革，包括人工智能、大数据等技术的应用，为教育行业提供了更多的可能性。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4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工作展望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儿童教育行业未来发展方向</a:t>
            </a:r>
            <a:endParaRPr altLang="en-US" lang="zh-CN"/>
          </a:p>
        </p:txBody>
      </p:sp>
      <p:sp>
        <p:nvSpPr>
          <p:cNvPr id="104920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跨界合作：与更多领域的企业和机构合作，拓展教育资源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国际化发展：加强与国际教育机构的交流与合作，提升中国教育的国际影响力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数字化转型：利用大数据、人工智能等技术提升教育质量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个性化教育：关注每个孩子的特点和需求，提供定制化的教育方案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儿童教育行业未来发展趋势</a:t>
            </a:r>
            <a:endParaRPr altLang="en-US" lang="zh-CN"/>
          </a:p>
        </p:txBody>
      </p:sp>
      <p:sp>
        <p:nvSpPr>
          <p:cNvPr id="104926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数字化转型：利用大数据、人工智能等技术提升教育质量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个性化教育：根据每个孩子的特点和需求，提供定制化的教育方案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跨界合作：与其他领域合作，如与科技、文化等产业融合，拓展教育资源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国际化发展：加强与国际教育机构的合作，引进先进的教育理念和资源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儿童教育行业未来发展机遇与挑战</a:t>
            </a:r>
            <a:endParaRPr altLang="en-US" lang="zh-CN"/>
          </a:p>
        </p:txBody>
      </p:sp>
      <p:sp>
        <p:nvSpPr>
          <p:cNvPr id="1049322" name="矩形 31"/>
          <p:cNvSpPr/>
          <p:nvPr>
            <p:custDataLst>
              <p:tags r:id="rId1"/>
            </p:custDataLst>
          </p:nvPr>
        </p:nvSpPr>
        <p:spPr>
          <a:xfrm>
            <a:off x="3381196" y="1490400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政策支持：政府加大对儿童教育的投入，为行业发展提供政策支持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"/>
          <p:cNvSpPr/>
          <p:nvPr>
            <p:custDataLst>
              <p:tags r:id="rId2"/>
            </p:custDataLst>
          </p:nvPr>
        </p:nvSpPr>
        <p:spPr>
          <a:xfrm>
            <a:off x="3381196" y="2471079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市场需求：随着家庭对儿童教育的重视程度提高，市场需求不断增长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5"/>
          <p:cNvSpPr/>
          <p:nvPr>
            <p:custDataLst>
              <p:tags r:id="rId3"/>
            </p:custDataLst>
          </p:nvPr>
        </p:nvSpPr>
        <p:spPr>
          <a:xfrm>
            <a:off x="3381196" y="3451758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技术创新：人工智能、大数据等技术在儿童教育领域的应用，为行业带来新的发展机遇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7"/>
          <p:cNvSpPr/>
          <p:nvPr>
            <p:custDataLst>
              <p:tags r:id="rId4"/>
            </p:custDataLst>
          </p:nvPr>
        </p:nvSpPr>
        <p:spPr>
          <a:xfrm>
            <a:off x="3381196" y="4432436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竞争压力：行业内竞争激烈，需要不断提升教育质量和品牌影响力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3"/>
          <p:cNvSpPr/>
          <p:nvPr>
            <p:custDataLst>
              <p:tags r:id="rId5"/>
            </p:custDataLst>
          </p:nvPr>
        </p:nvSpPr>
        <p:spPr>
          <a:xfrm>
            <a:off x="3381196" y="5413115"/>
            <a:ext cx="5424404" cy="836485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挑战与对策：面对未来发展机遇与挑战，需要加强政策引导、技术创新和市场拓展等方面的工作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儿童教育行业未来发展策略与建议</a:t>
            </a:r>
            <a:endParaRPr altLang="en-US" lang="zh-CN"/>
          </a:p>
        </p:txBody>
      </p:sp>
      <p:sp>
        <p:nvSpPr>
          <p:cNvPr id="1049366" name="圆角矩形 3"/>
          <p:cNvSpPr/>
          <p:nvPr>
            <p:custDataLst>
              <p:tags r:id="rId1"/>
            </p:custDataLst>
          </p:nvPr>
        </p:nvSpPr>
        <p:spPr>
          <a:xfrm rot="16200000">
            <a:off x="2710325" y="1210849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圆角矩形 4"/>
          <p:cNvSpPr/>
          <p:nvPr>
            <p:custDataLst>
              <p:tags r:id="rId2"/>
            </p:custDataLst>
          </p:nvPr>
        </p:nvSpPr>
        <p:spPr>
          <a:xfrm rot="16200000">
            <a:off x="2710325" y="-19365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圆角矩形 11"/>
          <p:cNvSpPr/>
          <p:nvPr>
            <p:custDataLst>
              <p:tags r:id="rId3"/>
            </p:custDataLst>
          </p:nvPr>
        </p:nvSpPr>
        <p:spPr>
          <a:xfrm rot="16200000">
            <a:off x="8353488" y="-196880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圆角矩形 10"/>
          <p:cNvSpPr/>
          <p:nvPr>
            <p:custDataLst>
              <p:tags r:id="rId4"/>
            </p:custDataLst>
          </p:nvPr>
        </p:nvSpPr>
        <p:spPr>
          <a:xfrm rot="16200000">
            <a:off x="2710325" y="2611488"/>
            <a:ext cx="1122562" cy="532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圆角矩形 31"/>
          <p:cNvSpPr/>
          <p:nvPr>
            <p:custDataLst>
              <p:tags r:id="rId5"/>
            </p:custDataLst>
          </p:nvPr>
        </p:nvSpPr>
        <p:spPr>
          <a:xfrm rot="16200000">
            <a:off x="8353488" y="1206337"/>
            <a:ext cx="1122562" cy="532536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6" name="圆角矩形 34"/>
          <p:cNvSpPr/>
          <p:nvPr>
            <p:custDataLst>
              <p:tags r:id="rId6"/>
            </p:custDataLst>
          </p:nvPr>
        </p:nvSpPr>
        <p:spPr>
          <a:xfrm rot="16200000">
            <a:off x="8353488" y="2609554"/>
            <a:ext cx="1122562" cy="53253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文本框 5"/>
          <p:cNvSpPr txBox="1"/>
          <p:nvPr>
            <p:custDataLst>
              <p:tags r:id="rId7"/>
            </p:custDataLst>
          </p:nvPr>
        </p:nvSpPr>
        <p:spPr>
          <a:xfrm>
            <a:off x="6446221" y="4712124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培养创新精神：鼓励孩子发挥想象力和创造力，培养创新思维和实践能力。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80" name="文本框 6"/>
          <p:cNvSpPr txBox="1"/>
          <p:nvPr>
            <p:custDataLst>
              <p:tags r:id="rId8"/>
            </p:custDataLst>
          </p:nvPr>
        </p:nvSpPr>
        <p:spPr>
          <a:xfrm>
            <a:off x="6446221" y="3308906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推动教育公平：关注农村和贫困地区的教育问题，通过政策扶持和资源倾斜，促进教育公平。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82" name="文本框 13"/>
          <p:cNvSpPr txBox="1"/>
          <p:nvPr>
            <p:custDataLst>
              <p:tags r:id="rId9"/>
            </p:custDataLst>
          </p:nvPr>
        </p:nvSpPr>
        <p:spPr>
          <a:xfrm>
            <a:off x="803058" y="4712768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关注个性化教育：根据每个孩子的特点和需求，制定个性化的教育计划和方案。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84" name="文本框 14"/>
          <p:cNvSpPr txBox="1"/>
          <p:nvPr>
            <p:custDataLst>
              <p:tags r:id="rId10"/>
            </p:custDataLst>
          </p:nvPr>
        </p:nvSpPr>
        <p:spPr>
          <a:xfrm>
            <a:off x="6446221" y="1905689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85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加强与家长的沟通：建立有效的沟通机制，及时了解家长的需求和意见，提高教育满意度。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86" name="文本框 15"/>
          <p:cNvSpPr txBox="1"/>
          <p:nvPr>
            <p:custDataLst>
              <p:tags r:id="rId11"/>
            </p:custDataLst>
          </p:nvPr>
        </p:nvSpPr>
        <p:spPr>
          <a:xfrm>
            <a:off x="803058" y="1907623"/>
            <a:ext cx="5101380" cy="112256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提升教育质量：注重教师培训，提高教育水平，确保教育质量。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88" name="文本框 16"/>
          <p:cNvSpPr txBox="1"/>
          <p:nvPr>
            <p:custDataLst>
              <p:tags r:id="rId12"/>
            </p:custDataLst>
          </p:nvPr>
        </p:nvSpPr>
        <p:spPr>
          <a:xfrm>
            <a:off x="803058" y="3313418"/>
            <a:ext cx="5101380" cy="1121638"/>
          </a:xfrm>
          <a:prstGeom prst="rect"/>
        </p:spPr>
        <p:txBody>
          <a:bodyPr anchor="ctr" anchorCtr="0" bIns="46800" lIns="90000" rIns="90000" rtlCol="0" tIns="46800" vert="horz" wrap="square">
            <a:normAutofit fontScale="900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多元化教育模式：探索线上教育、线下教育、混合式教育等多种模式，满足不同需求。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390" name="圆角矩形 7"/>
          <p:cNvSpPr/>
          <p:nvPr>
            <p:custDataLst>
              <p:tags r:id="rId13"/>
            </p:custDataLst>
          </p:nvPr>
        </p:nvSpPr>
        <p:spPr>
          <a:xfrm rot="16200000">
            <a:off x="106929" y="381424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2" name="圆角矩形 8"/>
          <p:cNvSpPr/>
          <p:nvPr>
            <p:custDataLst>
              <p:tags r:id="rId14"/>
            </p:custDataLst>
          </p:nvPr>
        </p:nvSpPr>
        <p:spPr>
          <a:xfrm rot="16200000">
            <a:off x="106929" y="24097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4" name="圆角矩形 12"/>
          <p:cNvSpPr/>
          <p:nvPr>
            <p:custDataLst>
              <p:tags r:id="rId15"/>
            </p:custDataLst>
          </p:nvPr>
        </p:nvSpPr>
        <p:spPr>
          <a:xfrm rot="16200000">
            <a:off x="5750092" y="2407161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96" name="圆角矩形 27"/>
          <p:cNvSpPr/>
          <p:nvPr>
            <p:custDataLst>
              <p:tags r:id="rId16"/>
            </p:custDataLst>
          </p:nvPr>
        </p:nvSpPr>
        <p:spPr>
          <a:xfrm rot="16200000">
            <a:off x="106929" y="5214239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98" name="圆角矩形 32"/>
          <p:cNvSpPr/>
          <p:nvPr>
            <p:custDataLst>
              <p:tags r:id="rId17"/>
            </p:custDataLst>
          </p:nvPr>
        </p:nvSpPr>
        <p:spPr>
          <a:xfrm rot="16200000">
            <a:off x="5750092" y="3810378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0" name="圆角矩形 35"/>
          <p:cNvSpPr/>
          <p:nvPr>
            <p:custDataLst>
              <p:tags r:id="rId18"/>
            </p:custDataLst>
          </p:nvPr>
        </p:nvSpPr>
        <p:spPr>
          <a:xfrm rot="16200000">
            <a:off x="5750092" y="5213595"/>
            <a:ext cx="1120714" cy="11731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3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总结与展望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儿童教育行业工作总结回顾</a:t>
            </a:r>
            <a:endParaRPr altLang="en-US" lang="zh-CN"/>
          </a:p>
        </p:txBody>
      </p:sp>
      <p:sp>
        <p:nvSpPr>
          <p:cNvPr id="1049500" name="矩形: 圆角 4"/>
          <p:cNvSpPr/>
          <p:nvPr>
            <p:custDataLst>
              <p:tags r:id="rId1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2"/>
            </p:custDataLst>
          </p:nvPr>
        </p:nvSpPr>
        <p:spPr>
          <a:xfrm>
            <a:off x="778352" y="357433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行业现状及发展趋势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4" name="矩形: 圆角 4"/>
          <p:cNvSpPr/>
          <p:nvPr>
            <p:custDataLst>
              <p:tags r:id="rId3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06" name="正文"/>
          <p:cNvSpPr txBox="1"/>
          <p:nvPr>
            <p:custDataLst>
              <p:tags r:id="rId4"/>
            </p:custDataLst>
          </p:nvPr>
        </p:nvSpPr>
        <p:spPr>
          <a:xfrm>
            <a:off x="9186183" y="3574972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未来发展方向及目标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08" name="矩形: 圆角 4"/>
          <p:cNvSpPr/>
          <p:nvPr>
            <p:custDataLst>
              <p:tags r:id="rId5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0" name="正文"/>
          <p:cNvSpPr txBox="1"/>
          <p:nvPr>
            <p:custDataLst>
              <p:tags r:id="rId6"/>
            </p:custDataLst>
          </p:nvPr>
        </p:nvSpPr>
        <p:spPr>
          <a:xfrm>
            <a:off x="3581599" y="3575608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工作成果及亮点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512" name="矩形: 圆角 4"/>
          <p:cNvSpPr/>
          <p:nvPr>
            <p:custDataLst>
              <p:tags r:id="rId7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8"/>
            </p:custDataLst>
          </p:nvPr>
        </p:nvSpPr>
        <p:spPr>
          <a:xfrm>
            <a:off x="6383573" y="3576245"/>
            <a:ext cx="2221465" cy="60342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存在问题及原因分析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儿童教育行业未来发展展望与期待</a:t>
            </a:r>
            <a:endParaRPr altLang="en-US" lang="zh-CN"/>
          </a:p>
        </p:txBody>
      </p:sp>
      <p:sp>
        <p:nvSpPr>
          <p:cNvPr id="1049550" name="任意多边形 20"/>
          <p:cNvSpPr/>
          <p:nvPr>
            <p:custDataLst>
              <p:tags r:id="rId1"/>
            </p:custDataLst>
          </p:nvPr>
        </p:nvSpPr>
        <p:spPr>
          <a:xfrm rot="2700000">
            <a:off x="854212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608400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政策支持：政府加大对儿童教育的投入，推动教育公平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矩形 42"/>
          <p:cNvSpPr/>
          <p:nvPr>
            <p:custDataLst>
              <p:tags r:id="rId3"/>
            </p:custDataLst>
          </p:nvPr>
        </p:nvSpPr>
        <p:spPr>
          <a:xfrm>
            <a:off x="646609" y="2912543"/>
            <a:ext cx="1607418" cy="11383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6" name="任意多边形 18"/>
          <p:cNvSpPr/>
          <p:nvPr>
            <p:custDataLst>
              <p:tags r:id="rId4"/>
            </p:custDataLst>
          </p:nvPr>
        </p:nvSpPr>
        <p:spPr>
          <a:xfrm rot="5400000">
            <a:off x="2712449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465363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技术创新：利用人工智能、大数据等先进技术提升教育质量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0" name="矩形 43"/>
          <p:cNvSpPr/>
          <p:nvPr>
            <p:custDataLst>
              <p:tags r:id="rId6"/>
            </p:custDataLst>
          </p:nvPr>
        </p:nvSpPr>
        <p:spPr>
          <a:xfrm>
            <a:off x="2503572" y="2912543"/>
            <a:ext cx="1607418" cy="11383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568775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22326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多元化发展：满足不同家庭和孩子的个性化需求，拓展教育领域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6" name="矩形 44"/>
          <p:cNvSpPr/>
          <p:nvPr>
            <p:custDataLst>
              <p:tags r:id="rId9"/>
            </p:custDataLst>
          </p:nvPr>
        </p:nvSpPr>
        <p:spPr>
          <a:xfrm>
            <a:off x="4360535" y="2912543"/>
            <a:ext cx="1607418" cy="11383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25738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92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国际化合作：加强与国际先进教育机构的交流与合作，引进优质教育资源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矩形 45"/>
          <p:cNvSpPr/>
          <p:nvPr>
            <p:custDataLst>
              <p:tags r:id="rId12"/>
            </p:custDataLst>
          </p:nvPr>
        </p:nvSpPr>
        <p:spPr>
          <a:xfrm>
            <a:off x="6218135" y="2912543"/>
            <a:ext cx="1607418" cy="11383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4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28461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76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8036889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教师队伍建设：提高教师素质，培养专业化、高素质的教师队伍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矩形 46"/>
          <p:cNvSpPr/>
          <p:nvPr>
            <p:custDataLst>
              <p:tags r:id="rId15"/>
            </p:custDataLst>
          </p:nvPr>
        </p:nvSpPr>
        <p:spPr>
          <a:xfrm>
            <a:off x="8075098" y="2912543"/>
            <a:ext cx="1607418" cy="113830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0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10140301" y="1650369"/>
            <a:ext cx="1191421" cy="119349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82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893852" y="3263430"/>
            <a:ext cx="1684685" cy="282643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4444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社会责任：强化儿童教育机构的社会责任意识，关注教育公平与公益事业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矩形 47"/>
          <p:cNvSpPr/>
          <p:nvPr>
            <p:custDataLst>
              <p:tags r:id="rId18"/>
            </p:custDataLst>
          </p:nvPr>
        </p:nvSpPr>
        <p:spPr>
          <a:xfrm>
            <a:off x="9932698" y="2912543"/>
            <a:ext cx="1607418" cy="113830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儿童教育行业未来发展策略与建议</a:t>
            </a:r>
            <a:endParaRPr altLang="en-US" lang="zh-CN"/>
          </a:p>
        </p:txBody>
      </p:sp>
      <p:sp>
        <p:nvSpPr>
          <p:cNvPr id="104962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2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提升教育质量：关注教育内容、教学方法和师资力量，提高教育质量，培养孩子的综合素质。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科技融合：利用科技手段，如人工智能、大数据等，创新教育方式，提高教学效果。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4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4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国际化发展：加强国际交流与合作，引进国际先进教育理念和资源，提高我国儿童教育的国际竞争力。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多元化发展：拓展教育领域，提供多种教育模式和课程，满足不同家庭和孩子的需求。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496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4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4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4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4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4*l_h_a*1_1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4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4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4*l_h_a*1_4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4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4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4*l_h_a*1_2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4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4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4*l_h_a*1_3_1"/>
  <p:tag name="KSO_WM_DIAGRAM_VERSION" val="3"/>
  <p:tag name="KSO_WM_UNIT_PRESET_TEXT" val="添加目录标题"/>
  <p:tag name="KSO_WM_DIAGRAM_COLOR_TRICK" val="2"/>
  <p:tag name="KSO_WM_DIAGRAM_COLOR_TEXT_CAN_REMOVE" val="n"/>
  <p:tag name="KSO_WM_UNIT_VALUE" val="36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SLIDE_ID" val="custom2023026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0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139_1*l_h_a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139_1*l_h_f*1_1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139_1*l_h_a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34"/>
  <p:tag name="KSO_WM_UNIT_PRESET_TEXT" val="添加内容标题"/>
  <p:tag name="KSO_WM_UNIT_TEXT_FILL_FORE_SCHEMECOLOR_INDEX" val="5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139_1*l_h_f*1_2_1"/>
  <p:tag name="KSO_WM_TEMPLATE_CATEGORY" val="diagram"/>
  <p:tag name="KSO_WM_TEMPLATE_INDEX" val="20231139"/>
  <p:tag name="KSO_WM_UNIT_LAYERLEVEL" val="1_1_1"/>
  <p:tag name="KSO_WM_TAG_VERSION" val="3.0"/>
  <p:tag name="KSO_WM_BEAUTIFY_FLAG" val="#wm#"/>
  <p:tag name="KSO_WM_UNIT_VALUE" val="81"/>
  <p:tag name="KSO_WM_UNIT_PRESET_TEXT" val="单击此处添加文本内容，简明扼要地阐述您的观点。根据需要可酌情增减文字"/>
  <p:tag name="KSO_WM_DIAGRAM_MAX_ITEMCNT" val="2"/>
  <p:tag name="KSO_WM_DIAGRAM_MIN_ITEMCNT" val="2"/>
  <p:tag name="KSO_WM_DIAGRAM_VIRTUALLY_FRAME" val="{&quot;height&quot;:113.45000000000002,&quot;width&quot;:71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66666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4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4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4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4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4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8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23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235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2023-12-17T18:47:25Z</dcterms:created>
  <dcterms:modified xsi:type="dcterms:W3CDTF">2023-12-17T18:47:25Z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b8c84c8fc9734c1c8415fed4e9068f42_21</vt:lpwstr>
  </property>
</Properties>
</file>