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m4a" ContentType="audi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365" r:id="rId3"/>
    <p:sldId id="401" r:id="rId5"/>
    <p:sldId id="368" r:id="rId6"/>
    <p:sldId id="439" r:id="rId7"/>
    <p:sldId id="421" r:id="rId8"/>
    <p:sldId id="404" r:id="rId9"/>
    <p:sldId id="436" r:id="rId10"/>
    <p:sldId id="422" r:id="rId11"/>
    <p:sldId id="423" r:id="rId12"/>
  </p:sldIdLst>
  <p:sldSz cx="9144000" cy="5143500" type="screen16x9"/>
  <p:notesSz cx="6858000" cy="9144000"/>
  <p:custShowLst>
    <p:custShow name="自定义放映 1" id="0">
      <p:sldLst>
        <p:sld r:id="rId3"/>
        <p:sld r:id="rId6"/>
      </p:sldLst>
    </p:custShow>
  </p:custShow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FAADC"/>
    <a:srgbClr val="3C89C0"/>
    <a:srgbClr val="66FFCC"/>
    <a:srgbClr val="FFFFFF"/>
    <a:srgbClr val="3B4C3E"/>
    <a:srgbClr val="8A8A8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544" autoAdjust="0"/>
    <p:restoredTop sz="87109" autoAdjust="0"/>
  </p:normalViewPr>
  <p:slideViewPr>
    <p:cSldViewPr>
      <p:cViewPr varScale="1">
        <p:scale>
          <a:sx n="151" d="100"/>
          <a:sy n="151" d="100"/>
        </p:scale>
        <p:origin x="420" y="132"/>
      </p:cViewPr>
      <p:guideLst>
        <p:guide orient="horz" pos="1537"/>
        <p:guide pos="2868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5" Type="http://schemas.openxmlformats.org/officeDocument/2006/relationships/tableStyles" Target="tableStyles.xml"/><Relationship Id="rId14" Type="http://schemas.openxmlformats.org/officeDocument/2006/relationships/viewProps" Target="viewProps.xml"/><Relationship Id="rId13" Type="http://schemas.openxmlformats.org/officeDocument/2006/relationships/presProps" Target="presProps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3A4F09-C816-46EA-8643-332589F14E0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76CE9B-81DC-4E2A-9C67-CE0D35C83AA2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76CE9B-81DC-4E2A-9C67-CE0D35C83AA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76CE9B-81DC-4E2A-9C67-CE0D35C83AA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76CE9B-81DC-4E2A-9C67-CE0D35C83AA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306B9B-03D0-4AE8-B9D4-8DEAC2CEAADA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4488D5-4939-436C-BEEF-08FCD01B241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2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06977" y="267494"/>
            <a:ext cx="5897272" cy="330507"/>
          </a:xfrm>
        </p:spPr>
        <p:txBody>
          <a:bodyPr vert="horz" lIns="68580" tIns="34290" rIns="68580" bIns="34290" rtlCol="0" anchor="ctr">
            <a:noAutofit/>
          </a:bodyPr>
          <a:lstStyle>
            <a:lvl1pPr algn="l">
              <a:defRPr lang="zh-CN" altLang="en-US" sz="2200" b="0" i="0" baseline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 defTabSz="514350">
              <a:lnSpc>
                <a:spcPct val="90000"/>
              </a:lnSpc>
            </a:pPr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3124200" y="4791015"/>
            <a:ext cx="2895600" cy="273844"/>
          </a:xfrm>
        </p:spPr>
        <p:txBody>
          <a:bodyPr/>
          <a:lstStyle>
            <a:lvl1pPr>
              <a:defRPr sz="105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7452320" y="4787490"/>
            <a:ext cx="1224136" cy="304675"/>
          </a:xfrm>
        </p:spPr>
        <p:txBody>
          <a:bodyPr/>
          <a:lstStyle>
            <a:lvl1pPr algn="ctr">
              <a:defRPr sz="1400">
                <a:latin typeface="Impact" panose="020B0806030902050204" pitchFamily="34" charset="0"/>
              </a:defRPr>
            </a:lvl1pPr>
          </a:lstStyle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  <p:cxnSp>
        <p:nvCxnSpPr>
          <p:cNvPr id="12" name="直接连接符 11"/>
          <p:cNvCxnSpPr/>
          <p:nvPr/>
        </p:nvCxnSpPr>
        <p:spPr>
          <a:xfrm flipV="1">
            <a:off x="953128" y="654062"/>
            <a:ext cx="7859428" cy="1"/>
          </a:xfrm>
          <a:prstGeom prst="line">
            <a:avLst/>
          </a:prstGeom>
          <a:ln w="15875" cmpd="sng">
            <a:solidFill>
              <a:srgbClr val="C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4" name="组合 13"/>
          <p:cNvGrpSpPr/>
          <p:nvPr/>
        </p:nvGrpSpPr>
        <p:grpSpPr>
          <a:xfrm>
            <a:off x="395576" y="248444"/>
            <a:ext cx="396000" cy="396000"/>
            <a:chOff x="406574" y="236732"/>
            <a:chExt cx="612048" cy="593261"/>
          </a:xfrm>
        </p:grpSpPr>
        <p:sp>
          <p:nvSpPr>
            <p:cNvPr id="15" name="矩形 14"/>
            <p:cNvSpPr/>
            <p:nvPr userDrawn="1"/>
          </p:nvSpPr>
          <p:spPr>
            <a:xfrm>
              <a:off x="406574" y="236732"/>
              <a:ext cx="504000" cy="504000"/>
            </a:xfrm>
            <a:prstGeom prst="rect">
              <a:avLst/>
            </a:prstGeom>
            <a:noFill/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矩形 15"/>
            <p:cNvSpPr/>
            <p:nvPr userDrawn="1"/>
          </p:nvSpPr>
          <p:spPr>
            <a:xfrm>
              <a:off x="694606" y="512239"/>
              <a:ext cx="324016" cy="317754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0" name="组合 9"/>
          <p:cNvGrpSpPr/>
          <p:nvPr userDrawn="1"/>
        </p:nvGrpSpPr>
        <p:grpSpPr>
          <a:xfrm>
            <a:off x="6928061" y="176322"/>
            <a:ext cx="1964419" cy="523220"/>
            <a:chOff x="2884255" y="393762"/>
            <a:chExt cx="2165350" cy="772641"/>
          </a:xfrm>
        </p:grpSpPr>
        <p:sp>
          <p:nvSpPr>
            <p:cNvPr id="11" name="TextBox 10"/>
            <p:cNvSpPr txBox="1"/>
            <p:nvPr/>
          </p:nvSpPr>
          <p:spPr>
            <a:xfrm>
              <a:off x="3717568" y="500833"/>
              <a:ext cx="1325774" cy="4090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>
                  <a:solidFill>
                    <a:schemeClr val="bg1">
                      <a:lumMod val="50000"/>
                    </a:schemeClr>
                  </a:solidFill>
                </a:rPr>
                <a:t>您的公司名称</a:t>
              </a:r>
              <a:endParaRPr lang="zh-CN" altLang="en-US" sz="1200" b="1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3723829" y="776107"/>
              <a:ext cx="1325776" cy="2954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700" b="1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YOUR CONPANY NAME</a:t>
              </a:r>
              <a:endParaRPr lang="zh-CN" altLang="en-US" sz="7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2884255" y="393762"/>
              <a:ext cx="966585" cy="7726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spc="-150" dirty="0">
                  <a:solidFill>
                    <a:srgbClr val="C00000"/>
                  </a:solidFill>
                  <a:latin typeface="Impact" panose="020B0806030902050204" pitchFamily="34" charset="0"/>
                  <a:cs typeface="Arial" panose="020B0604020202020204" pitchFamily="34" charset="0"/>
                </a:rPr>
                <a:t>LOGO</a:t>
              </a:r>
              <a:endParaRPr lang="zh-CN" altLang="en-US" sz="2800" spc="-150" dirty="0">
                <a:solidFill>
                  <a:srgbClr val="C00000"/>
                </a:solidFill>
                <a:latin typeface="Impact" panose="020B0806030902050204" pitchFamily="34" charset="0"/>
                <a:cs typeface="Arial" panose="020B0604020202020204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4" presetClass="entr" presetSubtype="1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306B9B-03D0-4AE8-B9D4-8DEAC2CEAAD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4488D5-4939-436C-BEEF-08FCD01B2418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2.png"/><Relationship Id="rId3" Type="http://schemas.microsoft.com/office/2007/relationships/media" Target="../media/media1.m4a"/><Relationship Id="rId2" Type="http://schemas.openxmlformats.org/officeDocument/2006/relationships/audio" Target="../media/media1.m4a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2.xml"/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tags" Target="../tags/tag1.xml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4.xml"/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tags" Target="../tags/tag3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10.xml"/><Relationship Id="rId8" Type="http://schemas.openxmlformats.org/officeDocument/2006/relationships/tags" Target="../tags/tag9.xml"/><Relationship Id="rId7" Type="http://schemas.openxmlformats.org/officeDocument/2006/relationships/tags" Target="../tags/tag8.xml"/><Relationship Id="rId6" Type="http://schemas.openxmlformats.org/officeDocument/2006/relationships/tags" Target="../tags/tag7.xml"/><Relationship Id="rId5" Type="http://schemas.openxmlformats.org/officeDocument/2006/relationships/tags" Target="../tags/tag6.xml"/><Relationship Id="rId4" Type="http://schemas.openxmlformats.org/officeDocument/2006/relationships/tags" Target="../tags/tag5.xml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9" Type="http://schemas.openxmlformats.org/officeDocument/2006/relationships/slideLayout" Target="../slideLayouts/slideLayout2.xml"/><Relationship Id="rId18" Type="http://schemas.openxmlformats.org/officeDocument/2006/relationships/image" Target="../media/image3.png"/><Relationship Id="rId17" Type="http://schemas.openxmlformats.org/officeDocument/2006/relationships/image" Target="../media/image13.png"/><Relationship Id="rId16" Type="http://schemas.openxmlformats.org/officeDocument/2006/relationships/image" Target="../media/image12.png"/><Relationship Id="rId15" Type="http://schemas.openxmlformats.org/officeDocument/2006/relationships/image" Target="../media/image11.png"/><Relationship Id="rId14" Type="http://schemas.openxmlformats.org/officeDocument/2006/relationships/image" Target="../media/image10.png"/><Relationship Id="rId13" Type="http://schemas.openxmlformats.org/officeDocument/2006/relationships/image" Target="../media/image9.png"/><Relationship Id="rId12" Type="http://schemas.openxmlformats.org/officeDocument/2006/relationships/image" Target="../media/image8.png"/><Relationship Id="rId11" Type="http://schemas.openxmlformats.org/officeDocument/2006/relationships/tags" Target="../tags/tag12.xml"/><Relationship Id="rId10" Type="http://schemas.openxmlformats.org/officeDocument/2006/relationships/tags" Target="../tags/tag11.xml"/><Relationship Id="rId1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4.jpeg"/><Relationship Id="rId1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5.png"/><Relationship Id="rId1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image" Target="../media/image2.png"/><Relationship Id="rId8" Type="http://schemas.microsoft.com/office/2007/relationships/media" Target="../media/media2.m4a"/><Relationship Id="rId7" Type="http://schemas.openxmlformats.org/officeDocument/2006/relationships/audio" Target="../media/media2.m4a"/><Relationship Id="rId6" Type="http://schemas.openxmlformats.org/officeDocument/2006/relationships/image" Target="../media/image3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0" Type="http://schemas.openxmlformats.org/officeDocument/2006/relationships/slideLayout" Target="../slideLayouts/slideLayout2.xml"/><Relationship Id="rId1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image" Target="../media/image3.png"/><Relationship Id="rId8" Type="http://schemas.openxmlformats.org/officeDocument/2006/relationships/image" Target="../media/image28.jpeg"/><Relationship Id="rId7" Type="http://schemas.openxmlformats.org/officeDocument/2006/relationships/image" Target="../media/image27.png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3" Type="http://schemas.openxmlformats.org/officeDocument/2006/relationships/slideLayout" Target="../slideLayouts/slideLayout2.xml"/><Relationship Id="rId12" Type="http://schemas.openxmlformats.org/officeDocument/2006/relationships/image" Target="../media/image2.png"/><Relationship Id="rId11" Type="http://schemas.microsoft.com/office/2007/relationships/media" Target="../media/media3.m4a"/><Relationship Id="rId10" Type="http://schemas.openxmlformats.org/officeDocument/2006/relationships/audio" Target="../media/media3.m4a"/><Relationship Id="rId1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0"/>
            <a:ext cx="4106964" cy="5143500"/>
          </a:xfrm>
          <a:custGeom>
            <a:avLst/>
            <a:gdLst/>
            <a:ahLst/>
            <a:cxnLst/>
            <a:rect l="l" t="t" r="r" b="b"/>
            <a:pathLst>
              <a:path w="4106964" h="4299942">
                <a:moveTo>
                  <a:pt x="0" y="0"/>
                </a:moveTo>
                <a:lnTo>
                  <a:pt x="3398556" y="0"/>
                </a:lnTo>
                <a:lnTo>
                  <a:pt x="4106964" y="1472607"/>
                </a:lnTo>
                <a:lnTo>
                  <a:pt x="2724810" y="4299942"/>
                </a:lnTo>
                <a:lnTo>
                  <a:pt x="0" y="4299942"/>
                </a:lnTo>
                <a:close/>
              </a:path>
            </a:pathLst>
          </a:custGeom>
          <a:solidFill>
            <a:schemeClr val="bg1">
              <a:lumMod val="85000"/>
              <a:alpha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3"/>
          <p:cNvSpPr/>
          <p:nvPr/>
        </p:nvSpPr>
        <p:spPr>
          <a:xfrm>
            <a:off x="0" y="0"/>
            <a:ext cx="3545130" cy="5143500"/>
          </a:xfrm>
          <a:custGeom>
            <a:avLst/>
            <a:gdLst/>
            <a:ahLst/>
            <a:cxnLst/>
            <a:rect l="l" t="t" r="r" b="b"/>
            <a:pathLst>
              <a:path w="3545130" h="4299942">
                <a:moveTo>
                  <a:pt x="0" y="0"/>
                </a:moveTo>
                <a:lnTo>
                  <a:pt x="2836722" y="0"/>
                </a:lnTo>
                <a:lnTo>
                  <a:pt x="3545130" y="1472607"/>
                </a:lnTo>
                <a:lnTo>
                  <a:pt x="2162976" y="4299942"/>
                </a:lnTo>
                <a:lnTo>
                  <a:pt x="0" y="4299942"/>
                </a:lnTo>
                <a:close/>
              </a:path>
            </a:pathLst>
          </a:custGeom>
          <a:blipFill dpi="0"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0" y="4606504"/>
            <a:ext cx="9144000" cy="72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57" name="直接连接符 56"/>
          <p:cNvCxnSpPr/>
          <p:nvPr/>
        </p:nvCxnSpPr>
        <p:spPr>
          <a:xfrm>
            <a:off x="4403368" y="2704526"/>
            <a:ext cx="4238481" cy="0"/>
          </a:xfrm>
          <a:prstGeom prst="line">
            <a:avLst/>
          </a:prstGeom>
          <a:ln>
            <a:solidFill>
              <a:schemeClr val="tx1">
                <a:lumMod val="25000"/>
                <a:lumOff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55"/>
          <p:cNvSpPr txBox="1"/>
          <p:nvPr/>
        </p:nvSpPr>
        <p:spPr>
          <a:xfrm>
            <a:off x="4268218" y="2110559"/>
            <a:ext cx="4373631" cy="374650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lIns="68571" tIns="34285" rIns="68571" bIns="34285" rtlCol="0">
            <a:spAutoFit/>
          </a:bodyPr>
          <a:lstStyle/>
          <a:p>
            <a:r>
              <a:rPr lang="zh-CN" altLang="en-US" sz="2000" b="1" dirty="0">
                <a:solidFill>
                  <a:srgbClr val="C00000"/>
                </a:solidFill>
                <a:latin typeface="+mn-ea"/>
              </a:rPr>
              <a:t>涡流检测介绍</a:t>
            </a:r>
            <a:endParaRPr lang="en-US" altLang="zh-CN" sz="2000" b="1" dirty="0">
              <a:solidFill>
                <a:srgbClr val="C00000"/>
              </a:solidFill>
              <a:latin typeface="+mn-ea"/>
            </a:endParaRPr>
          </a:p>
        </p:txBody>
      </p:sp>
      <p:cxnSp>
        <p:nvCxnSpPr>
          <p:cNvPr id="26" name="直接连接符 25"/>
          <p:cNvCxnSpPr/>
          <p:nvPr/>
        </p:nvCxnSpPr>
        <p:spPr>
          <a:xfrm>
            <a:off x="4403368" y="2704526"/>
            <a:ext cx="4238481" cy="0"/>
          </a:xfrm>
          <a:prstGeom prst="line">
            <a:avLst/>
          </a:prstGeom>
          <a:ln>
            <a:solidFill>
              <a:schemeClr val="tx1">
                <a:lumMod val="25000"/>
                <a:lumOff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音频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43180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1175">
        <p14:vortex dir="r"/>
      </p:transition>
    </mc:Choice>
    <mc:Fallback>
      <p:transition spd="slow" advTm="11175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1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" presetClass="entr" presetSubtype="8" fill="hold" grpId="0" nodeType="withEffect" p14:presetBounceEnd="50000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0" dur="1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1" dur="1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8" fill="hold" grpId="0" nodeType="withEffect" p14:presetBounceEnd="50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4" dur="1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5" dur="1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 isNarration="1">
                  <p:cMediaNode vol="80000" showWhenStopped="0">
                    <p:cTn id="16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2"/>
                    </p:tgtEl>
                  </p:cMediaNode>
                </p:audio>
              </p:childTnLst>
            </p:cTn>
          </p:par>
        </p:tnLst>
        <p:bldLst>
          <p:bldP spid="4" grpId="0" animBg="1"/>
          <p:bldP spid="8" grpId="0" animBg="1"/>
          <p:bldP spid="10" grpId="0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1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" presetClass="entr" presetSubtype="8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" dur="1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" dur="1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8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" dur="1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" dur="1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 isNarration="1">
                  <p:cMediaNode vol="80000" showWhenStopped="0">
                    <p:cTn id="16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2"/>
                    </p:tgtEl>
                  </p:cMediaNode>
                </p:audio>
              </p:childTnLst>
            </p:cTn>
          </p:par>
        </p:tnLst>
        <p:bldLst>
          <p:bldP spid="4" grpId="0" animBg="1"/>
          <p:bldP spid="8" grpId="0" animBg="1"/>
          <p:bldP spid="10" grpId="0" animBg="1"/>
        </p:bldLst>
      </p:timing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t>一、涡流检测发展史</a:t>
            </a:r>
          </a:p>
        </p:txBody>
      </p:sp>
      <p:pic>
        <p:nvPicPr>
          <p:cNvPr id="22" name="图片 2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1971" y="36879"/>
            <a:ext cx="2088231" cy="602717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575945" y="911860"/>
            <a:ext cx="7956550" cy="31381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1824 年加贝（Gambey）用实验发现金属中有涡电流存在，几年后法国的佛科（Foucauit）确认了涡电流的存在；</a:t>
            </a:r>
            <a:endParaRPr lang="zh-CN" altLang="en-US"/>
          </a:p>
          <a:p>
            <a:r>
              <a:rPr lang="zh-CN" altLang="en-US"/>
              <a:t>1831 年英国的法拉第（Faradey）发现电磁感应现象；</a:t>
            </a:r>
            <a:endParaRPr lang="zh-CN" altLang="en-US"/>
          </a:p>
          <a:p>
            <a:r>
              <a:rPr lang="zh-CN" altLang="en-US"/>
              <a:t>1865 年英国的麦克斯韦完成法拉第概念的完整数学表达式，建立电磁场理论；</a:t>
            </a:r>
            <a:endParaRPr lang="zh-CN" altLang="en-US"/>
          </a:p>
          <a:p>
            <a:r>
              <a:rPr lang="zh-CN" altLang="en-US"/>
              <a:t>1879 年美国的休斯（D.E.Hughes）首先将涡流用于实际金属材料分选；</a:t>
            </a:r>
            <a:endParaRPr lang="zh-CN" altLang="en-US"/>
          </a:p>
          <a:p>
            <a:r>
              <a:rPr lang="zh-CN" altLang="en-US"/>
              <a:t>1921~1935 年涡流探伤仪和涡流测厚仪先后问世；</a:t>
            </a:r>
            <a:endParaRPr lang="zh-CN" altLang="en-US"/>
          </a:p>
          <a:p>
            <a:r>
              <a:rPr lang="zh-CN" altLang="en-US"/>
              <a:t>1930 年实现用涡流法检验钢管焊接质量；</a:t>
            </a:r>
            <a:endParaRPr lang="zh-CN" altLang="en-US"/>
          </a:p>
          <a:p>
            <a:r>
              <a:rPr lang="zh-CN" altLang="en-US"/>
              <a:t>50年代初期德国福斯特（Forster）开创现代涡流检测理论和设备研究新阶段，涡流检测技术开始正式进入实用阶段……</a:t>
            </a:r>
            <a:endParaRPr lang="zh-CN" altLang="en-US"/>
          </a:p>
          <a:p>
            <a:r>
              <a:rPr lang="en-US" altLang="zh-CN"/>
              <a:t>80</a:t>
            </a:r>
            <a:r>
              <a:rPr lang="zh-CN" altLang="en-US"/>
              <a:t>年代初国内引进了涡流检测技术，经过近</a:t>
            </a:r>
            <a:r>
              <a:rPr lang="en-US" altLang="zh-CN"/>
              <a:t>40</a:t>
            </a:r>
            <a:r>
              <a:rPr lang="zh-CN" altLang="en-US"/>
              <a:t>年的发展，已被广泛认可应用于各行各业。</a:t>
            </a:r>
            <a:endParaRPr lang="zh-CN" alt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r>
              <a:rPr b="1" dirty="0" err="1">
                <a:solidFill>
                  <a:srgbClr val="2A2A2A"/>
                </a:solidFill>
                <a:sym typeface="+mn-ea"/>
              </a:rPr>
              <a:t>二、</a:t>
            </a:r>
            <a:r>
              <a:rPr lang="en-US" altLang="zh-CN" b="1" dirty="0" err="1">
                <a:solidFill>
                  <a:srgbClr val="2A2A2A"/>
                </a:solidFill>
                <a:sym typeface="+mn-ea"/>
              </a:rPr>
              <a:t>涡流检测原理</a:t>
            </a:r>
            <a:endParaRPr lang="zh-CN" altLang="en-US" sz="1400" dirty="0"/>
          </a:p>
        </p:txBody>
      </p:sp>
      <p:sp>
        <p:nvSpPr>
          <p:cNvPr id="18" name="MH_Text_1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5544346" y="1960201"/>
            <a:ext cx="3275856" cy="2285351"/>
          </a:xfrm>
          <a:prstGeom prst="rect">
            <a:avLst/>
          </a:prstGeom>
          <a:noFill/>
          <a:ln w="9525">
            <a:noFill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101708" tIns="50853" rIns="101708" bIns="50853">
            <a:no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zh-CN" altLang="en-US" sz="1100" dirty="0">
              <a:solidFill>
                <a:schemeClr val="bg1"/>
              </a:solidFill>
              <a:latin typeface="Arial" panose="020B0604020202020204"/>
              <a:cs typeface="+mn-ea"/>
            </a:endParaRPr>
          </a:p>
        </p:txBody>
      </p:sp>
      <p:sp>
        <p:nvSpPr>
          <p:cNvPr id="19" name="TextBox 2"/>
          <p:cNvSpPr txBox="1"/>
          <p:nvPr/>
        </p:nvSpPr>
        <p:spPr>
          <a:xfrm>
            <a:off x="4885690" y="828675"/>
            <a:ext cx="393446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zh-CN" sz="2000" b="1" dirty="0" err="1">
              <a:solidFill>
                <a:srgbClr val="2A2A2A"/>
              </a:solidFill>
              <a:latin typeface="微软雅黑" panose="020B0503020204020204" pitchFamily="34" charset="-122"/>
              <a:sym typeface="+mn-ea"/>
            </a:endParaRPr>
          </a:p>
        </p:txBody>
      </p:sp>
      <p:pic>
        <p:nvPicPr>
          <p:cNvPr id="22" name="图片 2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1971" y="36879"/>
            <a:ext cx="2088231" cy="602717"/>
          </a:xfrm>
          <a:prstGeom prst="rect">
            <a:avLst/>
          </a:prstGeom>
        </p:spPr>
      </p:pic>
      <p:pic>
        <p:nvPicPr>
          <p:cNvPr id="4" name="图片 3" descr="涡流检测原理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5397" y="2721293"/>
            <a:ext cx="4779645" cy="210248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4774565" y="953135"/>
            <a:ext cx="4045585" cy="37846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600"/>
              <a:t>    </a:t>
            </a:r>
            <a:r>
              <a:rPr lang="zh-CN" altLang="en-US" sz="1600"/>
              <a:t>涡流检测是建立在电磁感应原理基础之上的一种无损检测方法，它适用于导电材料。当把一块导体置于交变磁场之中，在导体中就有感应电流存在，即产生涡流。由于导体自身各种因素（如电导率、磁导率、形状、尺寸和缺陷等）的变化，会导致涡流的变化，利用这种现象判定导体性质、状态的检测方法，称为涡流检测。</a:t>
            </a:r>
            <a:endParaRPr lang="zh-CN" altLang="en-US" sz="1600"/>
          </a:p>
          <a:p>
            <a:r>
              <a:rPr lang="zh-CN" altLang="en-US" sz="1600"/>
              <a:t>在图中，试件中的涡流方向与给试件施加交流磁场线圈的电流相反。涡流所产生的交流磁场也产生交变磁力线，它通过激励线圈时又感生出反作用电流。如果工件中涡流变化，这个反作用电流也变化。测定它的变化，就可以测得涡流的变化，从而得到试件的信息。</a:t>
            </a:r>
            <a:endParaRPr lang="zh-CN" altLang="en-US" sz="1600"/>
          </a:p>
          <a:p>
            <a:endParaRPr lang="zh-CN" altLang="en-US" sz="1600"/>
          </a:p>
        </p:txBody>
      </p:sp>
      <p:sp>
        <p:nvSpPr>
          <p:cNvPr id="6" name="文本框 5"/>
          <p:cNvSpPr txBox="1"/>
          <p:nvPr/>
        </p:nvSpPr>
        <p:spPr>
          <a:xfrm>
            <a:off x="793750" y="876300"/>
            <a:ext cx="3778250" cy="18148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600"/>
              <a:t>由于激励电流和反作用电流的相位会出现一定差异，这个相位差随着试件的性质而改变，因此，常通过测量相位的变化来检测试件的有关信息，它的变化与线圈阻抗的变化密切相关，大多数的涡流检测仪器都以阻抗分析法为基础，来鉴别各种引起涡流变化的因素。</a:t>
            </a:r>
            <a:endParaRPr lang="zh-CN" altLang="en-US" sz="1600"/>
          </a:p>
        </p:txBody>
      </p:sp>
    </p:spTree>
    <p:custDataLst>
      <p:tags r:id="rId4"/>
    </p:custDataLst>
  </p:cSld>
  <p:clrMapOvr>
    <a:masterClrMapping/>
  </p:clrMapOvr>
  <p:transition spd="slow" advTm="7441">
    <p:pull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r>
              <a:rPr lang="en-US" altLang="zh-CN" b="1" dirty="0" err="1">
                <a:solidFill>
                  <a:srgbClr val="2A2A2A"/>
                </a:solidFill>
                <a:sym typeface="+mn-ea"/>
              </a:rPr>
              <a:t>涡流检测原理</a:t>
            </a:r>
            <a:endParaRPr lang="zh-CN" altLang="en-US" sz="1400" dirty="0"/>
          </a:p>
        </p:txBody>
      </p:sp>
      <p:sp>
        <p:nvSpPr>
          <p:cNvPr id="18" name="MH_Text_1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5544346" y="1960201"/>
            <a:ext cx="3275856" cy="2285351"/>
          </a:xfrm>
          <a:prstGeom prst="rect">
            <a:avLst/>
          </a:prstGeom>
          <a:noFill/>
          <a:ln w="9525">
            <a:noFill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101708" tIns="50853" rIns="101708" bIns="50853">
            <a:no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zh-CN" altLang="en-US" sz="1100" dirty="0">
              <a:solidFill>
                <a:schemeClr val="bg1"/>
              </a:solidFill>
              <a:latin typeface="Arial" panose="020B0604020202020204"/>
              <a:cs typeface="+mn-ea"/>
            </a:endParaRPr>
          </a:p>
        </p:txBody>
      </p:sp>
      <p:sp>
        <p:nvSpPr>
          <p:cNvPr id="19" name="TextBox 2"/>
          <p:cNvSpPr txBox="1"/>
          <p:nvPr/>
        </p:nvSpPr>
        <p:spPr>
          <a:xfrm>
            <a:off x="4885690" y="828675"/>
            <a:ext cx="393446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zh-CN" sz="2000" b="1" dirty="0" err="1">
              <a:solidFill>
                <a:srgbClr val="2A2A2A"/>
              </a:solidFill>
              <a:latin typeface="微软雅黑" panose="020B0503020204020204" pitchFamily="34" charset="-122"/>
              <a:sym typeface="+mn-ea"/>
            </a:endParaRPr>
          </a:p>
        </p:txBody>
      </p:sp>
      <p:pic>
        <p:nvPicPr>
          <p:cNvPr id="22" name="图片 2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1971" y="36879"/>
            <a:ext cx="2088231" cy="602717"/>
          </a:xfrm>
          <a:prstGeom prst="rect">
            <a:avLst/>
          </a:prstGeom>
        </p:spPr>
      </p:pic>
      <p:pic>
        <p:nvPicPr>
          <p:cNvPr id="4" name="图片 3" descr="涡流检测原理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5397" y="2721293"/>
            <a:ext cx="4779645" cy="210248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4774565" y="953135"/>
            <a:ext cx="4045585" cy="329184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600"/>
              <a:t> </a:t>
            </a:r>
            <a:endParaRPr lang="zh-CN" altLang="en-US" sz="1600"/>
          </a:p>
          <a:p>
            <a:r>
              <a:rPr lang="zh-CN" altLang="en-US" sz="1600"/>
              <a:t>“涡流检测是运用电磁感应原理,将载有正弦波电流激励线圈,接近金属表面</a:t>
            </a:r>
            <a:r>
              <a:rPr lang="zh-CN" altLang="en-US" sz="1600"/>
              <a:t>近表面时,线圈周围的交变磁场在金属表面感应电流(此电流称为涡流)。也产生一个与原磁场方向相反的相同频率的磁场。又反射到探头 线圈,导致检测线圈阻抗的电阻和电感的变化,改变了线圈的电流大小及相位。因此,探头在金属表面移 动,遇到缺陷或材质、尺寸等变化时,使得涡流磁场对线圈的反作用不同,引起线圈阻抗变化,通过涡流 检测仪器测量出这种变化量就能鉴别金属表面</a:t>
            </a:r>
            <a:r>
              <a:rPr lang="zh-CN" altLang="en-US" sz="1600"/>
              <a:t>近表面有无缺陷或其它物理性质变化。”</a:t>
            </a:r>
            <a:endParaRPr lang="zh-CN" altLang="en-US" sz="1600"/>
          </a:p>
        </p:txBody>
      </p:sp>
    </p:spTree>
    <p:custDataLst>
      <p:tags r:id="rId4"/>
    </p:custDataLst>
  </p:cSld>
  <p:clrMapOvr>
    <a:masterClrMapping/>
  </p:clrMapOvr>
  <p:transition spd="slow" advTm="7441">
    <p:pull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椭圆 2"/>
          <p:cNvSpPr/>
          <p:nvPr/>
        </p:nvSpPr>
        <p:spPr>
          <a:xfrm>
            <a:off x="3342086" y="1797509"/>
            <a:ext cx="2171794" cy="1518639"/>
          </a:xfrm>
          <a:prstGeom prst="ellipse">
            <a:avLst/>
          </a:prstGeom>
          <a:gradFill>
            <a:gsLst>
              <a:gs pos="0">
                <a:schemeClr val="accent6">
                  <a:lumMod val="40000"/>
                  <a:lumOff val="60000"/>
                </a:schemeClr>
              </a:gs>
              <a:gs pos="39000">
                <a:schemeClr val="accent1">
                  <a:lumMod val="45000"/>
                  <a:lumOff val="55000"/>
                </a:schemeClr>
              </a:gs>
              <a:gs pos="66000">
                <a:schemeClr val="accent5">
                  <a:lumMod val="75000"/>
                </a:schemeClr>
              </a:gs>
              <a:gs pos="100000">
                <a:schemeClr val="accent4">
                  <a:lumMod val="40000"/>
                  <a:lumOff val="60000"/>
                </a:schemeClr>
              </a:gs>
            </a:gsLst>
            <a:lin ang="5400000" scaled="1"/>
          </a:gradFill>
          <a:ln w="76200">
            <a:gradFill>
              <a:gsLst>
                <a:gs pos="0">
                  <a:schemeClr val="tx2"/>
                </a:gs>
                <a:gs pos="48000">
                  <a:schemeClr val="accent1">
                    <a:alpha val="65000"/>
                    <a:lumMod val="83000"/>
                    <a:lumOff val="17000"/>
                  </a:schemeClr>
                </a:gs>
                <a:gs pos="76000">
                  <a:srgbClr val="7030A0">
                    <a:alpha val="55000"/>
                  </a:srgbClr>
                </a:gs>
                <a:gs pos="100000">
                  <a:schemeClr val="tx1">
                    <a:lumMod val="95000"/>
                    <a:lumOff val="5000"/>
                  </a:schemeClr>
                </a:gs>
              </a:gsLst>
              <a:lin ang="5400000" scaled="1"/>
            </a:gradFill>
          </a:ln>
          <a:effectLst>
            <a:glow rad="228600">
              <a:schemeClr val="accent6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000" dirty="0">
                <a:ln>
                  <a:gradFill>
                    <a:gsLst>
                      <a:gs pos="0">
                        <a:schemeClr val="accent2">
                          <a:lumMod val="75000"/>
                        </a:schemeClr>
                      </a:gs>
                      <a:gs pos="74000">
                        <a:schemeClr val="accent1">
                          <a:lumMod val="45000"/>
                          <a:lumOff val="55000"/>
                        </a:schemeClr>
                      </a:gs>
                      <a:gs pos="83000">
                        <a:schemeClr val="accent1">
                          <a:lumMod val="45000"/>
                          <a:lumOff val="55000"/>
                        </a:schemeClr>
                      </a:gs>
                      <a:gs pos="100000">
                        <a:srgbClr val="66FFCC"/>
                      </a:gs>
                    </a:gsLst>
                    <a:lin ang="5400000" scaled="1"/>
                  </a:gradFill>
                </a:ln>
                <a:solidFill>
                  <a:srgbClr val="FFC000">
                    <a:alpha val="89000"/>
                  </a:srgbClr>
                </a:solidFill>
                <a:latin typeface="华文隶书" panose="02010800040101010101" pitchFamily="2" charset="-122"/>
                <a:ea typeface="华文隶书" panose="02010800040101010101" pitchFamily="2" charset="-122"/>
              </a:rPr>
              <a:t>应用领域</a:t>
            </a:r>
            <a:endParaRPr lang="zh-CN" altLang="en-US" sz="4000" dirty="0">
              <a:ln>
                <a:gradFill>
                  <a:gsLst>
                    <a:gs pos="0">
                      <a:schemeClr val="accent2">
                        <a:lumMod val="7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rgbClr val="66FFCC"/>
                    </a:gs>
                  </a:gsLst>
                  <a:lin ang="5400000" scaled="1"/>
                </a:gradFill>
              </a:ln>
              <a:solidFill>
                <a:srgbClr val="FFC000">
                  <a:alpha val="89000"/>
                </a:srgbClr>
              </a:solidFill>
              <a:latin typeface="华文隶书" panose="02010800040101010101" pitchFamily="2" charset="-122"/>
              <a:ea typeface="华文隶书" panose="02010800040101010101" pitchFamily="2" charset="-122"/>
            </a:endParaRPr>
          </a:p>
        </p:txBody>
      </p:sp>
      <p:sp>
        <p:nvSpPr>
          <p:cNvPr id="4" name="椭圆 3"/>
          <p:cNvSpPr/>
          <p:nvPr/>
        </p:nvSpPr>
        <p:spPr>
          <a:xfrm>
            <a:off x="2051719" y="1059582"/>
            <a:ext cx="4752529" cy="3168352"/>
          </a:xfrm>
          <a:prstGeom prst="ellipse">
            <a:avLst/>
          </a:prstGeom>
          <a:noFill/>
          <a:ln>
            <a:prstDash val="sysDash"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11760" y="987574"/>
            <a:ext cx="1133677" cy="773658"/>
          </a:xfrm>
          <a:prstGeom prst="ellipse">
            <a:avLst/>
          </a:prstGeom>
          <a:ln w="19050">
            <a:solidFill>
              <a:srgbClr val="66FFCC"/>
            </a:solidFill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7960" y="1823358"/>
            <a:ext cx="1133927" cy="748392"/>
          </a:xfrm>
          <a:prstGeom prst="ellipse">
            <a:avLst/>
          </a:prstGeom>
          <a:ln w="28575">
            <a:solidFill>
              <a:schemeClr val="accent6">
                <a:lumMod val="60000"/>
                <a:lumOff val="40000"/>
              </a:schemeClr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2639" y="2884686"/>
            <a:ext cx="1089248" cy="761712"/>
          </a:xfrm>
          <a:prstGeom prst="ellipse">
            <a:avLst/>
          </a:prstGeom>
          <a:ln>
            <a:solidFill>
              <a:srgbClr val="92D050"/>
            </a:solidFill>
          </a:ln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17" name="MH_Text_1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1115760" y="1008483"/>
            <a:ext cx="1188000" cy="252000"/>
          </a:xfrm>
          <a:prstGeom prst="rect">
            <a:avLst/>
          </a:prstGeom>
          <a:noFill/>
          <a:ln w="9525">
            <a:noFill/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lIns="101932" tIns="50964" rIns="101932" bIns="50964">
            <a:prstTxWarp prst="textStop">
              <a:avLst/>
            </a:prstTxWarp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zh-CN" altLang="en-US" sz="1200" b="1" noProof="1">
                <a:solidFill>
                  <a:srgbClr val="0070C0"/>
                </a:solidFill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  <a:t>金属管检测</a:t>
            </a:r>
            <a:endParaRPr lang="zh-CN" altLang="en-US" sz="1200" dirty="0">
              <a:solidFill>
                <a:srgbClr val="0070C0"/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18" name="MH_Text_1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5711050" y="4345734"/>
            <a:ext cx="1336967" cy="252000"/>
          </a:xfrm>
          <a:prstGeom prst="rect">
            <a:avLst/>
          </a:prstGeom>
          <a:noFill/>
          <a:ln w="9525">
            <a:noFill/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lIns="101932" tIns="50964" rIns="101932" bIns="50964">
            <a:prstTxWarp prst="textStop">
              <a:avLst/>
            </a:prstTxWarp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zh-CN" altLang="en-US" sz="1200" b="1" noProof="1">
                <a:solidFill>
                  <a:srgbClr val="0070C0"/>
                </a:solidFill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  <a:t>高校科研实验室</a:t>
            </a:r>
            <a:endParaRPr lang="zh-CN" altLang="en-US" sz="1200" dirty="0">
              <a:solidFill>
                <a:srgbClr val="0070C0"/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19" name="MH_Text_1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7486975" y="2214656"/>
            <a:ext cx="1133677" cy="252000"/>
          </a:xfrm>
          <a:prstGeom prst="rect">
            <a:avLst/>
          </a:prstGeom>
          <a:noFill/>
          <a:ln w="9525">
            <a:noFill/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lIns="101932" tIns="50964" rIns="101932" bIns="50964">
            <a:prstTxWarp prst="textStop">
              <a:avLst/>
            </a:prstTxWarp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zh-CN" altLang="en-US" sz="1200" b="1" noProof="1">
                <a:solidFill>
                  <a:srgbClr val="0070C0"/>
                </a:solidFill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  <a:t>金属线材检测</a:t>
            </a:r>
            <a:endParaRPr lang="zh-CN" altLang="en-US" sz="1200" dirty="0">
              <a:solidFill>
                <a:srgbClr val="0070C0"/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20" name="MH_Text_1"/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7073624" y="3688292"/>
            <a:ext cx="1765536" cy="252000"/>
          </a:xfrm>
          <a:prstGeom prst="rect">
            <a:avLst/>
          </a:prstGeom>
          <a:noFill/>
          <a:ln w="9525">
            <a:noFill/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lIns="101932" tIns="50964" rIns="101932" bIns="50964">
            <a:prstTxWarp prst="textStop">
              <a:avLst/>
            </a:prstTxWarp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zh-CN" altLang="en-US" sz="1200" b="1" noProof="1">
                <a:solidFill>
                  <a:srgbClr val="0070C0"/>
                </a:solidFill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  <a:t>金属表面或近表面探伤</a:t>
            </a:r>
            <a:endParaRPr lang="zh-CN" altLang="en-US" sz="1200" dirty="0">
              <a:solidFill>
                <a:srgbClr val="0070C0"/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21" name="MH_Text_1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6733481" y="1163387"/>
            <a:ext cx="1765536" cy="252000"/>
          </a:xfrm>
          <a:prstGeom prst="rect">
            <a:avLst/>
          </a:prstGeom>
          <a:noFill/>
          <a:ln w="9525">
            <a:noFill/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lIns="101932" tIns="50964" rIns="101932" bIns="50964">
            <a:prstTxWarp prst="textStop">
              <a:avLst/>
            </a:prstTxWarp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zh-CN" altLang="en-US" sz="1200" b="1" noProof="1">
                <a:solidFill>
                  <a:srgbClr val="0070C0"/>
                </a:solidFill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  <a:t>螺丝螺母纵向缺陷检测</a:t>
            </a:r>
            <a:endParaRPr lang="zh-CN" altLang="en-US" sz="1200" dirty="0">
              <a:solidFill>
                <a:srgbClr val="0070C0"/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22" name="MH_Text_1"/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1586008" y="4371632"/>
            <a:ext cx="1310976" cy="252000"/>
          </a:xfrm>
          <a:prstGeom prst="rect">
            <a:avLst/>
          </a:prstGeom>
          <a:noFill/>
          <a:ln w="9525">
            <a:noFill/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lIns="101932" tIns="50964" rIns="101932" bIns="50964">
            <a:prstTxWarp prst="textStop">
              <a:avLst/>
            </a:prstTxWarp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zh-CN" altLang="en-US" sz="1200" b="1" noProof="1">
                <a:solidFill>
                  <a:srgbClr val="0070C0"/>
                </a:solidFill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  <a:t>汽车零部件检测</a:t>
            </a:r>
            <a:endParaRPr lang="zh-CN" altLang="en-US" sz="1200" dirty="0">
              <a:solidFill>
                <a:srgbClr val="0070C0"/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23" name="MH_Text_1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267868" y="3556757"/>
            <a:ext cx="1734196" cy="252000"/>
          </a:xfrm>
          <a:prstGeom prst="rect">
            <a:avLst/>
          </a:prstGeom>
          <a:noFill/>
          <a:ln w="9525">
            <a:noFill/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lIns="101932" tIns="50964" rIns="101932" bIns="50964">
            <a:prstTxWarp prst="textStop">
              <a:avLst/>
            </a:prstTxWarp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zh-CN" altLang="en-US" sz="1200" b="1" noProof="1">
                <a:solidFill>
                  <a:srgbClr val="0070C0"/>
                </a:solidFill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  <a:t>轴承、环形金属等检测</a:t>
            </a:r>
            <a:endParaRPr lang="zh-CN" altLang="en-US" sz="1200" dirty="0">
              <a:solidFill>
                <a:srgbClr val="0070C0"/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24" name="MH_Text_1"/>
          <p:cNvSpPr txBox="1"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395740" y="1823358"/>
            <a:ext cx="1188000" cy="252000"/>
          </a:xfrm>
          <a:prstGeom prst="rect">
            <a:avLst/>
          </a:prstGeom>
          <a:noFill/>
          <a:ln w="9525">
            <a:noFill/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lIns="101932" tIns="50964" rIns="101932" bIns="50964">
            <a:prstTxWarp prst="textStop">
              <a:avLst/>
            </a:prstTxWarp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zh-CN" altLang="en-US" sz="1200" b="1" noProof="1">
                <a:solidFill>
                  <a:srgbClr val="0070C0"/>
                </a:solidFill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  <a:t>金属棒检测</a:t>
            </a:r>
            <a:endParaRPr lang="zh-CN" altLang="en-US" sz="1200" dirty="0">
              <a:solidFill>
                <a:srgbClr val="0070C0"/>
              </a:solidFill>
              <a:latin typeface="+mn-lt"/>
              <a:cs typeface="+mn-ea"/>
              <a:sym typeface="+mn-lt"/>
            </a:endParaRPr>
          </a:p>
        </p:txBody>
      </p:sp>
      <p:pic>
        <p:nvPicPr>
          <p:cNvPr id="25" name="图片 24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flipH="1">
            <a:off x="2582263" y="3720060"/>
            <a:ext cx="1218244" cy="727716"/>
          </a:xfrm>
          <a:prstGeom prst="ellipse">
            <a:avLst/>
          </a:prstGeom>
          <a:ln>
            <a:solidFill>
              <a:srgbClr val="66FFCC"/>
            </a:solidFill>
          </a:ln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405111" y="1059582"/>
            <a:ext cx="1313984" cy="684066"/>
          </a:xfrm>
          <a:prstGeom prst="ellipse">
            <a:avLst/>
          </a:prstGeom>
          <a:ln>
            <a:solidFill>
              <a:srgbClr val="66FFCC"/>
            </a:solidFill>
          </a:ln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392989" y="978358"/>
            <a:ext cx="1309002" cy="817706"/>
          </a:xfrm>
          <a:prstGeom prst="ellipse">
            <a:avLst/>
          </a:prstGeom>
          <a:ln>
            <a:solidFill>
              <a:srgbClr val="66FFCC"/>
            </a:solidFill>
          </a:ln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942096" y="3015221"/>
            <a:ext cx="1401815" cy="838325"/>
          </a:xfrm>
          <a:prstGeom prst="ellipse">
            <a:avLst/>
          </a:prstGeom>
          <a:ln>
            <a:solidFill>
              <a:srgbClr val="66FFCC"/>
            </a:solidFill>
          </a:ln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887654" y="1913427"/>
            <a:ext cx="1510700" cy="838325"/>
          </a:xfrm>
          <a:prstGeom prst="ellipse">
            <a:avLst/>
          </a:prstGeom>
          <a:ln>
            <a:solidFill>
              <a:srgbClr val="66FFCC"/>
            </a:solidFill>
          </a:ln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31" name="图片 30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617852" y="3760672"/>
            <a:ext cx="1336967" cy="727716"/>
          </a:xfrm>
          <a:prstGeom prst="ellipse">
            <a:avLst/>
          </a:prstGeom>
          <a:ln>
            <a:solidFill>
              <a:srgbClr val="66FFCC"/>
            </a:solidFill>
          </a:ln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27" name="图片 26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4681" y="44113"/>
            <a:ext cx="2088231" cy="602717"/>
          </a:xfrm>
          <a:prstGeom prst="rect">
            <a:avLst/>
          </a:prstGeom>
        </p:spPr>
      </p:pic>
      <p:sp>
        <p:nvSpPr>
          <p:cNvPr id="28" name="标题 1"/>
          <p:cNvSpPr txBox="1"/>
          <p:nvPr/>
        </p:nvSpPr>
        <p:spPr>
          <a:xfrm>
            <a:off x="793394" y="267494"/>
            <a:ext cx="6041287" cy="330507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68580" tIns="34290" rIns="68580" bIns="3429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200" b="0" i="0" kern="1200" baseline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</a:lstStyle>
          <a:p>
            <a:pPr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</a:pPr>
            <a:r>
              <a:rPr lang="zh-CN" altLang="en-US" sz="2600" dirty="0">
                <a:ln>
                  <a:solidFill>
                    <a:schemeClr val="bg2">
                      <a:lumMod val="50000"/>
                    </a:schemeClr>
                  </a:solidFill>
                </a:ln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三   应用领域</a:t>
            </a:r>
            <a:endParaRPr lang="zh-CN" altLang="en-US" sz="2600" dirty="0">
              <a:ln>
                <a:solidFill>
                  <a:schemeClr val="bg2">
                    <a:lumMod val="50000"/>
                  </a:schemeClr>
                </a:solidFill>
              </a:ln>
              <a:solidFill>
                <a:srgbClr val="FF0000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50" tmFilter="0,0; .5, 1; 1, 1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"/>
                            </p:stCondLst>
                            <p:childTnLst>
                              <p:par>
                                <p:cTn id="1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50" tmFilter="0,0; .5, 1; 1, 1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75"/>
                            </p:stCondLst>
                            <p:childTnLst>
                              <p:par>
                                <p:cTn id="2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250" tmFilter="0,0; .5, 1; 1, 1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312"/>
                            </p:stCondLst>
                            <p:childTnLst>
                              <p:par>
                                <p:cTn id="2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250" tmFilter="0,0; .5, 1; 1, 1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899"/>
                            </p:stCondLst>
                            <p:childTnLst>
                              <p:par>
                                <p:cTn id="3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250" tmFilter="0,0; .5, 1; 1, 1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487"/>
                            </p:stCondLst>
                            <p:childTnLst>
                              <p:par>
                                <p:cTn id="4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250" tmFilter="0,0; .5, 1; 1, 1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962"/>
                            </p:stCondLst>
                            <p:childTnLst>
                              <p:par>
                                <p:cTn id="5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250" tmFilter="0,0; .5, 1; 1, 1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549"/>
                            </p:stCondLst>
                            <p:childTnLst>
                              <p:par>
                                <p:cTn id="6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250" tmFilter="0,0; .5, 1; 1, 1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bldLvl="0" animBg="1"/>
      <p:bldP spid="18" grpId="0" bldLvl="0" animBg="1"/>
      <p:bldP spid="19" grpId="0" bldLvl="0" animBg="1"/>
      <p:bldP spid="20" grpId="0" bldLvl="0" animBg="1"/>
      <p:bldP spid="21" grpId="0" bldLvl="0" animBg="1"/>
      <p:bldP spid="22" grpId="0" bldLvl="0" animBg="1"/>
      <p:bldP spid="23" grpId="0" bldLvl="0" animBg="1"/>
      <p:bldP spid="24" grpId="0" bldLvl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四、检测</a:t>
            </a:r>
            <a:r>
              <a:rPr lang="zh-CN" altLang="en-US"/>
              <a:t>深度</a:t>
            </a:r>
            <a:endParaRPr lang="zh-CN" altLang="en-US"/>
          </a:p>
        </p:txBody>
      </p:sp>
      <p:pic>
        <p:nvPicPr>
          <p:cNvPr id="22" name="图片 2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1971" y="36879"/>
            <a:ext cx="2088231" cy="602717"/>
          </a:xfrm>
          <a:prstGeom prst="rect">
            <a:avLst/>
          </a:prstGeom>
        </p:spPr>
      </p:pic>
      <p:pic>
        <p:nvPicPr>
          <p:cNvPr id="100" name="图片 99"/>
          <p:cNvPicPr/>
          <p:nvPr/>
        </p:nvPicPr>
        <p:blipFill>
          <a:blip r:embed="rId2"/>
          <a:stretch>
            <a:fillRect/>
          </a:stretch>
        </p:blipFill>
        <p:spPr>
          <a:xfrm>
            <a:off x="323215" y="771525"/>
            <a:ext cx="7291705" cy="248475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矩形 4"/>
          <p:cNvSpPr/>
          <p:nvPr/>
        </p:nvSpPr>
        <p:spPr>
          <a:xfrm>
            <a:off x="467360" y="3235960"/>
            <a:ext cx="7849235" cy="190754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zh-CN" altLang="en-US"/>
              <a:t>碳钢类材料，检测深度理论值是</a:t>
            </a:r>
            <a:r>
              <a:rPr lang="en-US" altLang="zh-CN"/>
              <a:t>6mm</a:t>
            </a:r>
            <a:r>
              <a:rPr lang="zh-CN" altLang="en-US"/>
              <a:t>，但是因为涡流检测趋肤效应的影响，越往材料内部，信号会有衰减，检测效果较好的深度是</a:t>
            </a:r>
            <a:r>
              <a:rPr lang="en-US" altLang="zh-CN"/>
              <a:t>1-2mm</a:t>
            </a:r>
            <a:r>
              <a:rPr lang="zh-CN" altLang="en-US"/>
              <a:t>，只有内部缺陷较大的情况下，内部缺陷才能检测。</a:t>
            </a:r>
            <a:endParaRPr lang="zh-CN" alt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五、标准等级</a:t>
            </a:r>
            <a:r>
              <a:rPr lang="zh-CN" altLang="en-US"/>
              <a:t>选定</a:t>
            </a:r>
            <a:endParaRPr lang="zh-CN" altLang="en-US"/>
          </a:p>
        </p:txBody>
      </p:sp>
      <p:pic>
        <p:nvPicPr>
          <p:cNvPr id="22" name="图片 2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1971" y="36879"/>
            <a:ext cx="2088231" cy="602717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6780" y="699135"/>
            <a:ext cx="7047865" cy="2742565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971550" y="3651885"/>
            <a:ext cx="7272655" cy="136779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zh-CN" altLang="en-US"/>
              <a:t>选定</a:t>
            </a:r>
            <a:r>
              <a:rPr lang="en-US" altLang="zh-CN"/>
              <a:t>3</a:t>
            </a:r>
            <a:r>
              <a:rPr lang="zh-CN" altLang="en-US"/>
              <a:t>级标准的原因：</a:t>
            </a:r>
            <a:r>
              <a:rPr lang="en-US" altLang="zh-CN"/>
              <a:t>1-2</a:t>
            </a:r>
            <a:r>
              <a:rPr lang="zh-CN" altLang="en-US"/>
              <a:t>级标准要求精度太高，正常生产检测时综合各种影响检测结果的因素（产品直线度、材质差异、现场磁场干扰、设备跳动度等等），误报率太高导致成品合格率非常少，</a:t>
            </a:r>
            <a:r>
              <a:rPr lang="en-US" altLang="zh-CN"/>
              <a:t>4</a:t>
            </a:r>
            <a:r>
              <a:rPr lang="zh-CN" altLang="en-US"/>
              <a:t>级以上的标准较低，对于车载类要求较高的产品容易导致小缺陷</a:t>
            </a:r>
            <a:r>
              <a:rPr lang="zh-CN" altLang="en-US"/>
              <a:t>漏掉，实际参考价值不大，因而选定</a:t>
            </a:r>
            <a:r>
              <a:rPr lang="en-US" altLang="zh-CN"/>
              <a:t>3</a:t>
            </a:r>
            <a:r>
              <a:rPr lang="zh-CN" altLang="en-US"/>
              <a:t>级检测</a:t>
            </a:r>
            <a:r>
              <a:rPr lang="zh-CN" altLang="en-US"/>
              <a:t>标准。</a:t>
            </a:r>
            <a:endParaRPr lang="zh-CN" alt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r>
              <a:rPr lang="zh-CN" altLang="en-US" dirty="0"/>
              <a:t>六  成功案例</a:t>
            </a:r>
            <a:r>
              <a:rPr lang="zh-CN" altLang="en-US" sz="1400" dirty="0"/>
              <a:t>（</a:t>
            </a:r>
            <a:r>
              <a:rPr lang="en-US" altLang="zh-CN" sz="1400" dirty="0"/>
              <a:t>Successful case</a:t>
            </a:r>
            <a:r>
              <a:rPr lang="zh-CN" altLang="en-US" sz="1400" dirty="0"/>
              <a:t>）</a:t>
            </a:r>
            <a:endParaRPr lang="zh-CN" altLang="en-US" sz="1400" dirty="0"/>
          </a:p>
        </p:txBody>
      </p:sp>
      <p:sp>
        <p:nvSpPr>
          <p:cNvPr id="7" name="文本框 12"/>
          <p:cNvSpPr>
            <a:spLocks noChangeArrowheads="1"/>
          </p:cNvSpPr>
          <p:nvPr/>
        </p:nvSpPr>
        <p:spPr bwMode="auto">
          <a:xfrm>
            <a:off x="1165598" y="2128713"/>
            <a:ext cx="694135" cy="600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sz="3300" dirty="0">
                <a:solidFill>
                  <a:srgbClr val="FFFFFF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01</a:t>
            </a:r>
            <a:endParaRPr lang="zh-CN" altLang="en-US" sz="3300" dirty="0">
              <a:solidFill>
                <a:srgbClr val="FFFFFF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  <p:pic>
        <p:nvPicPr>
          <p:cNvPr id="8" name="图片 13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8535" y="2188245"/>
            <a:ext cx="383381" cy="3833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直接连接符 15"/>
          <p:cNvSpPr>
            <a:spLocks noChangeShapeType="1"/>
          </p:cNvSpPr>
          <p:nvPr/>
        </p:nvSpPr>
        <p:spPr bwMode="auto">
          <a:xfrm>
            <a:off x="1156073" y="2746649"/>
            <a:ext cx="1160860" cy="1190"/>
          </a:xfrm>
          <a:prstGeom prst="line">
            <a:avLst/>
          </a:prstGeom>
          <a:noFill/>
          <a:ln w="6350" cap="flat" cmpd="sng">
            <a:solidFill>
              <a:schemeClr val="bg1"/>
            </a:solidFill>
            <a:beve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 sz="1350">
              <a:solidFill>
                <a:srgbClr val="00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0" name="矩形 16"/>
          <p:cNvSpPr>
            <a:spLocks noChangeArrowheads="1"/>
          </p:cNvSpPr>
          <p:nvPr/>
        </p:nvSpPr>
        <p:spPr bwMode="auto">
          <a:xfrm>
            <a:off x="1119848" y="2728789"/>
            <a:ext cx="1261884" cy="527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100" b="1">
                <a:solidFill>
                  <a:srgbClr val="FFFFFF"/>
                </a:solidFill>
                <a:sym typeface="Impact" panose="020B0806030902050204" pitchFamily="34" charset="0"/>
              </a:rPr>
              <a:t>内容说明</a:t>
            </a:r>
            <a:endParaRPr lang="en-US" sz="2100" b="1">
              <a:solidFill>
                <a:srgbClr val="FFFFFF"/>
              </a:solidFill>
              <a:sym typeface="Impact" panose="020B0806030902050204" pitchFamily="34" charset="0"/>
            </a:endParaRPr>
          </a:p>
        </p:txBody>
      </p:sp>
      <p:sp>
        <p:nvSpPr>
          <p:cNvPr id="15" name="文本框 21"/>
          <p:cNvSpPr>
            <a:spLocks noChangeArrowheads="1"/>
          </p:cNvSpPr>
          <p:nvPr/>
        </p:nvSpPr>
        <p:spPr bwMode="auto">
          <a:xfrm>
            <a:off x="2988445" y="1995363"/>
            <a:ext cx="694134" cy="600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sz="3300">
                <a:solidFill>
                  <a:srgbClr val="FFFFFF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02</a:t>
            </a:r>
            <a:endParaRPr lang="zh-CN" altLang="en-US" sz="3300">
              <a:solidFill>
                <a:srgbClr val="FFFFFF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  <p:pic>
        <p:nvPicPr>
          <p:cNvPr id="16" name="图片 2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0192" y="2056086"/>
            <a:ext cx="383381" cy="3833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直接连接符 23"/>
          <p:cNvSpPr>
            <a:spLocks noChangeShapeType="1"/>
          </p:cNvSpPr>
          <p:nvPr/>
        </p:nvSpPr>
        <p:spPr bwMode="auto">
          <a:xfrm>
            <a:off x="2937248" y="2583532"/>
            <a:ext cx="1160860" cy="0"/>
          </a:xfrm>
          <a:prstGeom prst="line">
            <a:avLst/>
          </a:prstGeom>
          <a:noFill/>
          <a:ln w="6350" cap="flat" cmpd="sng">
            <a:solidFill>
              <a:schemeClr val="bg1"/>
            </a:solidFill>
            <a:beve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 sz="1350">
              <a:solidFill>
                <a:srgbClr val="00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8" name="矩形 24"/>
          <p:cNvSpPr>
            <a:spLocks noChangeArrowheads="1"/>
          </p:cNvSpPr>
          <p:nvPr/>
        </p:nvSpPr>
        <p:spPr bwMode="auto">
          <a:xfrm>
            <a:off x="3170327" y="2646636"/>
            <a:ext cx="723276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100" b="1">
                <a:solidFill>
                  <a:srgbClr val="FFFFFF"/>
                </a:solidFill>
                <a:sym typeface="Impact" panose="020B0806030902050204" pitchFamily="34" charset="0"/>
              </a:rPr>
              <a:t>内容</a:t>
            </a:r>
            <a:endParaRPr lang="en-US" sz="2100" b="1">
              <a:solidFill>
                <a:srgbClr val="FFFFFF"/>
              </a:solidFill>
              <a:sym typeface="Impact" panose="020B0806030902050204" pitchFamily="34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100" b="1">
                <a:solidFill>
                  <a:srgbClr val="FFFFFF"/>
                </a:solidFill>
                <a:sym typeface="Impact" panose="020B0806030902050204" pitchFamily="34" charset="0"/>
              </a:rPr>
              <a:t>说明</a:t>
            </a:r>
            <a:endParaRPr lang="en-US" sz="2100" b="1">
              <a:solidFill>
                <a:srgbClr val="FFFFFF"/>
              </a:solidFill>
              <a:sym typeface="Impact" panose="020B0806030902050204" pitchFamily="34" charset="0"/>
            </a:endParaRPr>
          </a:p>
        </p:txBody>
      </p:sp>
      <p:sp>
        <p:nvSpPr>
          <p:cNvPr id="25" name="椭圆 31"/>
          <p:cNvSpPr>
            <a:spLocks noChangeArrowheads="1"/>
          </p:cNvSpPr>
          <p:nvPr/>
        </p:nvSpPr>
        <p:spPr bwMode="auto">
          <a:xfrm>
            <a:off x="2696741" y="1454820"/>
            <a:ext cx="189310" cy="189310"/>
          </a:xfrm>
          <a:prstGeom prst="ellipse">
            <a:avLst/>
          </a:prstGeom>
          <a:solidFill>
            <a:srgbClr val="434154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</a14:hiddenLine>
            </a:ext>
          </a:extLst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sz="2100" dirty="0">
                <a:solidFill>
                  <a:srgbClr val="FFFFFF"/>
                </a:solidFill>
                <a:ea typeface="Impact" panose="020B0806030902050204" pitchFamily="34" charset="0"/>
                <a:cs typeface="Impact" panose="020B0806030902050204" pitchFamily="34" charset="0"/>
                <a:sym typeface="Impact" panose="020B0806030902050204" pitchFamily="34" charset="0"/>
              </a:rPr>
              <a:t>+</a:t>
            </a:r>
            <a:endParaRPr lang="zh-CN" altLang="en-US" sz="2100" dirty="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pic>
        <p:nvPicPr>
          <p:cNvPr id="31" name="Picture 10" descr="C:\Users\ADMINI~1\AppData\Local\Temp\ksohtml7792\wps4.png">
            <a:hlinkClick r:id="" action="ppaction://hlinkshowjump?jump=previousslide" highlightClick="1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6158" y="1217604"/>
            <a:ext cx="2687154" cy="2077922"/>
          </a:xfrm>
          <a:prstGeom prst="flowChartMagneticDrum">
            <a:avLst/>
          </a:prstGeom>
          <a:noFill/>
          <a:ln w="28575">
            <a:noFill/>
          </a:ln>
          <a:effectLst>
            <a:reflection blurRad="6350" stA="50000" endA="300" endPos="38500" dist="50800" dir="5400000" sy="-100000" algn="bl" rotWithShape="0"/>
          </a:effectLst>
          <a:scene3d>
            <a:camera prst="orthographicFront"/>
            <a:lightRig rig="threePt" dir="t"/>
          </a:scene3d>
          <a:sp3d>
            <a:bevelT prst="convex"/>
          </a:sp3d>
        </p:spPr>
      </p:pic>
      <p:pic>
        <p:nvPicPr>
          <p:cNvPr id="33" name="Picture 10" descr="C:\Users\ADMINI~1\AppData\Local\Temp\ksohtml7792\wps11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113462" y="1269639"/>
            <a:ext cx="2880911" cy="2077922"/>
          </a:xfrm>
          <a:prstGeom prst="flowChartMagneticDisk">
            <a:avLst/>
          </a:prstGeom>
          <a:noFill/>
          <a:ln w="28575">
            <a:noFill/>
          </a:ln>
          <a:effectLst>
            <a:reflection blurRad="6350" stA="52000" endA="300" endPos="35000" dir="5400000" sy="-100000" algn="bl" rotWithShape="0"/>
          </a:effectLst>
          <a:scene3d>
            <a:camera prst="orthographicFront"/>
            <a:lightRig rig="threePt" dir="t"/>
          </a:scene3d>
          <a:sp3d>
            <a:bevelT prst="slope"/>
          </a:sp3d>
        </p:spPr>
      </p:pic>
      <p:sp>
        <p:nvSpPr>
          <p:cNvPr id="34" name="矩形 33"/>
          <p:cNvSpPr/>
          <p:nvPr/>
        </p:nvSpPr>
        <p:spPr>
          <a:xfrm>
            <a:off x="599097" y="3450955"/>
            <a:ext cx="214127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zh-CN" altLang="en-US" sz="14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日立金属活赛环钢丝检测</a:t>
            </a:r>
            <a:endParaRPr lang="zh-CN" altLang="en-US" sz="14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3447684" y="3450954"/>
            <a:ext cx="2212465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just"/>
            <a:r>
              <a:rPr lang="zh-CN" altLang="en-US" sz="14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河南力阔不锈钢焊缝检测 </a:t>
            </a:r>
            <a:endParaRPr lang="zh-CN" altLang="en-US" sz="14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6" name="Picture 6" descr="C:\Users\ADMINI~1\AppData\Local\Temp\ksohtml7792\wps9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94523" y="1283413"/>
            <a:ext cx="2709863" cy="2024063"/>
          </a:xfrm>
          <a:prstGeom prst="flowChartMagneticDrum">
            <a:avLst/>
          </a:prstGeom>
          <a:noFill/>
          <a:ln w="28575">
            <a:noFill/>
          </a:ln>
          <a:effectLst>
            <a:reflection blurRad="6350" stA="52000" endA="300" endPos="35000" dir="5400000" sy="-100000" algn="bl" rotWithShape="0"/>
          </a:effectLst>
          <a:scene3d>
            <a:camera prst="orthographicFront"/>
            <a:lightRig rig="threePt" dir="t"/>
          </a:scene3d>
          <a:sp3d>
            <a:bevelT prst="convex"/>
          </a:sp3d>
        </p:spPr>
      </p:pic>
      <p:sp>
        <p:nvSpPr>
          <p:cNvPr id="37" name="矩形 36"/>
          <p:cNvSpPr/>
          <p:nvPr/>
        </p:nvSpPr>
        <p:spPr>
          <a:xfrm>
            <a:off x="6395581" y="3450954"/>
            <a:ext cx="2159566" cy="30777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just"/>
            <a:r>
              <a:rPr lang="zh-CN" altLang="en-US" sz="14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天津圣佑不锈钢焊缝检测</a:t>
            </a:r>
            <a:endParaRPr lang="zh-CN" altLang="en-US" sz="14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8" name="图片 3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6257" y="36896"/>
            <a:ext cx="2016224" cy="602717"/>
          </a:xfrm>
          <a:prstGeom prst="rect">
            <a:avLst/>
          </a:prstGeom>
        </p:spPr>
      </p:pic>
      <p:pic>
        <p:nvPicPr>
          <p:cNvPr id="3" name="音频 2">
            <a:hlinkClick r:id="" action="ppaction://media"/>
          </p:cNvPr>
          <p:cNvPicPr>
            <a:picLocks noChangeAspect="1"/>
          </p:cNvPicPr>
          <p:nvPr>
            <a:audioFile r:link="rId7"/>
            <p:extLst>
              <p:ext uri="{DAA4B4D4-6D71-4841-9C94-3DE7FCFB9230}">
                <p14:media xmlns:p14="http://schemas.microsoft.com/office/powerpoint/2010/main" r:embed="rId8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318500" y="4318000"/>
            <a:ext cx="609600" cy="609600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755650" y="3867785"/>
            <a:ext cx="7560945" cy="115189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zh-CN" altLang="en-US"/>
              <a:t>汽车行业安全件类检测：刹车盘（富士合、六合、长春</a:t>
            </a:r>
            <a:r>
              <a:rPr lang="zh-CN" altLang="en-US"/>
              <a:t>一汽）、</a:t>
            </a:r>
            <a:endParaRPr lang="zh-CN" altLang="en-US"/>
          </a:p>
          <a:p>
            <a:pPr algn="ctr"/>
            <a:r>
              <a:rPr lang="zh-CN" altLang="en-US"/>
              <a:t>轴承滚针（舍弗勒）、卡车后轴轴套（重庆凯</a:t>
            </a:r>
            <a:r>
              <a:rPr lang="zh-CN" altLang="en-US"/>
              <a:t>仁）</a:t>
            </a:r>
            <a:endParaRPr lang="zh-CN" altLang="en-US"/>
          </a:p>
          <a:p>
            <a:pPr algn="ctr"/>
            <a:r>
              <a:rPr lang="zh-CN" altLang="en-US"/>
              <a:t>销轴销套（常熟三一）、变速齿轮焊缝（</a:t>
            </a:r>
            <a:r>
              <a:rPr lang="zh-CN" altLang="en-US"/>
              <a:t>比亚迪）</a:t>
            </a:r>
            <a:endParaRPr lang="zh-CN" altLang="en-US"/>
          </a:p>
          <a:p>
            <a:pPr algn="ctr"/>
            <a:r>
              <a:rPr lang="zh-CN" altLang="en-US"/>
              <a:t>气囊销（苏州明远）、汽车连杆（苏州麦特</a:t>
            </a:r>
            <a:r>
              <a:rPr lang="zh-CN" altLang="en-US"/>
              <a:t>达因）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306"/>
    </mc:Choice>
    <mc:Fallback>
      <p:transition spd="slow" advTm="230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r>
              <a:rPr lang="zh-CN" altLang="en-US" dirty="0"/>
              <a:t>成功案例</a:t>
            </a:r>
            <a:r>
              <a:rPr lang="zh-CN" altLang="en-US" sz="1400" dirty="0"/>
              <a:t>（</a:t>
            </a:r>
            <a:r>
              <a:rPr lang="en-US" altLang="zh-CN" sz="1400" dirty="0"/>
              <a:t>Successful case</a:t>
            </a:r>
            <a:r>
              <a:rPr lang="zh-CN" altLang="en-US" sz="1400" dirty="0"/>
              <a:t>）</a:t>
            </a:r>
            <a:endParaRPr lang="zh-CN" altLang="en-US" sz="1400" dirty="0"/>
          </a:p>
        </p:txBody>
      </p:sp>
      <p:sp>
        <p:nvSpPr>
          <p:cNvPr id="80" name="直接连接符 3"/>
          <p:cNvSpPr>
            <a:spLocks noChangeShapeType="1"/>
          </p:cNvSpPr>
          <p:nvPr/>
        </p:nvSpPr>
        <p:spPr bwMode="auto">
          <a:xfrm flipV="1">
            <a:off x="2225100" y="2861253"/>
            <a:ext cx="6379348" cy="3624"/>
          </a:xfrm>
          <a:prstGeom prst="line">
            <a:avLst/>
          </a:prstGeom>
          <a:noFill/>
          <a:ln w="38100" cap="flat" cmpd="sng">
            <a:solidFill>
              <a:srgbClr val="00B0F0"/>
            </a:solidFill>
            <a:bevel/>
          </a:ln>
          <a:effectLst>
            <a:glow rad="228600">
              <a:schemeClr val="accent6">
                <a:satMod val="175000"/>
                <a:alpha val="40000"/>
              </a:schemeClr>
            </a:glow>
            <a:outerShdw blurRad="152400" dist="317500" dir="5400000" sx="90000" sy="-19000" rotWithShape="0">
              <a:prstClr val="black">
                <a:alpha val="15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 dirty="0"/>
          </a:p>
        </p:txBody>
      </p:sp>
      <p:sp>
        <p:nvSpPr>
          <p:cNvPr id="82" name="椭圆 12"/>
          <p:cNvSpPr>
            <a:spLocks noChangeArrowheads="1"/>
          </p:cNvSpPr>
          <p:nvPr/>
        </p:nvSpPr>
        <p:spPr bwMode="auto">
          <a:xfrm>
            <a:off x="2682174" y="2704940"/>
            <a:ext cx="300212" cy="307777"/>
          </a:xfrm>
          <a:prstGeom prst="ellipse">
            <a:avLst/>
          </a:prstGeom>
          <a:solidFill>
            <a:srgbClr val="4BB0D0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</a14:hiddenLine>
            </a:ext>
          </a:extLst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sz="2100" dirty="0">
                <a:solidFill>
                  <a:srgbClr val="FFFFFF"/>
                </a:solidFill>
                <a:ea typeface="Impact" panose="020B0806030902050204" pitchFamily="34" charset="0"/>
                <a:cs typeface="Impact" panose="020B0806030902050204" pitchFamily="34" charset="0"/>
                <a:sym typeface="Impact" panose="020B0806030902050204" pitchFamily="34" charset="0"/>
              </a:rPr>
              <a:t>+</a:t>
            </a:r>
            <a:endParaRPr lang="zh-CN" altLang="en-US" sz="2100" dirty="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83" name="椭圆 13"/>
          <p:cNvSpPr>
            <a:spLocks noChangeArrowheads="1"/>
          </p:cNvSpPr>
          <p:nvPr/>
        </p:nvSpPr>
        <p:spPr bwMode="auto">
          <a:xfrm>
            <a:off x="4984908" y="2709058"/>
            <a:ext cx="307510" cy="308068"/>
          </a:xfrm>
          <a:prstGeom prst="ellipse">
            <a:avLst/>
          </a:prstGeom>
          <a:solidFill>
            <a:srgbClr val="EE9065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</a14:hiddenLine>
            </a:ext>
          </a:extLst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sz="2100" dirty="0">
                <a:solidFill>
                  <a:srgbClr val="FFFFFF"/>
                </a:solidFill>
                <a:ea typeface="Impact" panose="020B0806030902050204" pitchFamily="34" charset="0"/>
                <a:cs typeface="Impact" panose="020B0806030902050204" pitchFamily="34" charset="0"/>
                <a:sym typeface="Impact" panose="020B0806030902050204" pitchFamily="34" charset="0"/>
              </a:rPr>
              <a:t>+</a:t>
            </a:r>
            <a:endParaRPr lang="zh-CN" altLang="en-US" sz="2100" dirty="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84" name="椭圆 14"/>
          <p:cNvSpPr>
            <a:spLocks noChangeArrowheads="1"/>
          </p:cNvSpPr>
          <p:nvPr/>
        </p:nvSpPr>
        <p:spPr bwMode="auto">
          <a:xfrm>
            <a:off x="6611390" y="2696925"/>
            <a:ext cx="307510" cy="316083"/>
          </a:xfrm>
          <a:prstGeom prst="ellipse">
            <a:avLst/>
          </a:prstGeom>
          <a:solidFill>
            <a:srgbClr val="A6BABA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</a14:hiddenLine>
            </a:ext>
          </a:extLst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sz="2100" dirty="0">
                <a:solidFill>
                  <a:srgbClr val="FFFFFF"/>
                </a:solidFill>
                <a:ea typeface="Impact" panose="020B0806030902050204" pitchFamily="34" charset="0"/>
                <a:cs typeface="Impact" panose="020B0806030902050204" pitchFamily="34" charset="0"/>
                <a:sym typeface="Impact" panose="020B0806030902050204" pitchFamily="34" charset="0"/>
              </a:rPr>
              <a:t>+</a:t>
            </a:r>
            <a:endParaRPr lang="zh-CN" altLang="en-US" sz="2100" dirty="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86" name="直接连接符 21"/>
          <p:cNvSpPr>
            <a:spLocks noChangeShapeType="1"/>
          </p:cNvSpPr>
          <p:nvPr/>
        </p:nvSpPr>
        <p:spPr bwMode="auto">
          <a:xfrm flipV="1">
            <a:off x="2844345" y="2089177"/>
            <a:ext cx="581971" cy="712544"/>
          </a:xfrm>
          <a:prstGeom prst="line">
            <a:avLst/>
          </a:prstGeom>
          <a:noFill/>
          <a:ln w="19050" cap="flat" cmpd="sng">
            <a:solidFill>
              <a:srgbClr val="4BB0D0"/>
            </a:solidFill>
            <a:beve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 sz="1350">
              <a:solidFill>
                <a:srgbClr val="00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87" name="直接连接符 27"/>
          <p:cNvSpPr>
            <a:spLocks noChangeShapeType="1"/>
          </p:cNvSpPr>
          <p:nvPr/>
        </p:nvSpPr>
        <p:spPr bwMode="auto">
          <a:xfrm flipH="1" flipV="1">
            <a:off x="6276918" y="2152980"/>
            <a:ext cx="431951" cy="553149"/>
          </a:xfrm>
          <a:prstGeom prst="line">
            <a:avLst/>
          </a:prstGeom>
          <a:noFill/>
          <a:ln w="19050" cap="flat" cmpd="sng">
            <a:solidFill>
              <a:schemeClr val="accent1">
                <a:lumMod val="75000"/>
              </a:schemeClr>
            </a:solidFill>
            <a:beve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 sz="1350">
              <a:solidFill>
                <a:srgbClr val="00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88" name="直接连接符 30"/>
          <p:cNvSpPr>
            <a:spLocks noChangeShapeType="1"/>
          </p:cNvSpPr>
          <p:nvPr/>
        </p:nvSpPr>
        <p:spPr bwMode="auto">
          <a:xfrm flipH="1">
            <a:off x="4288662" y="2887153"/>
            <a:ext cx="829402" cy="850906"/>
          </a:xfrm>
          <a:prstGeom prst="line">
            <a:avLst/>
          </a:prstGeom>
          <a:noFill/>
          <a:ln w="19050" cap="flat" cmpd="sng">
            <a:solidFill>
              <a:srgbClr val="EE9065"/>
            </a:solidFill>
            <a:beve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 sz="1350">
              <a:solidFill>
                <a:srgbClr val="00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89" name="直接连接符 33"/>
          <p:cNvSpPr>
            <a:spLocks noChangeShapeType="1"/>
          </p:cNvSpPr>
          <p:nvPr/>
        </p:nvSpPr>
        <p:spPr bwMode="auto">
          <a:xfrm flipH="1">
            <a:off x="7016049" y="2861307"/>
            <a:ext cx="1685920" cy="1276769"/>
          </a:xfrm>
          <a:prstGeom prst="line">
            <a:avLst/>
          </a:prstGeom>
          <a:noFill/>
          <a:ln w="19050" cap="flat" cmpd="sng">
            <a:solidFill>
              <a:srgbClr val="4BB0D0"/>
            </a:solidFill>
            <a:beve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 sz="1350">
              <a:solidFill>
                <a:srgbClr val="00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27" name="文本框 73"/>
          <p:cNvSpPr>
            <a:spLocks noChangeArrowheads="1"/>
          </p:cNvSpPr>
          <p:nvPr/>
        </p:nvSpPr>
        <p:spPr bwMode="auto">
          <a:xfrm>
            <a:off x="3046505" y="3368118"/>
            <a:ext cx="694134" cy="600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sz="3300">
                <a:solidFill>
                  <a:srgbClr val="FFFFFF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02</a:t>
            </a:r>
            <a:endParaRPr lang="zh-CN" altLang="en-US" sz="3300">
              <a:solidFill>
                <a:srgbClr val="FFFFFF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  <p:pic>
        <p:nvPicPr>
          <p:cNvPr id="128" name="图片 74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8252" y="3439556"/>
            <a:ext cx="383381" cy="3595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9" name="文本框 75"/>
          <p:cNvSpPr>
            <a:spLocks noChangeArrowheads="1"/>
          </p:cNvSpPr>
          <p:nvPr/>
        </p:nvSpPr>
        <p:spPr bwMode="auto">
          <a:xfrm>
            <a:off x="2969115" y="3894374"/>
            <a:ext cx="1240631" cy="563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fontAlgn="base">
              <a:lnSpc>
                <a:spcPts val="1875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350">
                <a:solidFill>
                  <a:srgbClr val="FFFFFF"/>
                </a:solidFill>
                <a:sym typeface="Impact" panose="020B0806030902050204" pitchFamily="34" charset="0"/>
              </a:rPr>
              <a:t>内容具体说明</a:t>
            </a:r>
            <a:endParaRPr lang="en-US" sz="1350">
              <a:solidFill>
                <a:srgbClr val="FFFFFF"/>
              </a:solidFill>
              <a:sym typeface="Impact" panose="020B0806030902050204" pitchFamily="34" charset="0"/>
            </a:endParaRPr>
          </a:p>
          <a:p>
            <a:pPr algn="ctr" fontAlgn="base">
              <a:lnSpc>
                <a:spcPts val="1875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350">
                <a:solidFill>
                  <a:srgbClr val="FFFFFF"/>
                </a:solidFill>
                <a:sym typeface="Impact" panose="020B0806030902050204" pitchFamily="34" charset="0"/>
              </a:rPr>
              <a:t>内容具体说明</a:t>
            </a:r>
            <a:endParaRPr lang="zh-CN" altLang="en-US" sz="1350">
              <a:solidFill>
                <a:srgbClr val="00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30" name="文本框 76"/>
          <p:cNvSpPr>
            <a:spLocks noChangeArrowheads="1"/>
          </p:cNvSpPr>
          <p:nvPr/>
        </p:nvSpPr>
        <p:spPr bwMode="auto">
          <a:xfrm>
            <a:off x="3342971" y="1116646"/>
            <a:ext cx="694135" cy="600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sz="3300" dirty="0">
                <a:solidFill>
                  <a:srgbClr val="FFFFFF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01</a:t>
            </a:r>
            <a:endParaRPr lang="zh-CN" altLang="en-US" sz="3300" dirty="0">
              <a:solidFill>
                <a:srgbClr val="FFFFFF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  <p:pic>
        <p:nvPicPr>
          <p:cNvPr id="131" name="图片 7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5909" y="1176178"/>
            <a:ext cx="383381" cy="3833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2" name="文本框 78"/>
          <p:cNvSpPr>
            <a:spLocks noChangeArrowheads="1"/>
          </p:cNvSpPr>
          <p:nvPr/>
        </p:nvSpPr>
        <p:spPr bwMode="auto">
          <a:xfrm>
            <a:off x="3266771" y="1642903"/>
            <a:ext cx="1240631" cy="563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fontAlgn="base">
              <a:lnSpc>
                <a:spcPts val="1875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350" dirty="0">
                <a:solidFill>
                  <a:srgbClr val="FFFFFF"/>
                </a:solidFill>
                <a:sym typeface="Impact" panose="020B0806030902050204" pitchFamily="34" charset="0"/>
              </a:rPr>
              <a:t>内容具体说明</a:t>
            </a:r>
            <a:endParaRPr lang="en-US" sz="1350" dirty="0">
              <a:solidFill>
                <a:srgbClr val="FFFFFF"/>
              </a:solidFill>
              <a:sym typeface="Impact" panose="020B0806030902050204" pitchFamily="34" charset="0"/>
            </a:endParaRPr>
          </a:p>
          <a:p>
            <a:pPr algn="ctr" fontAlgn="base">
              <a:lnSpc>
                <a:spcPts val="1875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350" dirty="0">
                <a:solidFill>
                  <a:srgbClr val="FFFFFF"/>
                </a:solidFill>
                <a:sym typeface="Impact" panose="020B0806030902050204" pitchFamily="34" charset="0"/>
              </a:rPr>
              <a:t>内容具体说明</a:t>
            </a:r>
            <a:endParaRPr lang="zh-CN" altLang="en-US" sz="1350" dirty="0">
              <a:solidFill>
                <a:srgbClr val="00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33" name="文本框 79"/>
          <p:cNvSpPr>
            <a:spLocks noChangeArrowheads="1"/>
          </p:cNvSpPr>
          <p:nvPr/>
        </p:nvSpPr>
        <p:spPr bwMode="auto">
          <a:xfrm>
            <a:off x="7274415" y="1116646"/>
            <a:ext cx="694135" cy="600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sz="3300">
                <a:solidFill>
                  <a:srgbClr val="FFFFFF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03</a:t>
            </a:r>
            <a:endParaRPr lang="zh-CN" altLang="en-US" sz="3300">
              <a:solidFill>
                <a:srgbClr val="FFFFFF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  <p:sp>
        <p:nvSpPr>
          <p:cNvPr id="136" name="文本框 82"/>
          <p:cNvSpPr>
            <a:spLocks noChangeArrowheads="1"/>
          </p:cNvSpPr>
          <p:nvPr/>
        </p:nvSpPr>
        <p:spPr bwMode="auto">
          <a:xfrm>
            <a:off x="7016049" y="3368118"/>
            <a:ext cx="694134" cy="600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sz="3300">
                <a:solidFill>
                  <a:srgbClr val="FFFFFF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04</a:t>
            </a:r>
            <a:endParaRPr lang="zh-CN" altLang="en-US" sz="3300">
              <a:solidFill>
                <a:srgbClr val="FFFFFF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  <p:pic>
        <p:nvPicPr>
          <p:cNvPr id="137" name="图片 8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7796" y="3427650"/>
            <a:ext cx="383381" cy="3833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8" name="文本框 84"/>
          <p:cNvSpPr>
            <a:spLocks noChangeArrowheads="1"/>
          </p:cNvSpPr>
          <p:nvPr/>
        </p:nvSpPr>
        <p:spPr bwMode="auto">
          <a:xfrm>
            <a:off x="6938659" y="3894374"/>
            <a:ext cx="1240631" cy="563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fontAlgn="base">
              <a:lnSpc>
                <a:spcPts val="1875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350">
                <a:solidFill>
                  <a:srgbClr val="FFFFFF"/>
                </a:solidFill>
                <a:sym typeface="Impact" panose="020B0806030902050204" pitchFamily="34" charset="0"/>
              </a:rPr>
              <a:t>内容具体说明</a:t>
            </a:r>
            <a:endParaRPr lang="en-US" sz="1350">
              <a:solidFill>
                <a:srgbClr val="FFFFFF"/>
              </a:solidFill>
              <a:sym typeface="Impact" panose="020B0806030902050204" pitchFamily="34" charset="0"/>
            </a:endParaRPr>
          </a:p>
          <a:p>
            <a:pPr algn="ctr" fontAlgn="base">
              <a:lnSpc>
                <a:spcPts val="1875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350">
                <a:solidFill>
                  <a:srgbClr val="FFFFFF"/>
                </a:solidFill>
                <a:sym typeface="Impact" panose="020B0806030902050204" pitchFamily="34" charset="0"/>
              </a:rPr>
              <a:t>内容具体说明</a:t>
            </a:r>
            <a:endParaRPr lang="zh-CN" altLang="en-US" sz="1350">
              <a:solidFill>
                <a:srgbClr val="00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pic>
        <p:nvPicPr>
          <p:cNvPr id="139" name="Picture 2" descr="C:\Users\ADMINI~1\AppData\Local\Temp\ksohtml7792\wps1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136071" y="908009"/>
            <a:ext cx="2011429" cy="1355788"/>
          </a:xfrm>
          <a:prstGeom prst="homePlate">
            <a:avLst/>
          </a:prstGeom>
          <a:ln w="63500" cap="rnd">
            <a:noFill/>
          </a:ln>
          <a:effectLst>
            <a:glow rad="63500">
              <a:schemeClr val="accent6">
                <a:satMod val="175000"/>
                <a:alpha val="40000"/>
              </a:schemeClr>
            </a:glow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42" name="Picture 7" descr="C:\Users\ADMINI~1\AppData\Local\Temp\ksohtml7792\wps3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671728" y="832937"/>
            <a:ext cx="1879323" cy="1453243"/>
          </a:xfrm>
          <a:prstGeom prst="ellipse">
            <a:avLst/>
          </a:prstGeom>
          <a:ln w="63500" cap="rnd">
            <a:noFill/>
          </a:ln>
          <a:effectLst>
            <a:glow rad="63500">
              <a:schemeClr val="accent4">
                <a:satMod val="175000"/>
                <a:alpha val="40000"/>
              </a:schemeClr>
            </a:glow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43" name="Picture 14" descr="C:\Users\ADMINI~1\AppData\Local\Temp\ksohtml7792\wps6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124967" y="3506379"/>
            <a:ext cx="1728493" cy="1343759"/>
          </a:xfrm>
          <a:prstGeom prst="parallelogram">
            <a:avLst/>
          </a:prstGeom>
          <a:noFill/>
          <a:ln w="28575"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144" name="Picture 4" descr="C:\Users\ADMINI~1\AppData\Local\Temp\ksohtml7792\wps8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046505" y="3491188"/>
            <a:ext cx="1838820" cy="1373460"/>
          </a:xfrm>
          <a:prstGeom prst="hexagon">
            <a:avLst/>
          </a:prstGeom>
          <a:noFill/>
          <a:ln w="28575">
            <a:noFill/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</p:pic>
      <p:pic>
        <p:nvPicPr>
          <p:cNvPr id="145" name="Picture 12" descr="C:\Users\ADMINI~1\AppData\Local\Temp\ksohtml7792\wps12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22847" y="1379948"/>
            <a:ext cx="2133388" cy="1552238"/>
          </a:xfrm>
          <a:prstGeom prst="flowChartMagneticTape">
            <a:avLst/>
          </a:prstGeom>
          <a:noFill/>
          <a:ln w="28575">
            <a:noFill/>
          </a:ln>
          <a:effectLst>
            <a:glow rad="63500">
              <a:srgbClr val="7030A0">
                <a:alpha val="60000"/>
              </a:srgbClr>
            </a:glow>
          </a:effectLst>
        </p:spPr>
      </p:pic>
      <p:sp>
        <p:nvSpPr>
          <p:cNvPr id="147" name="椭圆 15"/>
          <p:cNvSpPr>
            <a:spLocks noChangeArrowheads="1"/>
          </p:cNvSpPr>
          <p:nvPr/>
        </p:nvSpPr>
        <p:spPr bwMode="auto">
          <a:xfrm>
            <a:off x="8443043" y="2730813"/>
            <a:ext cx="322810" cy="281904"/>
          </a:xfrm>
          <a:prstGeom prst="ellipse">
            <a:avLst/>
          </a:prstGeom>
          <a:solidFill>
            <a:srgbClr val="4BB0D0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</a14:hiddenLine>
            </a:ext>
          </a:extLst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sz="2100" dirty="0">
                <a:solidFill>
                  <a:srgbClr val="FFFFFF"/>
                </a:solidFill>
                <a:ea typeface="Impact" panose="020B0806030902050204" pitchFamily="34" charset="0"/>
                <a:cs typeface="Impact" panose="020B0806030902050204" pitchFamily="34" charset="0"/>
                <a:sym typeface="Impact" panose="020B0806030902050204" pitchFamily="34" charset="0"/>
              </a:rPr>
              <a:t>+</a:t>
            </a:r>
            <a:endParaRPr lang="zh-CN" altLang="en-US" sz="2100" dirty="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48" name="矩形 147"/>
          <p:cNvSpPr/>
          <p:nvPr/>
        </p:nvSpPr>
        <p:spPr>
          <a:xfrm>
            <a:off x="408704" y="2929099"/>
            <a:ext cx="1877437" cy="276999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just"/>
            <a:r>
              <a:rPr lang="zh-CN" altLang="en-US" sz="12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深圳通亚不锈钢焊缝检测</a:t>
            </a:r>
            <a:endParaRPr lang="zh-CN" altLang="en-US" sz="12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9" name="矩形 148"/>
          <p:cNvSpPr/>
          <p:nvPr/>
        </p:nvSpPr>
        <p:spPr>
          <a:xfrm>
            <a:off x="3095112" y="3188373"/>
            <a:ext cx="1569660" cy="276999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just"/>
            <a:r>
              <a:rPr lang="zh-CN" altLang="en-US" sz="12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不锈钢焊缝自动检测</a:t>
            </a:r>
            <a:endParaRPr lang="zh-CN" altLang="en-US" sz="12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0" name="矩形 149"/>
          <p:cNvSpPr/>
          <p:nvPr/>
        </p:nvSpPr>
        <p:spPr>
          <a:xfrm>
            <a:off x="3272621" y="2238004"/>
            <a:ext cx="1152880" cy="276999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just"/>
            <a:r>
              <a:rPr lang="zh-CN" altLang="en-US" sz="12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钢棒自动检测 </a:t>
            </a:r>
            <a:endParaRPr lang="zh-CN" altLang="en-US" sz="12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1" name="Rectangle 8"/>
          <p:cNvSpPr>
            <a:spLocks noChangeArrowheads="1"/>
          </p:cNvSpPr>
          <p:nvPr/>
        </p:nvSpPr>
        <p:spPr bwMode="auto">
          <a:xfrm>
            <a:off x="6655230" y="2220584"/>
            <a:ext cx="1415772" cy="276999"/>
          </a:xfrm>
          <a:prstGeom prst="rect">
            <a:avLst/>
          </a:prstGeom>
          <a:noFill/>
          <a:ln w="9525">
            <a:noFill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pPr marR="0" algn="just" rtl="0">
              <a:buClrTx/>
              <a:buSzTx/>
            </a:pPr>
            <a:r>
              <a:rPr lang="zh-CN" altLang="en-US" sz="1200" dirty="0">
                <a:solidFill>
                  <a:schemeClr val="accent5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常熟海鑫钢棒检测</a:t>
            </a:r>
            <a:endParaRPr lang="zh-CN" altLang="en-US" sz="1200" dirty="0">
              <a:solidFill>
                <a:schemeClr val="accent5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2" name="Rectangle 8"/>
          <p:cNvSpPr>
            <a:spLocks noChangeArrowheads="1"/>
          </p:cNvSpPr>
          <p:nvPr/>
        </p:nvSpPr>
        <p:spPr bwMode="auto">
          <a:xfrm>
            <a:off x="6220419" y="3076696"/>
            <a:ext cx="1638590" cy="369332"/>
          </a:xfrm>
          <a:prstGeom prst="rect">
            <a:avLst/>
          </a:prstGeom>
          <a:noFill/>
          <a:ln w="9525">
            <a:noFill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pPr marR="0" algn="just" rtl="0">
              <a:buClrTx/>
              <a:buSzTx/>
            </a:pPr>
            <a:r>
              <a:rPr lang="zh-CN" altLang="en-US" dirty="0">
                <a:solidFill>
                  <a:srgbClr val="48484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200" dirty="0">
                <a:solidFill>
                  <a:schemeClr val="accent5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昆山六合刹车盘检测</a:t>
            </a:r>
            <a:endParaRPr lang="zh-CN" altLang="en-US" sz="1200" dirty="0">
              <a:solidFill>
                <a:schemeClr val="accent5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53" name="图片 152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6257" y="36896"/>
            <a:ext cx="2016224" cy="602717"/>
          </a:xfrm>
          <a:prstGeom prst="rect">
            <a:avLst/>
          </a:prstGeom>
        </p:spPr>
      </p:pic>
      <p:pic>
        <p:nvPicPr>
          <p:cNvPr id="3" name="音频 2">
            <a:hlinkClick r:id="" action="ppaction://media"/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8318500" y="43180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251"/>
    </mc:Choice>
    <mc:Fallback>
      <p:transition spd="slow" advTm="225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tags/tag1.xml><?xml version="1.0" encoding="utf-8"?>
<p:tagLst xmlns:p="http://schemas.openxmlformats.org/presentationml/2006/main">
  <p:tag name="MH" val="20151125204017"/>
  <p:tag name="MH_LIBRARY" val="GRAPHIC"/>
  <p:tag name="MH_TYPE" val="Text"/>
  <p:tag name="MH_ORDER" val="1"/>
</p:tagLst>
</file>

<file path=ppt/tags/tag2.xml><?xml version="1.0" encoding="utf-8"?>
<p:tagLst xmlns:p="http://schemas.openxmlformats.org/presentationml/2006/main">
  <p:tag name="MH_TYPE" val="#NeiR#"/>
  <p:tag name="MH_NUMBER" val="1"/>
  <p:tag name="MH_CATEGORY" val="#TuWHP#"/>
  <p:tag name="MH_LAYOUT" val="SubTitleText"/>
  <p:tag name="MH" val="20160407123149"/>
  <p:tag name="MH_LIBRARY" val="GRAPHIC"/>
</p:tagLst>
</file>

<file path=ppt/tags/tag3.xml><?xml version="1.0" encoding="utf-8"?>
<p:tagLst xmlns:p="http://schemas.openxmlformats.org/presentationml/2006/main">
  <p:tag name="MH" val="20151125204017"/>
  <p:tag name="MH_LIBRARY" val="GRAPHIC"/>
  <p:tag name="MH_TYPE" val="Text"/>
  <p:tag name="MH_ORDER" val="1"/>
</p:tagLst>
</file>

<file path=ppt/tags/tag4.xml><?xml version="1.0" encoding="utf-8"?>
<p:tagLst xmlns:p="http://schemas.openxmlformats.org/presentationml/2006/main">
  <p:tag name="MH_TYPE" val="#NeiR#"/>
  <p:tag name="MH_NUMBER" val="1"/>
  <p:tag name="MH_CATEGORY" val="#TuWHP#"/>
  <p:tag name="MH_LAYOUT" val="SubTitleText"/>
  <p:tag name="MH" val="20160407123149"/>
  <p:tag name="MH_LIBRARY" val="GRAPHIC"/>
</p:tagLst>
</file>

<file path=ppt/tags/tag5.xml><?xml version="1.0" encoding="utf-8"?>
<p:tagLst xmlns:p="http://schemas.openxmlformats.org/presentationml/2006/main">
  <p:tag name="MH" val="20160202082519"/>
  <p:tag name="MH_LIBRARY" val="GRAPHIC"/>
  <p:tag name="MH_TYPE" val="Text"/>
  <p:tag name="MH_ORDER" val="1"/>
</p:tagLst>
</file>

<file path=ppt/tags/tag6.xml><?xml version="1.0" encoding="utf-8"?>
<p:tagLst xmlns:p="http://schemas.openxmlformats.org/presentationml/2006/main">
  <p:tag name="MH" val="20160202082519"/>
  <p:tag name="MH_LIBRARY" val="GRAPHIC"/>
  <p:tag name="MH_TYPE" val="Text"/>
  <p:tag name="MH_ORDER" val="1"/>
</p:tagLst>
</file>

<file path=ppt/tags/tag7.xml><?xml version="1.0" encoding="utf-8"?>
<p:tagLst xmlns:p="http://schemas.openxmlformats.org/presentationml/2006/main">
  <p:tag name="MH" val="20160202082519"/>
  <p:tag name="MH_LIBRARY" val="GRAPHIC"/>
  <p:tag name="MH_TYPE" val="Text"/>
  <p:tag name="MH_ORDER" val="1"/>
</p:tagLst>
</file>

<file path=ppt/tags/tag8.xml><?xml version="1.0" encoding="utf-8"?>
<p:tagLst xmlns:p="http://schemas.openxmlformats.org/presentationml/2006/main">
  <p:tag name="MH" val="20160202082519"/>
  <p:tag name="MH_LIBRARY" val="GRAPHIC"/>
  <p:tag name="MH_TYPE" val="Text"/>
  <p:tag name="MH_ORDER" val="1"/>
</p:tagLst>
</file>

<file path=ppt/tags/tag9.xml><?xml version="1.0" encoding="utf-8"?>
<p:tagLst xmlns:p="http://schemas.openxmlformats.org/presentationml/2006/main">
  <p:tag name="MH" val="20160202082519"/>
  <p:tag name="MH_LIBRARY" val="GRAPHIC"/>
  <p:tag name="MH_TYPE" val="Text"/>
  <p:tag name="MH_ORDER" val="1"/>
</p:tagLst>
</file>

<file path=ppt/tags/tag10.xml><?xml version="1.0" encoding="utf-8"?>
<p:tagLst xmlns:p="http://schemas.openxmlformats.org/presentationml/2006/main">
  <p:tag name="MH" val="20160202082519"/>
  <p:tag name="MH_LIBRARY" val="GRAPHIC"/>
  <p:tag name="MH_TYPE" val="Text"/>
  <p:tag name="MH_ORDER" val="1"/>
</p:tagLst>
</file>

<file path=ppt/tags/tag11.xml><?xml version="1.0" encoding="utf-8"?>
<p:tagLst xmlns:p="http://schemas.openxmlformats.org/presentationml/2006/main">
  <p:tag name="MH" val="20160202082519"/>
  <p:tag name="MH_LIBRARY" val="GRAPHIC"/>
  <p:tag name="MH_TYPE" val="Text"/>
  <p:tag name="MH_ORDER" val="1"/>
</p:tagLst>
</file>

<file path=ppt/tags/tag12.xml><?xml version="1.0" encoding="utf-8"?>
<p:tagLst xmlns:p="http://schemas.openxmlformats.org/presentationml/2006/main">
  <p:tag name="MH" val="20160202082519"/>
  <p:tag name="MH_LIBRARY" val="GRAPHIC"/>
  <p:tag name="MH_TYPE" val="Text"/>
  <p:tag name="MH_ORDER" val="1"/>
</p:tagLst>
</file>

<file path=ppt/theme/theme1.xml><?xml version="1.0" encoding="utf-8"?>
<a:theme xmlns:a="http://schemas.openxmlformats.org/drawingml/2006/main" name="Nordri Tools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1537</Words>
  <Application>WPS 演示</Application>
  <PresentationFormat>全屏显示(16:9)</PresentationFormat>
  <Paragraphs>115</Paragraphs>
  <Slides>9</Slides>
  <Notes>7</Notes>
  <HiddenSlides>0</HiddenSlides>
  <MMClips>15</MMClips>
  <ScaleCrop>false</ScaleCrop>
  <HeadingPairs>
    <vt:vector size="8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9</vt:i4>
      </vt:variant>
      <vt:variant>
        <vt:lpstr>自定义放映</vt:lpstr>
      </vt:variant>
      <vt:variant>
        <vt:i4>1</vt:i4>
      </vt:variant>
    </vt:vector>
  </HeadingPairs>
  <TitlesOfParts>
    <vt:vector size="24" baseType="lpstr">
      <vt:lpstr>Arial</vt:lpstr>
      <vt:lpstr>宋体</vt:lpstr>
      <vt:lpstr>Wingdings</vt:lpstr>
      <vt:lpstr>微软雅黑</vt:lpstr>
      <vt:lpstr>Impact</vt:lpstr>
      <vt:lpstr>Arial</vt:lpstr>
      <vt:lpstr>华文隶书</vt:lpstr>
      <vt:lpstr>Calibri</vt:lpstr>
      <vt:lpstr>华文楷体</vt:lpstr>
      <vt:lpstr>MS Gothic</vt:lpstr>
      <vt:lpstr>等线</vt:lpstr>
      <vt:lpstr>Arial Unicode MS</vt:lpstr>
      <vt:lpstr>等线 Light</vt:lpstr>
      <vt:lpstr>Nordri ToolsTheme</vt:lpstr>
      <vt:lpstr>PowerPoint 演示文稿</vt:lpstr>
      <vt:lpstr>一、涡流检测发展史</vt:lpstr>
      <vt:lpstr>二、涡流检测原理</vt:lpstr>
      <vt:lpstr>二、涡流检测原理</vt:lpstr>
      <vt:lpstr>PowerPoint 演示文稿</vt:lpstr>
      <vt:lpstr>四、检测深度</vt:lpstr>
      <vt:lpstr>五、标准等级选定</vt:lpstr>
      <vt:lpstr>六  成功案例（Successful case）</vt:lpstr>
      <vt:lpstr>成功案例（Successful case）</vt:lpstr>
      <vt:lpstr>自定义放映 1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小二演示</dc:creator>
  <cp:keywords>www.51pptmoban.com</cp:keywords>
  <cp:lastModifiedBy>文三燚鑫</cp:lastModifiedBy>
  <cp:revision>390</cp:revision>
  <dcterms:created xsi:type="dcterms:W3CDTF">2016-04-19T06:13:00Z</dcterms:created>
  <dcterms:modified xsi:type="dcterms:W3CDTF">2022-03-17T03:40:34Z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2052-11.1.0.11365</vt:lpwstr>
  </property>
  <property fmtid="{D5CDD505-2E9C-101B-9397-08002B2CF9AE}" pid="3" name="ICV">
    <vt:lpwstr>4D6DF614B2754A7C98E37167E705D066</vt:lpwstr>
  </property>
</Properties>
</file>