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6948" r:id="rId1"/>
    <p:sldMasterId id="2147496985" r:id="rId2"/>
  </p:sldMasterIdLst>
  <p:notesMasterIdLst>
    <p:notesMasterId r:id="rId3"/>
  </p:notesMasterIdLst>
  <p:sldIdLst>
    <p:sldId id="6425" r:id="rId4"/>
    <p:sldId id="6430" r:id="rId5"/>
    <p:sldId id="6434" r:id="rId6"/>
    <p:sldId id="6437" r:id="rId7"/>
    <p:sldId id="6443" r:id="rId9"/>
    <p:sldId id="6446" r:id="rId10"/>
    <p:sldId id="6449" r:id="rId11"/>
    <p:sldId id="6452" r:id="rId12"/>
    <p:sldId id="6458" r:id="rId14"/>
    <p:sldId id="6461" r:id="rId15"/>
    <p:sldId id="6464" r:id="rId16"/>
    <p:sldId id="6467" r:id="rId17"/>
    <p:sldId id="6473" r:id="rId19"/>
    <p:sldId id="6476" r:id="rId20"/>
    <p:sldId id="6479" r:id="rId21"/>
    <p:sldId id="6482" r:id="rId22"/>
    <p:sldId id="6485" r:id="rId23"/>
    <p:sldId id="6491" r:id="rId25"/>
    <p:sldId id="6494" r:id="rId26"/>
    <p:sldId id="6497" r:id="rId27"/>
    <p:sldId id="6500" r:id="rId28"/>
    <p:sldId id="6503" r:id="rId29"/>
    <p:sldId id="6509" r:id="rId31"/>
    <p:sldId id="6512" r:id="rId32"/>
    <p:sldId id="6515" r:id="rId33"/>
    <p:sldId id="6518" r:id="rId34"/>
    <p:sldId id="6521" r:id="rId35"/>
    <p:sldId id="6527" r:id="rId37"/>
    <p:sldId id="6530" r:id="rId38"/>
    <p:sldId id="6533" r:id="rId39"/>
    <p:sldId id="6537" r:id="rId4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tableStyles" Target="tableStyles.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7" name="幻灯片图像占位符 1"/>
          <p:cNvSpPr>
            <a:spLocks noChangeAspect="1" noRot="1" noGrp="1"/>
          </p:cNvSpPr>
          <p:nvPr>
            <p:ph type="sldImg"/>
          </p:nvPr>
        </p:nvSpPr>
        <p:spPr/>
      </p:sp>
      <p:sp>
        <p:nvSpPr>
          <p:cNvPr id="1048659" name="备注占位符 2"/>
          <p:cNvSpPr>
            <a:spLocks noGrp="1"/>
          </p:cNvSpPr>
          <p:nvPr>
            <p:ph type="body" idx="1"/>
          </p:nvPr>
        </p:nvSpPr>
        <p:spPr/>
        <p:txBody>
          <a:bodyPr/>
          <a:p>
            <a:endParaRPr altLang="en-US" dirty="0" lang="zh-CN"/>
          </a:p>
        </p:txBody>
      </p:sp>
      <p:sp>
        <p:nvSpPr>
          <p:cNvPr id="104866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1" name="幻灯片图像占位符 1"/>
          <p:cNvSpPr>
            <a:spLocks noChangeAspect="1" noRot="1" noGrp="1"/>
          </p:cNvSpPr>
          <p:nvPr>
            <p:ph type="sldImg"/>
          </p:nvPr>
        </p:nvSpPr>
        <p:spPr/>
      </p:sp>
      <p:sp>
        <p:nvSpPr>
          <p:cNvPr id="1048623" name="备注占位符 2"/>
          <p:cNvSpPr>
            <a:spLocks noGrp="1"/>
          </p:cNvSpPr>
          <p:nvPr>
            <p:ph type="body" idx="1"/>
          </p:nvPr>
        </p:nvSpPr>
        <p:spPr/>
        <p:txBody>
          <a:bodyPr/>
          <a:p>
            <a:endParaRPr altLang="en-US" dirty="0" lang="zh-CN"/>
          </a:p>
        </p:txBody>
      </p:sp>
      <p:sp>
        <p:nvSpPr>
          <p:cNvPr id="104862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4" name="幻灯片图像占位符 1"/>
          <p:cNvSpPr>
            <a:spLocks noChangeAspect="1" noRot="1" noGrp="1"/>
          </p:cNvSpPr>
          <p:nvPr>
            <p:ph type="sldImg"/>
          </p:nvPr>
        </p:nvSpPr>
        <p:spPr/>
      </p:sp>
      <p:sp>
        <p:nvSpPr>
          <p:cNvPr id="1048606" name="备注占位符 2"/>
          <p:cNvSpPr>
            <a:spLocks noGrp="1"/>
          </p:cNvSpPr>
          <p:nvPr>
            <p:ph type="body" idx="1"/>
          </p:nvPr>
        </p:nvSpPr>
        <p:spPr/>
        <p:txBody>
          <a:bodyPr/>
          <a:p>
            <a:endParaRPr altLang="en-US" lang="zh-CN"/>
          </a:p>
        </p:txBody>
      </p:sp>
      <p:sp>
        <p:nvSpPr>
          <p:cNvPr id="1048608"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jpe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2.png"/><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jpe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image" Target="../media/image2.png"/><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image" Target="../media/image2.png"/><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tags" Target="../tags/tag46.xml"/><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2.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2.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2.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jpe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6" name="椭圆 9"/>
          <p:cNvSpPr/>
          <p:nvPr>
            <p:custDataLst>
              <p:tags r:id="rId1"/>
            </p:custDataLst>
          </p:nvPr>
        </p:nvSpPr>
        <p:spPr>
          <a:xfrm>
            <a:off x="10682605" y="1719580"/>
            <a:ext cx="749935" cy="749935"/>
          </a:xfrm>
          <a:prstGeom prst="ellipse"/>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a:cxnSpLocks/>
          </p:cNvCxnSpPr>
          <p:nvPr>
            <p:custDataLst>
              <p:tags r:id="rId2"/>
            </p:custDataLst>
          </p:nvPr>
        </p:nvCxnSpPr>
        <p:spPr>
          <a:xfrm>
            <a:off x="814371" y="6132093"/>
            <a:ext cx="873188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  描述已自动生成"/>
          <p:cNvPicPr>
            <a:picLocks noChangeAspect="1"/>
          </p:cNvPicPr>
          <p:nvPr>
            <p:custDataLst>
              <p:tags r:id="rId3"/>
            </p:custDataLst>
          </p:nvPr>
        </p:nvPicPr>
        <p:blipFill>
          <a:blip xmlns:r="http://schemas.openxmlformats.org/officeDocument/2006/relationships" r:embed="rId4">
            <a:clrChange>
              <a:clrFrom>
                <a:srgbClr val="1B0E60"/>
              </a:clrFrom>
              <a:clrTo>
                <a:srgbClr val="1B0E60">
                  <a:alpha val="0"/>
                </a:srgbClr>
              </a:clrTo>
            </a:clrChange>
          </a:blip>
          <a:srcRect/>
          <a:stretch>
            <a:fillRect/>
          </a:stretch>
        </p:blipFill>
        <p:spPr>
          <a:xfrm>
            <a:off x="0" y="0"/>
            <a:ext cx="7661910" cy="4309110"/>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noFill/>
        </p:spPr>
        <p:txBody>
          <a:bodyPr bIns="0" lIns="0" rIns="0" rtlCol="0" tIns="0" wrap="square">
            <a:normAutofit/>
          </a:bodyPr>
          <a:lstStyle>
            <a:lvl1pPr algn="r"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j-ea"/>
                <a:ea typeface="+mj-ea"/>
                <a:cs typeface="MiSans" panose="00000500000000000000" charset="-122"/>
              </a:defRPr>
            </a:lvl1pPr>
          </a:lstStyle>
          <a:p>
            <a:pPr algn="r" lvl="0">
              <a:lnSpc>
                <a:spcPct val="150000"/>
              </a:lnSpc>
            </a:pPr>
            <a:r>
              <a:rPr dirty="0">
                <a:sym typeface="+mn-ea"/>
              </a:rPr>
              <a:t>单击此处编辑母版副标题样式</a:t>
            </a:r>
            <a:endParaRPr dirty="0">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baseline="0" b="0" cap="none" dirty="0" sz="6000" i="0" kern="1200" kumimoji="0" noProof="1" normalizeH="0" spc="300" err="1"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r" lvl="0"/>
            <a:r>
              <a:rPr dirty="0">
                <a:sym typeface="+mn-ea"/>
              </a:rPr>
              <a:t>单击编辑标题</a:t>
            </a:r>
            <a:endParaRPr dirty="0">
              <a:sym typeface="+mn-ea"/>
            </a:endParaRPr>
          </a:p>
        </p:txBody>
      </p:sp>
      <p:cxnSp>
        <p:nvCxnSpPr>
          <p:cNvPr id="3145731" name="直接连接符 22"/>
          <p:cNvCxnSpPr>
            <a:cxnSpLocks/>
          </p:cNvCxnSpPr>
          <p:nvPr>
            <p:custDataLst>
              <p:tags r:id="rId7"/>
            </p:custDataLst>
          </p:nvPr>
        </p:nvCxnSpPr>
        <p:spPr>
          <a:xfrm>
            <a:off x="8512877" y="3940944"/>
            <a:ext cx="2767263"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j-ea"/>
                <a:ea typeface="+mj-ea"/>
                <a:cs typeface="MiSans" panose="00000500000000000000" charset="-122"/>
              </a:defRPr>
            </a:lvl1pPr>
          </a:lstStyle>
          <a:p>
            <a:pPr algn="r" lvl="0"/>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altLang="en-US" lang="zh-CN" smtClean="0"/>
            </a:fld>
            <a:endParaRPr altLang="en-US" dirty="0" lang="zh-CN"/>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altLang="en-US" dirty="0" lang="zh-CN"/>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344778" y="0"/>
            <a:ext cx="8847221" cy="4975261"/>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a:cxnSpLocks/>
          </p:cNvCxnSpPr>
          <p:nvPr>
            <p:custDataLst>
              <p:tags r:id="rId3"/>
            </p:custDataLst>
          </p:nvPr>
        </p:nvCxnSpPr>
        <p:spPr>
          <a:xfrm>
            <a:off x="735013" y="6228346"/>
            <a:ext cx="1072197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200" i="0" kern="1200" kumimoji="0" lang="en-US" noProof="1" normalizeH="0" spc="300" strike="noStrike" u="none">
                <a:solidFill>
                  <a:schemeClr val="accent2"/>
                </a:solidFill>
                <a:latin typeface="+mj-ea"/>
                <a:ea typeface="+mj-ea"/>
                <a:cs typeface="MiSans" panose="00000500000000000000" charset="-122"/>
              </a:defRPr>
            </a:lvl1pPr>
          </a:lstStyle>
          <a:p>
            <a:pPr algn="l" lvl="0"/>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0">
                      <a:schemeClr val="accent1"/>
                    </a:gs>
                    <a:gs pos="100000">
                      <a:schemeClr val="accent2"/>
                    </a:gs>
                  </a:gsLst>
                  <a:lin ang="0" scaled="0"/>
                </a:gradFill>
                <a:latin typeface="+mj-ea"/>
                <a:ea typeface="+mj-ea"/>
                <a:cs typeface="+mj-ea"/>
              </a:defRPr>
            </a:lvl1pPr>
          </a:lstStyle>
          <a:p>
            <a:pPr lvl="0"/>
            <a:r>
              <a:rPr dirty="0">
                <a:sym typeface="+mn-ea"/>
              </a:rPr>
              <a:t>单击编辑标题</a:t>
            </a:r>
            <a:endParaRPr dirty="0">
              <a:sym typeface="+mn-ea"/>
            </a:endParaRPr>
          </a:p>
        </p:txBody>
      </p:sp>
      <p:cxnSp>
        <p:nvCxnSpPr>
          <p:cNvPr id="3145735" name="直接连接符 43"/>
          <p:cNvCxnSpPr>
            <a:cxnSpLocks/>
          </p:cNvCxnSpPr>
          <p:nvPr>
            <p:custDataLst>
              <p:tags r:id="rId6"/>
            </p:custDataLst>
          </p:nvPr>
        </p:nvCxnSpPr>
        <p:spPr>
          <a:xfrm>
            <a:off x="1845336" y="1807845"/>
            <a:ext cx="447040" cy="0"/>
          </a:xfrm>
          <a:prstGeom prst="line"/>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altLang="en-US" lang="zh-CN" smtClean="0"/>
            </a:fld>
            <a:endParaRPr altLang="en-US" dirty="0" lang="zh-CN"/>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altLang="en-US" dirty="0" lang="zh-CN"/>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37" name="直接连接符 22"/>
          <p:cNvCxnSpPr>
            <a:cxnSpLocks/>
          </p:cNvCxnSpPr>
          <p:nvPr>
            <p:custDataLst>
              <p:tags r:id="rId1"/>
            </p:custDataLst>
          </p:nvPr>
        </p:nvCxnSpPr>
        <p:spPr>
          <a:xfrm flipH="1">
            <a:off x="9185961"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a:cxnSpLocks/>
          </p:cNvCxnSpPr>
          <p:nvPr>
            <p:custDataLst>
              <p:tags r:id="rId2"/>
            </p:custDataLst>
          </p:nvPr>
        </p:nvCxnSpPr>
        <p:spPr>
          <a:xfrm>
            <a:off x="515176"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3"/>
            </p:custDataLst>
          </p:nvPr>
        </p:nvPicPr>
        <p:blipFill rotWithShape="1">
          <a:blip xmlns:r="http://schemas.openxmlformats.org/officeDocument/2006/relationships" r:embed="rId4"/>
          <a:srcRect l="47465" t="15910" r="3826" b="22729"/>
          <a:stretch>
            <a:fillRect/>
          </a:stretch>
        </p:blipFill>
        <p:spPr>
          <a:xfrm>
            <a:off x="1736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rotWithShape="1">
          <a:blip xmlns:r="http://schemas.openxmlformats.org/officeDocument/2006/relationships" r:embed="rId4"/>
          <a:srcRect l="47465" t="15910" r="3826" b="22729"/>
          <a:stretch>
            <a:fillRect/>
          </a:stretch>
        </p:blipFill>
        <p:spPr>
          <a:xfrm flipH="1">
            <a:off x="891732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4800" i="0" kern="1200" kumimoji="0" lang="en-US" noProof="1" normalizeH="0" spc="300" strike="noStrike" u="none">
                <a:solidFill>
                  <a:schemeClr val="tx1"/>
                </a:solidFill>
                <a:latin typeface="+mj-ea"/>
                <a:ea typeface="+mj-ea"/>
                <a:cs typeface="MiSans" panose="00000500000000000000" charset="-122"/>
              </a:defRPr>
            </a:lvl1pPr>
          </a:lstStyle>
          <a:p>
            <a:pPr algn="ctr" lvl="0"/>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noProof="1" normalizeH="0" spc="300" err="1" strike="noStrike" u="none">
                <a:gradFill>
                  <a:gsLst>
                    <a:gs pos="0">
                      <a:schemeClr val="accent1"/>
                    </a:gs>
                    <a:gs pos="100000">
                      <a:schemeClr val="accent2"/>
                    </a:gs>
                  </a:gsLst>
                  <a:lin ang="0" scaled="0"/>
                </a:gradFill>
                <a:latin typeface="+mj-ea"/>
                <a:ea typeface="+mj-ea"/>
                <a:cs typeface="+mj-ea"/>
              </a:defRPr>
            </a:lvl1pPr>
          </a:lstStyle>
          <a:p>
            <a:pPr algn="ctr" lvl="0"/>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6" name="页脚占位符 4"/>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5" name="图片 10"/>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8"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7" name="图片 14"/>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34"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9" name="图片 6"/>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2"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1"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dirty="0" lang="zh-CN"/>
          </a:p>
        </p:txBody>
      </p:sp>
      <p:sp>
        <p:nvSpPr>
          <p:cNvPr id="1048748" name="页脚占位符 2"/>
          <p:cNvSpPr>
            <a:spLocks noGrp="1"/>
          </p:cNvSpPr>
          <p:nvPr>
            <p:ph type="ftr" sz="quarter" idx="11"/>
            <p:custDataLst>
              <p:tags r:id="rId4"/>
            </p:custDataLst>
          </p:nvPr>
        </p:nvSpPr>
        <p:spPr/>
        <p:txBody>
          <a:bodyPr/>
          <a:p>
            <a:endParaRPr altLang="en-US" dirty="0" lang="zh-CN"/>
          </a:p>
        </p:txBody>
      </p:sp>
      <p:sp>
        <p:nvSpPr>
          <p:cNvPr id="104875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3"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6"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5"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7"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120390" y="0"/>
            <a:ext cx="9071810" cy="5101559"/>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300"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l" lvl="0"/>
            <a:r>
              <a:rPr dirty="0" err="1">
                <a:sym typeface="+mn-ea"/>
              </a:rPr>
              <a:t>编辑标题</a:t>
            </a:r>
            <a:endParaRPr dirty="0">
              <a:sym typeface="+mn-ea"/>
            </a:endParaRPr>
          </a:p>
        </p:txBody>
      </p:sp>
      <p:cxnSp>
        <p:nvCxnSpPr>
          <p:cNvPr id="3145741" name="直接连接符 7"/>
          <p:cNvCxnSpPr>
            <a:cxnSpLocks/>
          </p:cNvCxnSpPr>
          <p:nvPr>
            <p:custDataLst>
              <p:tags r:id="rId5"/>
            </p:custDataLst>
          </p:nvPr>
        </p:nvCxnSpPr>
        <p:spPr>
          <a:xfrm>
            <a:off x="2780331" y="6132093"/>
            <a:ext cx="8754110"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n-ea"/>
                <a:ea typeface="+mn-ea"/>
                <a:cs typeface="MiSans" panose="00000500000000000000" charset="-122"/>
              </a:defRPr>
            </a:lvl1pPr>
          </a:lstStyle>
          <a:p>
            <a:pPr algn="l" lvl="0"/>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8"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image" Target="../media/image2.png"/><Relationship Id="rId14" Type="http://schemas.openxmlformats.org/officeDocument/2006/relationships/tags" Target="../tags/tag79.xml"/><Relationship Id="rId15" Type="http://schemas.openxmlformats.org/officeDocument/2006/relationships/tags" Target="../tags/tag80.xml"/><Relationship Id="rId16" Type="http://schemas.openxmlformats.org/officeDocument/2006/relationships/tags" Target="../tags/tag81.xml"/><Relationship Id="rId17" Type="http://schemas.openxmlformats.org/officeDocument/2006/relationships/tags" Target="../tags/tag82.xml"/><Relationship Id="rId18" Type="http://schemas.openxmlformats.org/officeDocument/2006/relationships/tags" Target="../tags/tag83.xml"/><Relationship Id="rId19" Type="http://schemas.openxmlformats.org/officeDocument/2006/relationships/tags" Target="../tags/tag8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6949" r:id="rId1"/>
    <p:sldLayoutId id="2147496950" r:id="rId2"/>
    <p:sldLayoutId id="2147496951" r:id="rId3"/>
    <p:sldLayoutId id="2147496952" r:id="rId4"/>
    <p:sldLayoutId id="2147496953" r:id="rId5"/>
    <p:sldLayoutId id="2147496954" r:id="rId6"/>
    <p:sldLayoutId id="2147496955" r:id="rId7"/>
    <p:sldLayoutId id="2147496956" r:id="rId8"/>
    <p:sldLayoutId id="2147496957" r:id="rId9"/>
    <p:sldLayoutId id="2147496958" r:id="rId10"/>
    <p:sldLayoutId id="21474969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MiSans" panose="00000500000000000000" charset="-122"/>
                <a:ea typeface="MiSans" panose="00000500000000000000" charset="-122"/>
                <a:cs typeface="MiSans" panose="00000500000000000000"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99" y="1413194"/>
            <a:ext cx="10969199" cy="4763769"/>
          </a:xfrm>
          <a:prstGeom prst="rect"/>
          <a:ln>
            <a:noFill/>
            <a:prstDash val="sysDash"/>
          </a:ln>
        </p:spPr>
        <p:txBody>
          <a:bodyPr bIns="46800" lIns="90000" rIns="90000" rtlCol="0" tIns="46800" vert="horz">
            <a:normAutofit/>
          </a:bodyPr>
          <a:p>
            <a:pPr lvl="0" marR="0">
              <a:spcBef>
                <a:spcPts val="1200"/>
              </a:spcBef>
              <a:spcAft>
                <a:spcPts val="0"/>
              </a:spcAft>
              <a:buClrTx/>
              <a:buSzTx/>
            </a:pPr>
            <a:r>
              <a:rPr altLang="en-US" dirty="0" lang="zh-CN"/>
              <a:t>单击此处编辑母版文本样式</a:t>
            </a:r>
            <a:endParaRPr altLang="en-US" dirty="0" lang="zh-CN"/>
          </a:p>
          <a:p>
            <a:pPr lvl="1" marR="0">
              <a:spcBef>
                <a:spcPts val="1200"/>
              </a:spcBef>
              <a:spcAft>
                <a:spcPts val="0"/>
              </a:spcAft>
              <a:tabLst>
                <a:tab algn="l" pos="1609725"/>
              </a:tabLst>
            </a:pPr>
            <a:r>
              <a:rPr altLang="en-US" dirty="0" lang="zh-CN"/>
              <a:t>二级</a:t>
            </a:r>
            <a:endParaRPr altLang="en-US" dirty="0" lang="zh-CN"/>
          </a:p>
          <a:p>
            <a:pPr lvl="2" marR="0">
              <a:spcBef>
                <a:spcPts val="1200"/>
              </a:spcBef>
              <a:spcAft>
                <a:spcPts val="0"/>
              </a:spcAft>
            </a:pPr>
            <a:r>
              <a:rPr altLang="en-US" dirty="0" lang="zh-CN"/>
              <a:t>三级</a:t>
            </a:r>
            <a:endParaRPr altLang="en-US" dirty="0" lang="zh-CN"/>
          </a:p>
          <a:p>
            <a:pPr lvl="3" marR="0">
              <a:spcBef>
                <a:spcPts val="1200"/>
              </a:spcBef>
              <a:spcAft>
                <a:spcPts val="0"/>
              </a:spcAft>
            </a:pPr>
            <a:r>
              <a:rPr altLang="en-US" dirty="0" lang="zh-CN"/>
              <a:t>四级</a:t>
            </a:r>
            <a:endParaRPr altLang="en-US" dirty="0" lang="zh-CN"/>
          </a:p>
          <a:p>
            <a:pPr lvl="4" marR="0">
              <a:spcBef>
                <a:spcPts val="1200"/>
              </a:spcBef>
              <a:spcAft>
                <a:spcPts val="0"/>
              </a:spcAft>
            </a:pPr>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99" y="365125"/>
            <a:ext cx="10969199" cy="979581"/>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6986" r:id="rId1"/>
    <p:sldLayoutId id="2147496987" r:id="rId2"/>
    <p:sldLayoutId id="2147496988" r:id="rId3"/>
    <p:sldLayoutId id="2147496989" r:id="rId4"/>
    <p:sldLayoutId id="2147496990" r:id="rId5"/>
    <p:sldLayoutId id="2147496991" r:id="rId6"/>
    <p:sldLayoutId id="2147496992" r:id="rId7"/>
    <p:sldLayoutId id="2147496993" r:id="rId8"/>
    <p:sldLayoutId id="2147496994" r:id="rId9"/>
    <p:sldLayoutId id="2147496995" r:id="rId10"/>
    <p:sldLayoutId id="214749699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panose="00000500000000000000"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solidFill>
          <a:latin typeface="+mn-ea"/>
          <a:ea typeface="+mn-ea"/>
          <a:cs typeface="MiSans" panose="00000500000000000000"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panose="00000500000000000000"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tags" Target="../tags/tag109.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8.xml"/><Relationship Id="rId2" Type="http://schemas.openxmlformats.org/officeDocument/2006/relationships/tags" Target="../tags/tag129.xml"/><Relationship Id="rId3" Type="http://schemas.openxmlformats.org/officeDocument/2006/relationships/tags" Target="../tags/tag130.xml"/><Relationship Id="rId4" Type="http://schemas.openxmlformats.org/officeDocument/2006/relationships/tags" Target="../tags/tag131.xml"/><Relationship Id="rId5" Type="http://schemas.openxmlformats.org/officeDocument/2006/relationships/tags" Target="../tags/tag132.xml"/><Relationship Id="rId6" Type="http://schemas.openxmlformats.org/officeDocument/2006/relationships/tags" Target="../tags/tag133.xml"/><Relationship Id="rId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tags" Target="../tags/tag142.xml"/><Relationship Id="rId10" Type="http://schemas.openxmlformats.org/officeDocument/2006/relationships/tags" Target="../tags/tag143.xml"/><Relationship Id="rId11" Type="http://schemas.openxmlformats.org/officeDocument/2006/relationships/tags" Target="../tags/tag144.xml"/><Relationship Id="rId12" Type="http://schemas.openxmlformats.org/officeDocument/2006/relationships/tags" Target="../tags/tag145.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tags" Target="../tags/tag173.xml"/><Relationship Id="rId14" Type="http://schemas.openxmlformats.org/officeDocument/2006/relationships/tags" Target="../tags/tag174.xml"/><Relationship Id="rId15" Type="http://schemas.openxmlformats.org/officeDocument/2006/relationships/tags" Target="../tags/tag175.xml"/><Relationship Id="rId16" Type="http://schemas.openxmlformats.org/officeDocument/2006/relationships/tags" Target="../tags/tag176.xml"/><Relationship Id="rId17" Type="http://schemas.openxmlformats.org/officeDocument/2006/relationships/tags" Target="../tags/tag177.xml"/><Relationship Id="rId18" Type="http://schemas.openxmlformats.org/officeDocument/2006/relationships/tags" Target="../tags/tag178.xml"/><Relationship Id="rId19" Type="http://schemas.openxmlformats.org/officeDocument/2006/relationships/tags" Target="../tags/tag179.xml"/><Relationship Id="rId20" Type="http://schemas.openxmlformats.org/officeDocument/2006/relationships/tags" Target="../tags/tag180.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00.x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tags" Target="../tags/tag208.xml"/><Relationship Id="rId10" Type="http://schemas.openxmlformats.org/officeDocument/2006/relationships/tags" Target="../tags/tag209.xml"/><Relationship Id="rId11" Type="http://schemas.openxmlformats.org/officeDocument/2006/relationships/tags" Target="../tags/tag210.xml"/><Relationship Id="rId12" Type="http://schemas.openxmlformats.org/officeDocument/2006/relationships/tags" Target="../tags/tag211.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tags" Target="../tags/tag269.xml"/><Relationship Id="rId8" Type="http://schemas.openxmlformats.org/officeDocument/2006/relationships/tags" Target="../tags/tag270.xml"/><Relationship Id="rId9" Type="http://schemas.openxmlformats.org/officeDocument/2006/relationships/tags" Target="../tags/tag271.xml"/><Relationship Id="rId10" Type="http://schemas.openxmlformats.org/officeDocument/2006/relationships/tags" Target="../tags/tag272.xml"/><Relationship Id="rId11" Type="http://schemas.openxmlformats.org/officeDocument/2006/relationships/tags" Target="../tags/tag273.xml"/><Relationship Id="rId12" Type="http://schemas.openxmlformats.org/officeDocument/2006/relationships/tags" Target="../tags/tag274.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5.xml"/><Relationship Id="rId2" Type="http://schemas.openxmlformats.org/officeDocument/2006/relationships/tags" Target="../tags/tag276.xml"/><Relationship Id="rId3" Type="http://schemas.openxmlformats.org/officeDocument/2006/relationships/tags" Target="../tags/tag277.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0.xml"/><Relationship Id="rId2" Type="http://schemas.openxmlformats.org/officeDocument/2006/relationships/tags" Target="../tags/tag311.xml"/><Relationship Id="rId3" Type="http://schemas.openxmlformats.org/officeDocument/2006/relationships/tags" Target="../tags/tag312.xml"/><Relationship Id="rId4" Type="http://schemas.openxmlformats.org/officeDocument/2006/relationships/tags" Target="../tags/tag313.xml"/><Relationship Id="rId5" Type="http://schemas.openxmlformats.org/officeDocument/2006/relationships/tags" Target="../tags/tag314.xml"/><Relationship Id="rId6" Type="http://schemas.openxmlformats.org/officeDocument/2006/relationships/tags" Target="../tags/tag315.xml"/><Relationship Id="rId7" Type="http://schemas.openxmlformats.org/officeDocument/2006/relationships/tags" Target="../tags/tag316.xml"/><Relationship Id="rId8" Type="http://schemas.openxmlformats.org/officeDocument/2006/relationships/tags" Target="../tags/tag317.xml"/><Relationship Id="rId9" Type="http://schemas.openxmlformats.org/officeDocument/2006/relationships/tags" Target="../tags/tag318.xml"/><Relationship Id="rId10" Type="http://schemas.openxmlformats.org/officeDocument/2006/relationships/tags" Target="../tags/tag319.xml"/><Relationship Id="rId11" Type="http://schemas.openxmlformats.org/officeDocument/2006/relationships/tags" Target="../tags/tag320.xml"/><Relationship Id="rId12" Type="http://schemas.openxmlformats.org/officeDocument/2006/relationships/tags" Target="../tags/tag321.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tags" Target="../tags/tag340.xml"/><Relationship Id="rId5" Type="http://schemas.openxmlformats.org/officeDocument/2006/relationships/tags" Target="../tags/tag341.xml"/><Relationship Id="rId6" Type="http://schemas.openxmlformats.org/officeDocument/2006/relationships/tags" Target="../tags/tag342.xml"/><Relationship Id="rId7" Type="http://schemas.openxmlformats.org/officeDocument/2006/relationships/tags" Target="../tags/tag343.xml"/><Relationship Id="rId8" Type="http://schemas.openxmlformats.org/officeDocument/2006/relationships/tags" Target="../tags/tag344.xml"/><Relationship Id="rId9" Type="http://schemas.openxmlformats.org/officeDocument/2006/relationships/tags" Target="../tags/tag345.xml"/><Relationship Id="rId10" Type="http://schemas.openxmlformats.org/officeDocument/2006/relationships/tags" Target="../tags/tag346.xml"/><Relationship Id="rId11" Type="http://schemas.openxmlformats.org/officeDocument/2006/relationships/tags" Target="../tags/tag347.xml"/><Relationship Id="rId12" Type="http://schemas.openxmlformats.org/officeDocument/2006/relationships/tags" Target="../tags/tag348.xml"/><Relationship Id="rId13"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tags" Target="../tags/tag352.xml"/><Relationship Id="rId5" Type="http://schemas.openxmlformats.org/officeDocument/2006/relationships/tags" Target="../tags/tag353.xml"/><Relationship Id="rId6" Type="http://schemas.openxmlformats.org/officeDocument/2006/relationships/tags" Target="../tags/tag354.xml"/><Relationship Id="rId7" Type="http://schemas.openxmlformats.org/officeDocument/2006/relationships/tags" Target="../tags/tag355.xml"/><Relationship Id="rId8" Type="http://schemas.openxmlformats.org/officeDocument/2006/relationships/tags" Target="../tags/tag356.xml"/><Relationship Id="rId9" Type="http://schemas.openxmlformats.org/officeDocument/2006/relationships/tags" Target="../tags/tag357.xml"/><Relationship Id="rId10" Type="http://schemas.openxmlformats.org/officeDocument/2006/relationships/tags" Target="../tags/tag358.xml"/><Relationship Id="rId11" Type="http://schemas.openxmlformats.org/officeDocument/2006/relationships/tags" Target="../tags/tag359.xml"/><Relationship Id="rId12" Type="http://schemas.openxmlformats.org/officeDocument/2006/relationships/tags" Target="../tags/tag360.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61.xml"/><Relationship Id="rId2" Type="http://schemas.openxmlformats.org/officeDocument/2006/relationships/tags" Target="../tags/tag362.xml"/><Relationship Id="rId3" Type="http://schemas.openxmlformats.org/officeDocument/2006/relationships/tags" Target="../tags/tag363.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4"/>
            <p:custDataLst>
              <p:tags r:id="rId1"/>
            </p:custDataLst>
          </p:nvPr>
        </p:nvSpPr>
        <p:spPr/>
        <p:txBody>
          <a:bodyPr/>
          <a:p>
            <a:r>
              <a:rPr altLang="en-US" lang="zh-CN"/>
              <a:t>xxx,a click to unlimited possibilities</a:t>
            </a:r>
            <a:endParaRPr altLang="en-US" lang="zh-CN"/>
          </a:p>
        </p:txBody>
      </p:sp>
      <p:sp>
        <p:nvSpPr>
          <p:cNvPr id="1048650" name="标题 6"/>
          <p:cNvSpPr>
            <a:spLocks noGrp="1"/>
          </p:cNvSpPr>
          <p:nvPr>
            <p:ph type="title" idx="3"/>
            <p:custDataLst>
              <p:tags r:id="rId2"/>
            </p:custDataLst>
          </p:nvPr>
        </p:nvSpPr>
        <p:spPr/>
        <p:txBody>
          <a:bodyPr>
            <a:normAutofit fontScale="90000"/>
          </a:bodyPr>
          <a:p>
            <a:r>
              <a:rPr altLang="en-US" lang="zh-CN"/>
              <a:t>图像识别行业工作总结与展望</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6" name="文本占位符 2"/>
          <p:cNvSpPr>
            <a:spLocks noGrp="1"/>
          </p:cNvSpPr>
          <p:nvPr>
            <p:ph type="body" idx="3"/>
            <p:custDataLst>
              <p:tags r:id="rId1"/>
            </p:custDataLst>
          </p:nvPr>
        </p:nvSpPr>
        <p:spPr/>
        <p:txBody>
          <a:bodyPr/>
          <a:p>
            <a:r>
              <a:rPr altLang="en-US" lang="zh-CN"/>
              <a:t>CONTENTS</a:t>
            </a:r>
            <a:endParaRPr altLang="en-US" lang="zh-CN"/>
          </a:p>
        </p:txBody>
      </p:sp>
      <p:sp>
        <p:nvSpPr>
          <p:cNvPr id="1048798" name="标题 6"/>
          <p:cNvSpPr>
            <a:spLocks noGrp="1"/>
          </p:cNvSpPr>
          <p:nvPr>
            <p:ph type="title" idx="2"/>
            <p:custDataLst>
              <p:tags r:id="rId2"/>
            </p:custDataLst>
          </p:nvPr>
        </p:nvSpPr>
        <p:spPr/>
        <p:txBody>
          <a:bodyPr>
            <a:normAutofit fontScale="96970"/>
          </a:bodyPr>
          <a:p>
            <a:r>
              <a:rPr altLang="en-US" lang="zh-CN"/>
              <a:t>目录</a:t>
            </a:r>
            <a:endParaRPr altLang="en-US" lang="zh-CN"/>
          </a:p>
        </p:txBody>
      </p:sp>
      <p:sp>
        <p:nvSpPr>
          <p:cNvPr id="1048800" name="矩形: 圆角 17"/>
          <p:cNvSpPr/>
          <p:nvPr>
            <p:custDataLst>
              <p:tags r:id="rId3"/>
            </p:custDataLst>
          </p:nvPr>
        </p:nvSpPr>
        <p:spPr>
          <a:xfrm>
            <a:off x="46990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2" name="序号"/>
          <p:cNvSpPr txBox="1"/>
          <p:nvPr>
            <p:custDataLst>
              <p:tags r:id="rId4"/>
            </p:custDataLst>
          </p:nvPr>
        </p:nvSpPr>
        <p:spPr>
          <a:xfrm>
            <a:off x="60198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01.</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5"/>
            </p:custDataLst>
          </p:nvPr>
        </p:nvSpPr>
        <p:spPr>
          <a:xfrm>
            <a:off x="60198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添加目录标题</a:t>
            </a:r>
            <a:endParaRPr altLang="en-US" dirty="0" sz="1600" lang="zh-CN" spc="300">
              <a:solidFill>
                <a:schemeClr val="tx1"/>
              </a:solidFill>
              <a:latin typeface="+mj-ea"/>
              <a:ea typeface="+mj-ea"/>
              <a:cs typeface="MiSans" panose="00000500000000000000" charset="-122"/>
            </a:endParaRPr>
          </a:p>
        </p:txBody>
      </p:sp>
      <p:sp>
        <p:nvSpPr>
          <p:cNvPr id="1048806" name="矩形: 圆角 7"/>
          <p:cNvSpPr/>
          <p:nvPr>
            <p:custDataLst>
              <p:tags r:id="rId6"/>
            </p:custDataLst>
          </p:nvPr>
        </p:nvSpPr>
        <p:spPr>
          <a:xfrm>
            <a:off x="2374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8" name="序号"/>
          <p:cNvSpPr txBox="1"/>
          <p:nvPr>
            <p:custDataLst>
              <p:tags r:id="rId7"/>
            </p:custDataLst>
          </p:nvPr>
        </p:nvSpPr>
        <p:spPr>
          <a:xfrm>
            <a:off x="250634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02.</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8"/>
            </p:custDataLst>
          </p:nvPr>
        </p:nvSpPr>
        <p:spPr>
          <a:xfrm>
            <a:off x="250634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图像识别行业概述</a:t>
            </a:r>
            <a:endParaRPr altLang="en-US" dirty="0" sz="1600" lang="zh-CN" spc="300">
              <a:solidFill>
                <a:schemeClr val="tx1"/>
              </a:solidFill>
              <a:latin typeface="+mj-ea"/>
              <a:ea typeface="+mj-ea"/>
              <a:cs typeface="MiSans" panose="00000500000000000000" charset="-122"/>
            </a:endParaRPr>
          </a:p>
        </p:txBody>
      </p:sp>
      <p:sp>
        <p:nvSpPr>
          <p:cNvPr id="1048812" name="矩形: 圆角 19"/>
          <p:cNvSpPr/>
          <p:nvPr>
            <p:custDataLst>
              <p:tags r:id="rId9"/>
            </p:custDataLst>
          </p:nvPr>
        </p:nvSpPr>
        <p:spPr>
          <a:xfrm>
            <a:off x="4279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14" name="序号"/>
          <p:cNvSpPr txBox="1"/>
          <p:nvPr>
            <p:custDataLst>
              <p:tags r:id="rId10"/>
            </p:custDataLst>
          </p:nvPr>
        </p:nvSpPr>
        <p:spPr>
          <a:xfrm>
            <a:off x="441071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03.</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1"/>
            </p:custDataLst>
          </p:nvPr>
        </p:nvSpPr>
        <p:spPr>
          <a:xfrm>
            <a:off x="441071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图像识别技术发展历程</a:t>
            </a:r>
            <a:endParaRPr altLang="en-US" dirty="0" sz="1600" lang="zh-CN" spc="300">
              <a:solidFill>
                <a:schemeClr val="tx1"/>
              </a:solidFill>
              <a:latin typeface="+mj-ea"/>
              <a:ea typeface="+mj-ea"/>
              <a:cs typeface="MiSans" panose="00000500000000000000" charset="-122"/>
            </a:endParaRPr>
          </a:p>
        </p:txBody>
      </p:sp>
      <p:sp>
        <p:nvSpPr>
          <p:cNvPr id="1048818" name="矩形: 圆角 28"/>
          <p:cNvSpPr/>
          <p:nvPr>
            <p:custDataLst>
              <p:tags r:id="rId12"/>
            </p:custDataLst>
          </p:nvPr>
        </p:nvSpPr>
        <p:spPr>
          <a:xfrm>
            <a:off x="618363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0" name="序号"/>
          <p:cNvSpPr txBox="1"/>
          <p:nvPr>
            <p:custDataLst>
              <p:tags r:id="rId13"/>
            </p:custDataLst>
          </p:nvPr>
        </p:nvSpPr>
        <p:spPr>
          <a:xfrm>
            <a:off x="6315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04.</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4"/>
            </p:custDataLst>
          </p:nvPr>
        </p:nvSpPr>
        <p:spPr>
          <a:xfrm>
            <a:off x="6315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图像识别行业应用案例</a:t>
            </a:r>
            <a:endParaRPr altLang="en-US" dirty="0" sz="1600" lang="zh-CN" spc="300">
              <a:solidFill>
                <a:schemeClr val="tx1"/>
              </a:solidFill>
              <a:latin typeface="+mj-ea"/>
              <a:ea typeface="+mj-ea"/>
              <a:cs typeface="MiSans" panose="00000500000000000000" charset="-122"/>
            </a:endParaRPr>
          </a:p>
        </p:txBody>
      </p:sp>
      <p:sp>
        <p:nvSpPr>
          <p:cNvPr id="1048824" name="矩形: 圆角 37"/>
          <p:cNvSpPr/>
          <p:nvPr>
            <p:custDataLst>
              <p:tags r:id="rId15"/>
            </p:custDataLst>
          </p:nvPr>
        </p:nvSpPr>
        <p:spPr>
          <a:xfrm>
            <a:off x="8087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6" name="序号"/>
          <p:cNvSpPr txBox="1"/>
          <p:nvPr>
            <p:custDataLst>
              <p:tags r:id="rId16"/>
            </p:custDataLst>
          </p:nvPr>
        </p:nvSpPr>
        <p:spPr>
          <a:xfrm>
            <a:off x="8220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05.</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7"/>
            </p:custDataLst>
          </p:nvPr>
        </p:nvSpPr>
        <p:spPr>
          <a:xfrm>
            <a:off x="8220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图像识别行业面临的挑战与机遇</a:t>
            </a:r>
            <a:endParaRPr altLang="en-US" dirty="0" sz="1600" lang="zh-CN" spc="300">
              <a:solidFill>
                <a:schemeClr val="tx1"/>
              </a:solidFill>
              <a:latin typeface="+mj-ea"/>
              <a:ea typeface="+mj-ea"/>
              <a:cs typeface="MiSans" panose="00000500000000000000" charset="-122"/>
            </a:endParaRPr>
          </a:p>
        </p:txBody>
      </p:sp>
      <p:sp>
        <p:nvSpPr>
          <p:cNvPr id="1048830" name="矩形: 圆角 45"/>
          <p:cNvSpPr/>
          <p:nvPr>
            <p:custDataLst>
              <p:tags r:id="rId18"/>
            </p:custDataLst>
          </p:nvPr>
        </p:nvSpPr>
        <p:spPr>
          <a:xfrm>
            <a:off x="9992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32" name="序号"/>
          <p:cNvSpPr txBox="1"/>
          <p:nvPr>
            <p:custDataLst>
              <p:tags r:id="rId19"/>
            </p:custDataLst>
          </p:nvPr>
        </p:nvSpPr>
        <p:spPr>
          <a:xfrm>
            <a:off x="1012444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06.</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34" name="标题"/>
          <p:cNvSpPr txBox="1"/>
          <p:nvPr>
            <p:custDataLst>
              <p:tags r:id="rId20"/>
            </p:custDataLst>
          </p:nvPr>
        </p:nvSpPr>
        <p:spPr>
          <a:xfrm>
            <a:off x="1012444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未来图像识别技术的发展趋势</a:t>
            </a:r>
            <a:endParaRPr altLang="en-US" dirty="0" sz="1600" lang="zh-CN" spc="300">
              <a:solidFill>
                <a:schemeClr val="tx1"/>
              </a:solidFill>
              <a:latin typeface="+mj-ea"/>
              <a:ea typeface="+mj-ea"/>
              <a:cs typeface="MiSans"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文本占位符 3"/>
          <p:cNvSpPr>
            <a:spLocks noGrp="1"/>
          </p:cNvSpPr>
          <p:nvPr>
            <p:ph type="body" idx="2"/>
            <p:custDataLst>
              <p:tags r:id="rId1"/>
            </p:custDataLst>
          </p:nvPr>
        </p:nvSpPr>
        <p:spPr/>
        <p:txBody>
          <a:bodyPr/>
          <a:p>
            <a:r>
              <a:rPr altLang="en-US" lang="zh-CN"/>
              <a:t>PART ONE</a:t>
            </a:r>
            <a:endParaRPr altLang="en-US" lang="zh-CN"/>
          </a:p>
        </p:txBody>
      </p:sp>
      <p:sp>
        <p:nvSpPr>
          <p:cNvPr id="1048870"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4" name="文本占位符 3"/>
          <p:cNvSpPr>
            <a:spLocks noGrp="1"/>
          </p:cNvSpPr>
          <p:nvPr>
            <p:ph type="body" idx="2"/>
            <p:custDataLst>
              <p:tags r:id="rId1"/>
            </p:custDataLst>
          </p:nvPr>
        </p:nvSpPr>
        <p:spPr/>
        <p:txBody>
          <a:bodyPr/>
          <a:p>
            <a:r>
              <a:rPr altLang="en-US" lang="zh-CN"/>
              <a:t>PART TWO</a:t>
            </a:r>
            <a:endParaRPr altLang="en-US" lang="zh-CN"/>
          </a:p>
        </p:txBody>
      </p:sp>
      <p:sp>
        <p:nvSpPr>
          <p:cNvPr id="1048906" name="标题 4"/>
          <p:cNvSpPr>
            <a:spLocks noGrp="1"/>
          </p:cNvSpPr>
          <p:nvPr>
            <p:ph type="title" idx="1"/>
            <p:custDataLst>
              <p:tags r:id="rId2"/>
            </p:custDataLst>
          </p:nvPr>
        </p:nvSpPr>
        <p:spPr/>
        <p:txBody>
          <a:bodyPr/>
          <a:p>
            <a:r>
              <a:rPr altLang="en-US" lang="zh-CN"/>
              <a:t>图像识别行业概述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8" name="标题 2"/>
          <p:cNvSpPr>
            <a:spLocks noGrp="1"/>
          </p:cNvSpPr>
          <p:nvPr>
            <p:ph type="title" idx="1"/>
          </p:nvPr>
        </p:nvSpPr>
        <p:spPr/>
        <p:txBody>
          <a:bodyPr>
            <a:normAutofit fontScale="91667"/>
          </a:bodyPr>
          <a:p>
            <a:r>
              <a:rPr altLang="en-US" lang="zh-CN"/>
              <a:t>图像识别定义</a:t>
            </a:r>
            <a:endParaRPr altLang="en-US" lang="zh-CN"/>
          </a:p>
        </p:txBody>
      </p:sp>
      <p:sp>
        <p:nvSpPr>
          <p:cNvPr id="104897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7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图像识别是指利用计算机对图像进行处理、分析和理解，以识别各种不同模式的目标和对像的技术。</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7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7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图像识别技术包括灰度化、降噪、边缘检测、二值化、形态学处理、特征提取等步骤。</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8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8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图像识别技术广泛应用于安防领域的景区、机场、车站、门禁等，医疗领域的医疗诊断，工业领域的生产监测、质量控制等。</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8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9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图像识别技术的发展趋势是向更高精度、更高速度、更稳定、更易用发展。</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6" name="标题 2"/>
          <p:cNvSpPr>
            <a:spLocks noGrp="1"/>
          </p:cNvSpPr>
          <p:nvPr>
            <p:ph type="title" idx="1"/>
          </p:nvPr>
        </p:nvSpPr>
        <p:spPr/>
        <p:txBody>
          <a:bodyPr>
            <a:normAutofit fontScale="94444"/>
          </a:bodyPr>
          <a:p>
            <a:r>
              <a:rPr altLang="en-US" lang="zh-CN"/>
              <a:t>行业应用领域</a:t>
            </a:r>
            <a:endParaRPr altLang="en-US" lang="zh-CN"/>
          </a:p>
        </p:txBody>
      </p:sp>
      <p:sp>
        <p:nvSpPr>
          <p:cNvPr id="1049028" name="矩形 31"/>
          <p:cNvSpPr/>
          <p:nvPr>
            <p:custDataLst>
              <p:tags r:id="rId1"/>
            </p:custDataLst>
          </p:nvPr>
        </p:nvSpPr>
        <p:spPr>
          <a:xfrm>
            <a:off x="3844518" y="1490400"/>
            <a:ext cx="4497625" cy="693568"/>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医疗影像诊断</a:t>
            </a:r>
            <a:endParaRPr altLang="en-US" dirty="0" sz="1200" lang="zh-CN" spc="150">
              <a:solidFill>
                <a:schemeClr val="tx1">
                  <a:lumMod val="65000"/>
                  <a:lumOff val="35000"/>
                </a:schemeClr>
              </a:solidFill>
              <a:latin typeface="+mn-ea"/>
              <a:sym typeface="+mn-ea"/>
            </a:endParaRPr>
          </a:p>
        </p:txBody>
      </p:sp>
      <p:sp>
        <p:nvSpPr>
          <p:cNvPr id="1049030" name="矩形 4"/>
          <p:cNvSpPr/>
          <p:nvPr>
            <p:custDataLst>
              <p:tags r:id="rId2"/>
            </p:custDataLst>
          </p:nvPr>
        </p:nvSpPr>
        <p:spPr>
          <a:xfrm>
            <a:off x="3844518" y="2303526"/>
            <a:ext cx="4497625" cy="693568"/>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自动驾驶</a:t>
            </a:r>
            <a:endParaRPr altLang="en-US" dirty="0" sz="1200" lang="zh-CN" spc="150">
              <a:solidFill>
                <a:schemeClr val="tx1">
                  <a:lumMod val="65000"/>
                  <a:lumOff val="35000"/>
                </a:schemeClr>
              </a:solidFill>
              <a:latin typeface="+mn-ea"/>
              <a:sym typeface="+mn-ea"/>
            </a:endParaRPr>
          </a:p>
        </p:txBody>
      </p:sp>
      <p:sp>
        <p:nvSpPr>
          <p:cNvPr id="1049032" name="矩形 5"/>
          <p:cNvSpPr/>
          <p:nvPr>
            <p:custDataLst>
              <p:tags r:id="rId3"/>
            </p:custDataLst>
          </p:nvPr>
        </p:nvSpPr>
        <p:spPr>
          <a:xfrm>
            <a:off x="3844518" y="3116653"/>
            <a:ext cx="4497625" cy="693568"/>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智能安防</a:t>
            </a:r>
            <a:endParaRPr altLang="en-US" dirty="0" sz="1200" lang="zh-CN" spc="150">
              <a:solidFill>
                <a:schemeClr val="tx1">
                  <a:lumMod val="65000"/>
                  <a:lumOff val="35000"/>
                </a:schemeClr>
              </a:solidFill>
              <a:latin typeface="+mn-ea"/>
              <a:sym typeface="+mn-ea"/>
            </a:endParaRPr>
          </a:p>
        </p:txBody>
      </p:sp>
      <p:sp>
        <p:nvSpPr>
          <p:cNvPr id="1049034" name="矩形 7"/>
          <p:cNvSpPr/>
          <p:nvPr>
            <p:custDataLst>
              <p:tags r:id="rId4"/>
            </p:custDataLst>
          </p:nvPr>
        </p:nvSpPr>
        <p:spPr>
          <a:xfrm>
            <a:off x="3844518" y="3929779"/>
            <a:ext cx="4497625" cy="693568"/>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工业质检</a:t>
            </a:r>
            <a:endParaRPr altLang="en-US" dirty="0" sz="1200" lang="zh-CN" spc="150">
              <a:solidFill>
                <a:schemeClr val="tx1">
                  <a:lumMod val="65000"/>
                  <a:lumOff val="35000"/>
                </a:schemeClr>
              </a:solidFill>
              <a:latin typeface="+mn-ea"/>
              <a:sym typeface="+mn-ea"/>
            </a:endParaRPr>
          </a:p>
        </p:txBody>
      </p:sp>
      <p:sp>
        <p:nvSpPr>
          <p:cNvPr id="1049036" name="矩形 3"/>
          <p:cNvSpPr/>
          <p:nvPr>
            <p:custDataLst>
              <p:tags r:id="rId5"/>
            </p:custDataLst>
          </p:nvPr>
        </p:nvSpPr>
        <p:spPr>
          <a:xfrm>
            <a:off x="3844518" y="4742905"/>
            <a:ext cx="4497625" cy="693568"/>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智能家居</a:t>
            </a:r>
            <a:endParaRPr altLang="en-US" dirty="0" sz="1200" lang="zh-CN" spc="150">
              <a:solidFill>
                <a:schemeClr val="tx1">
                  <a:lumMod val="65000"/>
                  <a:lumOff val="35000"/>
                </a:schemeClr>
              </a:solidFill>
              <a:latin typeface="+mn-ea"/>
              <a:sym typeface="+mn-ea"/>
            </a:endParaRPr>
          </a:p>
        </p:txBody>
      </p:sp>
      <p:sp>
        <p:nvSpPr>
          <p:cNvPr id="1049038" name="矩形 6"/>
          <p:cNvSpPr/>
          <p:nvPr>
            <p:custDataLst>
              <p:tags r:id="rId6"/>
            </p:custDataLst>
          </p:nvPr>
        </p:nvSpPr>
        <p:spPr>
          <a:xfrm>
            <a:off x="3844518" y="5556032"/>
            <a:ext cx="4497625" cy="693568"/>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医疗保健</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72" name="标题 2"/>
          <p:cNvSpPr>
            <a:spLocks noGrp="1"/>
          </p:cNvSpPr>
          <p:nvPr>
            <p:ph type="title" idx="1"/>
          </p:nvPr>
        </p:nvSpPr>
        <p:spPr/>
        <p:txBody>
          <a:bodyPr>
            <a:normAutofit fontScale="94444"/>
          </a:bodyPr>
          <a:p>
            <a:r>
              <a:rPr altLang="en-US" lang="zh-CN"/>
              <a:t>市场规模及增长趋势</a:t>
            </a:r>
            <a:endParaRPr altLang="en-US" lang="zh-CN"/>
          </a:p>
        </p:txBody>
      </p:sp>
      <p:sp>
        <p:nvSpPr>
          <p:cNvPr id="104907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市场规模：全球图像识别市场规模不断扩大，预计未来几年将持续保持快速增长。</a:t>
            </a:r>
            <a:endParaRPr altLang="en-US" dirty="0" sz="2000" lang="zh-CN" spc="150">
              <a:solidFill>
                <a:schemeClr val="tx1">
                  <a:lumMod val="85000"/>
                  <a:lumOff val="15000"/>
                </a:schemeClr>
              </a:solidFill>
              <a:latin typeface="+mn-ea"/>
              <a:sym typeface="+mn-ea"/>
            </a:endParaRPr>
          </a:p>
        </p:txBody>
      </p:sp>
      <p:sp>
        <p:nvSpPr>
          <p:cNvPr id="104908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增长趋势：随着人工智能技术的不断发展，图像识别技术将逐渐渗透到各个领域，成为未来发展的重要趋势之一。</a:t>
            </a:r>
            <a:endParaRPr altLang="en-US" dirty="0" sz="2000" lang="zh-CN" spc="150">
              <a:solidFill>
                <a:schemeClr val="tx1">
                  <a:lumMod val="85000"/>
                  <a:lumOff val="15000"/>
                </a:schemeClr>
              </a:solidFill>
              <a:latin typeface="+mn-ea"/>
              <a:sym typeface="+mn-ea"/>
            </a:endParaRPr>
          </a:p>
        </p:txBody>
      </p:sp>
      <p:sp>
        <p:nvSpPr>
          <p:cNvPr id="104908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行业应用：图像识别技术在安防、医疗、金融、交通等领域得到广泛应用，为人们的生活和工作带来了诸多便利。</a:t>
            </a:r>
            <a:endParaRPr altLang="en-US" dirty="0" sz="2000" lang="zh-CN" spc="150">
              <a:solidFill>
                <a:schemeClr val="tx1">
                  <a:lumMod val="85000"/>
                  <a:lumOff val="15000"/>
                </a:schemeClr>
              </a:solidFill>
              <a:latin typeface="+mn-ea"/>
              <a:sym typeface="+mn-ea"/>
            </a:endParaRPr>
          </a:p>
        </p:txBody>
      </p:sp>
      <p:sp>
        <p:nvSpPr>
          <p:cNvPr id="104909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9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竞争格局：目前，全球图像识别市场尚未形成垄断格局，各大企业都在积极投入研发，争夺市场份额。</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30" name="文本占位符 3"/>
          <p:cNvSpPr>
            <a:spLocks noGrp="1"/>
          </p:cNvSpPr>
          <p:nvPr>
            <p:ph type="body" idx="2"/>
            <p:custDataLst>
              <p:tags r:id="rId1"/>
            </p:custDataLst>
          </p:nvPr>
        </p:nvSpPr>
        <p:spPr/>
        <p:txBody>
          <a:bodyPr/>
          <a:p>
            <a:r>
              <a:rPr altLang="en-US" lang="zh-CN"/>
              <a:t>PART THREE</a:t>
            </a:r>
            <a:endParaRPr altLang="en-US" lang="zh-CN"/>
          </a:p>
        </p:txBody>
      </p:sp>
      <p:sp>
        <p:nvSpPr>
          <p:cNvPr id="1049132" name="标题 4"/>
          <p:cNvSpPr>
            <a:spLocks noGrp="1"/>
          </p:cNvSpPr>
          <p:nvPr>
            <p:ph type="title" idx="1"/>
            <p:custDataLst>
              <p:tags r:id="rId2"/>
            </p:custDataLst>
          </p:nvPr>
        </p:nvSpPr>
        <p:spPr/>
        <p:txBody>
          <a:bodyPr>
            <a:normAutofit fontScale="96296"/>
          </a:bodyPr>
          <a:p>
            <a:r>
              <a:rPr altLang="en-US" lang="zh-CN"/>
              <a:t>图像识别技术发展历程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94" name="标题 2"/>
          <p:cNvSpPr>
            <a:spLocks noGrp="1"/>
          </p:cNvSpPr>
          <p:nvPr>
            <p:ph type="title" idx="1"/>
          </p:nvPr>
        </p:nvSpPr>
        <p:spPr/>
        <p:txBody>
          <a:bodyPr>
            <a:normAutofit fontScale="94444"/>
          </a:bodyPr>
          <a:p>
            <a:r>
              <a:rPr altLang="en-US" lang="zh-CN"/>
              <a:t>早期图像识别技术</a:t>
            </a:r>
            <a:endParaRPr altLang="en-US" lang="zh-CN"/>
          </a:p>
        </p:txBody>
      </p:sp>
      <p:sp>
        <p:nvSpPr>
          <p:cNvPr id="104919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9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基于规则的方法：通过预设规则对图像进行识别</a:t>
            </a:r>
            <a:endParaRPr altLang="en-US" dirty="0" sz="2000" lang="zh-CN" spc="150">
              <a:solidFill>
                <a:schemeClr val="tx1">
                  <a:lumMod val="75000"/>
                  <a:lumOff val="25000"/>
                </a:schemeClr>
              </a:solidFill>
              <a:latin typeface="+mn-ea"/>
              <a:sym typeface="+mn-ea"/>
            </a:endParaRPr>
          </a:p>
        </p:txBody>
      </p:sp>
      <p:sp>
        <p:nvSpPr>
          <p:cNvPr id="104920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0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0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基于特征的方法：提取图像特征，进行分类和识别</a:t>
            </a:r>
            <a:endParaRPr altLang="en-US" dirty="0" sz="2000" lang="zh-CN" spc="150">
              <a:solidFill>
                <a:schemeClr val="tx1">
                  <a:lumMod val="75000"/>
                  <a:lumOff val="25000"/>
                </a:schemeClr>
              </a:solidFill>
              <a:latin typeface="+mn-ea"/>
              <a:sym typeface="+mn-ea"/>
            </a:endParaRPr>
          </a:p>
        </p:txBody>
      </p:sp>
      <p:sp>
        <p:nvSpPr>
          <p:cNvPr id="104920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0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1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基于统计的方法：利用统计学原理对图像进行识别</a:t>
            </a:r>
            <a:endParaRPr altLang="en-US" dirty="0" sz="2000" lang="zh-CN" spc="150">
              <a:solidFill>
                <a:schemeClr val="tx1">
                  <a:lumMod val="75000"/>
                  <a:lumOff val="25000"/>
                </a:schemeClr>
              </a:solidFill>
              <a:latin typeface="+mn-ea"/>
              <a:sym typeface="+mn-ea"/>
            </a:endParaRPr>
          </a:p>
        </p:txBody>
      </p:sp>
      <p:sp>
        <p:nvSpPr>
          <p:cNvPr id="104921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1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1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基于深度学习的方法：利用神经网络进行图像识别，提高识别准确率</a:t>
            </a:r>
            <a:endParaRPr altLang="en-US" dirty="0" sz="2000" lang="zh-CN" spc="150">
              <a:solidFill>
                <a:schemeClr val="tx1">
                  <a:lumMod val="75000"/>
                  <a:lumOff val="25000"/>
                </a:schemeClr>
              </a:solidFill>
              <a:latin typeface="+mn-ea"/>
              <a:sym typeface="+mn-ea"/>
            </a:endParaRPr>
          </a:p>
        </p:txBody>
      </p:sp>
      <p:sp>
        <p:nvSpPr>
          <p:cNvPr id="104921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52" name="标题 2"/>
          <p:cNvSpPr>
            <a:spLocks noGrp="1"/>
          </p:cNvSpPr>
          <p:nvPr>
            <p:ph type="title" idx="1"/>
          </p:nvPr>
        </p:nvSpPr>
        <p:spPr/>
        <p:txBody>
          <a:bodyPr>
            <a:normAutofit fontScale="94444"/>
          </a:bodyPr>
          <a:p>
            <a:r>
              <a:rPr altLang="en-US" lang="zh-CN"/>
              <a:t>深度学习在图像识别中的应用</a:t>
            </a:r>
            <a:endParaRPr altLang="en-US" lang="zh-CN"/>
          </a:p>
        </p:txBody>
      </p:sp>
      <p:sp>
        <p:nvSpPr>
          <p:cNvPr id="1049254"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6"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8"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0"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2"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4"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6"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8"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深度学习技术介绍</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深度学习在图像识别中的优势与挑战</a:t>
            </a:r>
            <a:endParaRPr dirty="0" sz="2000" err="1">
              <a:solidFill>
                <a:schemeClr val="tx1">
                  <a:lumMod val="75000"/>
                  <a:lumOff val="25000"/>
                </a:schemeClr>
              </a:solidFill>
              <a:latin typeface="+mn-ea"/>
              <a:ea typeface="+mn-ea"/>
              <a:cs typeface="+mn-ea"/>
              <a:sym typeface="+mn-lt"/>
            </a:endParaRPr>
          </a:p>
        </p:txBody>
      </p:sp>
      <p:sp>
        <p:nvSpPr>
          <p:cNvPr id="1049274"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6"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78"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80"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2"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4"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6"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88"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9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未来发展趋势与展望</a:t>
            </a:r>
            <a:endParaRPr dirty="0" sz="2000" err="1">
              <a:solidFill>
                <a:schemeClr val="tx1">
                  <a:lumMod val="75000"/>
                  <a:lumOff val="25000"/>
                </a:schemeClr>
              </a:solidFill>
              <a:latin typeface="+mn-ea"/>
              <a:ea typeface="+mn-ea"/>
              <a:cs typeface="+mn-ea"/>
              <a:sym typeface="+mn-lt"/>
            </a:endParaRPr>
          </a:p>
        </p:txBody>
      </p:sp>
      <p:sp>
        <p:nvSpPr>
          <p:cNvPr id="10492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深度学习在图像识别中的应用场景</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26" name="内容占位符 1"/>
          <p:cNvSpPr>
            <a:spLocks noGrp="1"/>
          </p:cNvSpPr>
          <p:nvPr>
            <p:ph idx="2"/>
          </p:nvPr>
        </p:nvSpPr>
        <p:spPr/>
        <p:txBody>
          <a:bodyPr>
            <a:normAutofit fontScale="93750" lnSpcReduction="20000"/>
          </a:bodyPr>
          <a:p>
            <a:r>
              <a:rPr altLang="en-US" lang="zh-CN"/>
              <a:t>图像识别技术的现状： a. 广泛应用：在各个领域如医疗、交通、安防等都有应用 b. 技术成熟度：算法和模型不断优化，识别准确率大幅提升 c. 商业化落地：多家企业推出图像识别产品和服务 </a:t>
            </a:r>
            <a:endParaRPr altLang="en-US" lang="zh-CN"/>
          </a:p>
          <a:p>
            <a:pPr lvl="1"/>
            <a:r>
              <a:rPr altLang="en-US" lang="zh-CN"/>
              <a:t>a. 广泛应用：在各个领域如医疗、交通、安防等都有应用</a:t>
            </a:r>
            <a:endParaRPr altLang="en-US" lang="zh-CN"/>
          </a:p>
          <a:p>
            <a:pPr lvl="1"/>
            <a:r>
              <a:rPr altLang="en-US" lang="zh-CN"/>
              <a:t>b. 技术成熟度：算法和模型不断优化，识别准确率大幅提升</a:t>
            </a:r>
            <a:endParaRPr altLang="en-US" lang="zh-CN"/>
          </a:p>
          <a:p>
            <a:pPr lvl="1"/>
            <a:r>
              <a:rPr altLang="en-US" lang="zh-CN"/>
              <a:t>c. 商业化落地：多家企业推出图像识别产品和服务</a:t>
            </a:r>
            <a:endParaRPr altLang="en-US" lang="zh-CN"/>
          </a:p>
          <a:p>
            <a:r>
              <a:rPr altLang="en-US" lang="zh-CN"/>
              <a:t>图像识别技术的挑战： a. 数据隐私和安全：如何保护用户隐私和数据安全是一大挑战 b. 算法鲁棒性：面对复杂环境和噪声干扰，算法的鲁棒性需要提高 c. 应用场景多样性：针对不同应用场景，需要定制化解决方案</a:t>
            </a:r>
            <a:endParaRPr altLang="en-US" lang="zh-CN"/>
          </a:p>
          <a:p>
            <a:pPr lvl="1"/>
            <a:r>
              <a:rPr altLang="en-US" lang="zh-CN"/>
              <a:t>a. 数据隐私和安全：如何保护用户隐私和数据安全是一大挑战</a:t>
            </a:r>
            <a:endParaRPr altLang="en-US" lang="zh-CN"/>
          </a:p>
          <a:p>
            <a:pPr lvl="1"/>
            <a:r>
              <a:rPr altLang="en-US" lang="zh-CN"/>
              <a:t>b. 算法鲁棒性：面对复杂环境和噪声干扰，算法的鲁棒性需要提高</a:t>
            </a:r>
            <a:endParaRPr altLang="en-US" lang="zh-CN"/>
          </a:p>
          <a:p>
            <a:pPr lvl="1"/>
            <a:r>
              <a:rPr altLang="en-US" lang="zh-CN"/>
              <a:t>c. 应用场景多样性：针对不同应用场景，需要定制化解决方案</a:t>
            </a:r>
            <a:endParaRPr altLang="en-US" lang="zh-CN"/>
          </a:p>
        </p:txBody>
      </p:sp>
      <p:sp>
        <p:nvSpPr>
          <p:cNvPr id="1049328" name="标题 2"/>
          <p:cNvSpPr>
            <a:spLocks noGrp="1"/>
          </p:cNvSpPr>
          <p:nvPr>
            <p:ph type="title" idx="1"/>
          </p:nvPr>
        </p:nvSpPr>
        <p:spPr/>
        <p:txBody>
          <a:bodyPr>
            <a:normAutofit fontScale="94444"/>
          </a:bodyPr>
          <a:p>
            <a:r>
              <a:rPr altLang="en-US" lang="zh-CN"/>
              <a:t>图像识别技术的现状与挑战</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62" name="文本占位符 3"/>
          <p:cNvSpPr>
            <a:spLocks noGrp="1"/>
          </p:cNvSpPr>
          <p:nvPr>
            <p:ph type="body" idx="2"/>
            <p:custDataLst>
              <p:tags r:id="rId1"/>
            </p:custDataLst>
          </p:nvPr>
        </p:nvSpPr>
        <p:spPr/>
        <p:txBody>
          <a:bodyPr/>
          <a:p>
            <a:r>
              <a:rPr altLang="en-US" lang="zh-CN"/>
              <a:t>PART FOUR</a:t>
            </a:r>
            <a:endParaRPr altLang="en-US" lang="zh-CN"/>
          </a:p>
        </p:txBody>
      </p:sp>
      <p:sp>
        <p:nvSpPr>
          <p:cNvPr id="1049364" name="标题 4"/>
          <p:cNvSpPr>
            <a:spLocks noGrp="1"/>
          </p:cNvSpPr>
          <p:nvPr>
            <p:ph type="title" idx="1"/>
            <p:custDataLst>
              <p:tags r:id="rId2"/>
            </p:custDataLst>
          </p:nvPr>
        </p:nvSpPr>
        <p:spPr/>
        <p:txBody>
          <a:bodyPr>
            <a:normAutofit fontScale="96296"/>
          </a:bodyPr>
          <a:p>
            <a:r>
              <a:rPr altLang="en-US" lang="zh-CN"/>
              <a:t>图像识别行业应用案例</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26" name="标题 2"/>
          <p:cNvSpPr>
            <a:spLocks noGrp="1"/>
          </p:cNvSpPr>
          <p:nvPr>
            <p:ph type="title" idx="1"/>
          </p:nvPr>
        </p:nvSpPr>
        <p:spPr/>
        <p:txBody>
          <a:bodyPr>
            <a:normAutofit fontScale="94444"/>
          </a:bodyPr>
          <a:p>
            <a:r>
              <a:rPr altLang="en-US" lang="zh-CN"/>
              <a:t>智能安防领域的图像识别应用</a:t>
            </a:r>
            <a:endParaRPr altLang="en-US" lang="zh-CN"/>
          </a:p>
        </p:txBody>
      </p:sp>
      <p:sp>
        <p:nvSpPr>
          <p:cNvPr id="104942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智能安防领域概述</a:t>
            </a:r>
            <a:endParaRPr altLang="en-US" dirty="0" sz="1200" lang="zh-CN" spc="150">
              <a:solidFill>
                <a:schemeClr val="tx1">
                  <a:lumMod val="65000"/>
                  <a:lumOff val="35000"/>
                </a:schemeClr>
              </a:solidFill>
              <a:latin typeface="+mn-ea"/>
              <a:sym typeface="+mn-ea"/>
            </a:endParaRPr>
          </a:p>
        </p:txBody>
      </p:sp>
      <p:sp>
        <p:nvSpPr>
          <p:cNvPr id="104943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图像识别技术在智能安防领域的应用</a:t>
            </a:r>
            <a:endParaRPr altLang="en-US" dirty="0" sz="1200" lang="zh-CN" spc="150">
              <a:solidFill>
                <a:schemeClr val="tx1">
                  <a:lumMod val="65000"/>
                  <a:lumOff val="35000"/>
                </a:schemeClr>
              </a:solidFill>
              <a:latin typeface="+mn-ea"/>
              <a:sym typeface="+mn-ea"/>
            </a:endParaRPr>
          </a:p>
        </p:txBody>
      </p:sp>
      <p:sp>
        <p:nvSpPr>
          <p:cNvPr id="104943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智能安防领域图像识别技术的优势</a:t>
            </a:r>
            <a:endParaRPr altLang="en-US" dirty="0" sz="1200" lang="zh-CN" spc="150">
              <a:solidFill>
                <a:schemeClr val="tx1">
                  <a:lumMod val="65000"/>
                  <a:lumOff val="35000"/>
                </a:schemeClr>
              </a:solidFill>
              <a:latin typeface="+mn-ea"/>
              <a:sym typeface="+mn-ea"/>
            </a:endParaRPr>
          </a:p>
        </p:txBody>
      </p:sp>
      <p:sp>
        <p:nvSpPr>
          <p:cNvPr id="104943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智能安防领域图像识别技术的未来发展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68" name="标题 2"/>
          <p:cNvSpPr>
            <a:spLocks noGrp="1"/>
          </p:cNvSpPr>
          <p:nvPr>
            <p:ph type="title" idx="1"/>
          </p:nvPr>
        </p:nvSpPr>
        <p:spPr/>
        <p:txBody>
          <a:bodyPr>
            <a:normAutofit fontScale="94444"/>
          </a:bodyPr>
          <a:p>
            <a:r>
              <a:rPr altLang="en-US" lang="zh-CN"/>
              <a:t>自动驾驶中的图像识别技术</a:t>
            </a:r>
            <a:endParaRPr altLang="en-US" lang="zh-CN"/>
          </a:p>
        </p:txBody>
      </p:sp>
      <p:sp>
        <p:nvSpPr>
          <p:cNvPr id="104947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7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自动驾驶技术概述</a:t>
            </a:r>
            <a:endParaRPr altLang="en-US" dirty="0" sz="2000" lang="zh-CN" spc="150">
              <a:solidFill>
                <a:schemeClr val="tx1">
                  <a:lumMod val="75000"/>
                  <a:lumOff val="25000"/>
                </a:schemeClr>
              </a:solidFill>
              <a:latin typeface="+mn-ea"/>
              <a:sym typeface="+mn-ea"/>
            </a:endParaRPr>
          </a:p>
        </p:txBody>
      </p:sp>
      <p:sp>
        <p:nvSpPr>
          <p:cNvPr id="104947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7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7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图像识别技术在自动驾驶中的应用</a:t>
            </a:r>
            <a:endParaRPr altLang="en-US" dirty="0" sz="2000" lang="zh-CN" spc="150">
              <a:solidFill>
                <a:schemeClr val="tx1">
                  <a:lumMod val="75000"/>
                  <a:lumOff val="25000"/>
                </a:schemeClr>
              </a:solidFill>
              <a:latin typeface="+mn-ea"/>
              <a:sym typeface="+mn-ea"/>
            </a:endParaRPr>
          </a:p>
        </p:txBody>
      </p:sp>
      <p:sp>
        <p:nvSpPr>
          <p:cNvPr id="104948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8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8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案例分析：特斯拉自动驾驶技术中的图像识别</a:t>
            </a:r>
            <a:endParaRPr altLang="en-US" dirty="0" sz="2000" lang="zh-CN" spc="150">
              <a:solidFill>
                <a:schemeClr val="tx1">
                  <a:lumMod val="75000"/>
                  <a:lumOff val="25000"/>
                </a:schemeClr>
              </a:solidFill>
              <a:latin typeface="+mn-ea"/>
              <a:sym typeface="+mn-ea"/>
            </a:endParaRPr>
          </a:p>
        </p:txBody>
      </p:sp>
      <p:sp>
        <p:nvSpPr>
          <p:cNvPr id="104948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8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9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未来展望：图像识别技术在自动驾驶领域的发展趋势</a:t>
            </a:r>
            <a:endParaRPr altLang="en-US" dirty="0" sz="2000" lang="zh-CN" spc="150">
              <a:solidFill>
                <a:schemeClr val="tx1">
                  <a:lumMod val="75000"/>
                  <a:lumOff val="25000"/>
                </a:schemeClr>
              </a:solidFill>
              <a:latin typeface="+mn-ea"/>
              <a:sym typeface="+mn-ea"/>
            </a:endParaRPr>
          </a:p>
        </p:txBody>
      </p:sp>
      <p:sp>
        <p:nvSpPr>
          <p:cNvPr id="104949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26" name="标题 2"/>
          <p:cNvSpPr>
            <a:spLocks noGrp="1"/>
          </p:cNvSpPr>
          <p:nvPr>
            <p:ph type="title" idx="1"/>
          </p:nvPr>
        </p:nvSpPr>
        <p:spPr/>
        <p:txBody>
          <a:bodyPr>
            <a:normAutofit fontScale="94444"/>
          </a:bodyPr>
          <a:p>
            <a:r>
              <a:rPr altLang="en-US" lang="zh-CN"/>
              <a:t>医疗影像诊断中的图像识别应用</a:t>
            </a:r>
            <a:endParaRPr altLang="en-US" lang="zh-CN"/>
          </a:p>
        </p:txBody>
      </p:sp>
      <p:sp>
        <p:nvSpPr>
          <p:cNvPr id="104952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3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医学影像数据的特点与挑战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3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3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图像识别技术在医学影像诊断中的应用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4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4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案例分析：基于深度学习的医学影像诊断系统</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4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4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未来发展趋势与挑战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84" name="标题 2"/>
          <p:cNvSpPr>
            <a:spLocks noGrp="1"/>
          </p:cNvSpPr>
          <p:nvPr>
            <p:ph type="title" idx="1"/>
          </p:nvPr>
        </p:nvSpPr>
        <p:spPr/>
        <p:txBody>
          <a:bodyPr>
            <a:normAutofit fontScale="94444"/>
          </a:bodyPr>
          <a:p>
            <a:r>
              <a:rPr altLang="en-US" lang="zh-CN"/>
              <a:t>智能家居中的图像识别技术</a:t>
            </a:r>
            <a:endParaRPr altLang="en-US" lang="zh-CN"/>
          </a:p>
        </p:txBody>
      </p:sp>
      <p:sp>
        <p:nvSpPr>
          <p:cNvPr id="1049586"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88"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90"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智能家居市场现状及发展趋势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92"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94"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96"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图像识别技术在智能家居中的应用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98"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00"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02"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图像识别技术在智能家居中的优势</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04"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06"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08"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图像识别技术在智能家居中的挑战与解决方案</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42" name="文本占位符 3"/>
          <p:cNvSpPr>
            <a:spLocks noGrp="1"/>
          </p:cNvSpPr>
          <p:nvPr>
            <p:ph type="body" idx="2"/>
            <p:custDataLst>
              <p:tags r:id="rId1"/>
            </p:custDataLst>
          </p:nvPr>
        </p:nvSpPr>
        <p:spPr/>
        <p:txBody>
          <a:bodyPr/>
          <a:p>
            <a:r>
              <a:rPr altLang="en-US" lang="zh-CN"/>
              <a:t>PART FIVE</a:t>
            </a:r>
            <a:endParaRPr altLang="en-US" lang="zh-CN"/>
          </a:p>
        </p:txBody>
      </p:sp>
      <p:sp>
        <p:nvSpPr>
          <p:cNvPr id="1049644" name="标题 4"/>
          <p:cNvSpPr>
            <a:spLocks noGrp="1"/>
          </p:cNvSpPr>
          <p:nvPr>
            <p:ph type="title" idx="1"/>
            <p:custDataLst>
              <p:tags r:id="rId2"/>
            </p:custDataLst>
          </p:nvPr>
        </p:nvSpPr>
        <p:spPr/>
        <p:txBody>
          <a:bodyPr>
            <a:normAutofit fontScale="96296"/>
          </a:bodyPr>
          <a:p>
            <a:r>
              <a:rPr altLang="en-US" lang="zh-CN"/>
              <a:t>图像识别行业面临的挑战与机遇</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06" name="标题 2"/>
          <p:cNvSpPr>
            <a:spLocks noGrp="1"/>
          </p:cNvSpPr>
          <p:nvPr>
            <p:ph type="title" idx="1"/>
          </p:nvPr>
        </p:nvSpPr>
        <p:spPr/>
        <p:txBody>
          <a:bodyPr>
            <a:normAutofit fontScale="94444"/>
          </a:bodyPr>
          <a:p>
            <a:r>
              <a:rPr altLang="en-US" lang="zh-CN"/>
              <a:t>技术瓶颈与突破方向</a:t>
            </a:r>
            <a:endParaRPr altLang="en-US" lang="zh-CN"/>
          </a:p>
        </p:txBody>
      </p:sp>
      <p:sp>
        <p:nvSpPr>
          <p:cNvPr id="104970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1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图像识别技术的瓶颈：识别精度、速度和稳定性等方面的问题</a:t>
            </a:r>
            <a:endParaRPr altLang="en-US" dirty="0" sz="2000" lang="zh-CN" spc="150">
              <a:solidFill>
                <a:schemeClr val="tx1">
                  <a:lumMod val="75000"/>
                  <a:lumOff val="25000"/>
                </a:schemeClr>
              </a:solidFill>
              <a:latin typeface="+mn-ea"/>
              <a:sym typeface="+mn-ea"/>
            </a:endParaRPr>
          </a:p>
        </p:txBody>
      </p:sp>
      <p:sp>
        <p:nvSpPr>
          <p:cNvPr id="104971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1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1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突破方向：深度学习、神经网络等技术的进一步应用和创新</a:t>
            </a:r>
            <a:endParaRPr altLang="en-US" dirty="0" sz="2000" lang="zh-CN" spc="150">
              <a:solidFill>
                <a:schemeClr val="tx1">
                  <a:lumMod val="75000"/>
                  <a:lumOff val="25000"/>
                </a:schemeClr>
              </a:solidFill>
              <a:latin typeface="+mn-ea"/>
              <a:sym typeface="+mn-ea"/>
            </a:endParaRPr>
          </a:p>
        </p:txBody>
      </p:sp>
      <p:sp>
        <p:nvSpPr>
          <p:cNvPr id="104971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2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未来发展趋势：结合人工智能、大数据等新技术，提高图像识别技术的性能和效率</a:t>
            </a:r>
            <a:endParaRPr altLang="en-US" dirty="0" sz="2000" lang="zh-CN" spc="150">
              <a:solidFill>
                <a:schemeClr val="tx1">
                  <a:lumMod val="75000"/>
                  <a:lumOff val="25000"/>
                </a:schemeClr>
              </a:solidFill>
              <a:latin typeface="+mn-ea"/>
              <a:sym typeface="+mn-ea"/>
            </a:endParaRPr>
          </a:p>
        </p:txBody>
      </p:sp>
      <p:sp>
        <p:nvSpPr>
          <p:cNvPr id="104972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2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2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行业应用前景：拓展图像识别技术在医疗、安防、交通等领域的应用，提高生产力和生活质量</a:t>
            </a:r>
            <a:endParaRPr altLang="en-US" dirty="0" sz="2000" lang="zh-CN" spc="150">
              <a:solidFill>
                <a:schemeClr val="tx1">
                  <a:lumMod val="75000"/>
                  <a:lumOff val="25000"/>
                </a:schemeClr>
              </a:solidFill>
              <a:latin typeface="+mn-ea"/>
              <a:sym typeface="+mn-ea"/>
            </a:endParaRPr>
          </a:p>
        </p:txBody>
      </p:sp>
      <p:sp>
        <p:nvSpPr>
          <p:cNvPr id="104973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64" name="标题 2"/>
          <p:cNvSpPr>
            <a:spLocks noGrp="1"/>
          </p:cNvSpPr>
          <p:nvPr>
            <p:ph type="title" idx="1"/>
          </p:nvPr>
        </p:nvSpPr>
        <p:spPr/>
        <p:txBody>
          <a:bodyPr>
            <a:normAutofit fontScale="91667"/>
          </a:bodyPr>
          <a:p>
            <a:r>
              <a:rPr altLang="en-US" lang="zh-CN"/>
              <a:t>数据隐私与安全问题</a:t>
            </a:r>
            <a:endParaRPr altLang="en-US" lang="zh-CN"/>
          </a:p>
        </p:txBody>
      </p:sp>
      <p:sp>
        <p:nvSpPr>
          <p:cNvPr id="104976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6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70" name="文本框 31"/>
          <p:cNvSpPr txBox="1"/>
          <p:nvPr>
            <p:custDataLst>
              <p:tags r:id="rId3"/>
            </p:custDataLst>
          </p:nvPr>
        </p:nvSpPr>
        <p:spPr>
          <a:xfrm>
            <a:off x="763379" y="2290359"/>
            <a:ext cx="2282900" cy="3405176"/>
          </a:xfrm>
          <a:prstGeom prst="rect"/>
          <a:noFill/>
        </p:spPr>
        <p:txBody>
          <a:bodyPr anchor="t" anchorCtr="0" rtlCol="0" wrap="square">
            <a:normAutofit fontScale="95000"/>
          </a:bodyPr>
          <a:p>
            <a:pPr algn="just" fontAlgn="auto">
              <a:lnSpc>
                <a:spcPct val="120000"/>
              </a:lnSpc>
            </a:pPr>
            <a:r>
              <a:rPr altLang="en-US" dirty="0" sz="2000" lang="zh-CN" spc="200">
                <a:solidFill>
                  <a:schemeClr val="tx1">
                    <a:lumMod val="85000"/>
                    <a:lumOff val="15000"/>
                  </a:schemeClr>
                </a:solidFill>
                <a:latin typeface="+mn-ea"/>
                <a:sym typeface="+mn-ea"/>
              </a:rPr>
              <a:t>数据隐私泄露风险：图像识别技术涉及大量个人数据，如人脸、指纹等，需确保数据安全和隐私保护。</a:t>
            </a:r>
            <a:endParaRPr altLang="en-US" dirty="0" sz="2000" lang="zh-CN" spc="200">
              <a:solidFill>
                <a:schemeClr val="tx1">
                  <a:lumMod val="85000"/>
                  <a:lumOff val="15000"/>
                </a:schemeClr>
              </a:solidFill>
              <a:latin typeface="+mn-ea"/>
              <a:sym typeface="+mn-ea"/>
            </a:endParaRPr>
          </a:p>
        </p:txBody>
      </p:sp>
      <p:sp>
        <p:nvSpPr>
          <p:cNvPr id="104977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7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76" name="文本框 34"/>
          <p:cNvSpPr txBox="1"/>
          <p:nvPr>
            <p:custDataLst>
              <p:tags r:id="rId6"/>
            </p:custDataLst>
          </p:nvPr>
        </p:nvSpPr>
        <p:spPr>
          <a:xfrm>
            <a:off x="3558080"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数据安全挑战：图像识别技术可能被用于恶意目的，如人脸伪造、身份盗窃等，需要加强数据安全措施。</a:t>
            </a:r>
            <a:endParaRPr altLang="en-US" dirty="0" sz="2000" lang="zh-CN" spc="200">
              <a:solidFill>
                <a:schemeClr val="tx1">
                  <a:lumMod val="85000"/>
                  <a:lumOff val="15000"/>
                </a:schemeClr>
              </a:solidFill>
              <a:latin typeface="+mn-ea"/>
              <a:sym typeface="+mn-ea"/>
            </a:endParaRPr>
          </a:p>
        </p:txBody>
      </p:sp>
      <p:sp>
        <p:nvSpPr>
          <p:cNvPr id="104977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8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82"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法律法规要求：各国对数据隐私和安全的法律法规日益严格，需要遵守相关法规并采取合规措施。</a:t>
            </a:r>
            <a:endParaRPr altLang="en-US" dirty="0" sz="2000" lang="zh-CN" spc="200">
              <a:solidFill>
                <a:schemeClr val="tx1">
                  <a:lumMod val="85000"/>
                  <a:lumOff val="15000"/>
                </a:schemeClr>
              </a:solidFill>
              <a:latin typeface="+mn-ea"/>
              <a:sym typeface="+mn-ea"/>
            </a:endParaRPr>
          </a:p>
        </p:txBody>
      </p:sp>
      <p:sp>
        <p:nvSpPr>
          <p:cNvPr id="104978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8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88" name="文本框 10"/>
          <p:cNvSpPr txBox="1"/>
          <p:nvPr>
            <p:custDataLst>
              <p:tags r:id="rId12"/>
            </p:custDataLst>
          </p:nvPr>
        </p:nvSpPr>
        <p:spPr>
          <a:xfrm>
            <a:off x="914176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技术发展机遇：随着技术的不断发展，可以探索更加高效、安全的图像识别技术，以应对数据隐私和安全挑战。</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22" name="标题 2"/>
          <p:cNvSpPr>
            <a:spLocks noGrp="1"/>
          </p:cNvSpPr>
          <p:nvPr>
            <p:ph type="title" idx="1"/>
          </p:nvPr>
        </p:nvSpPr>
        <p:spPr/>
        <p:txBody>
          <a:bodyPr>
            <a:normAutofit fontScale="94444"/>
          </a:bodyPr>
          <a:p>
            <a:r>
              <a:rPr altLang="en-US" lang="zh-CN"/>
              <a:t>行业标准与法规制定</a:t>
            </a:r>
            <a:endParaRPr altLang="en-US" lang="zh-CN"/>
          </a:p>
        </p:txBody>
      </p:sp>
      <p:sp>
        <p:nvSpPr>
          <p:cNvPr id="104982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2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82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行业标准：制定统一的图像识别技术标准和规范，推动行业健康发展</a:t>
            </a:r>
            <a:endParaRPr altLang="en-US" dirty="0" sz="2000" lang="zh-CN" spc="200">
              <a:solidFill>
                <a:schemeClr val="tx1">
                  <a:lumMod val="85000"/>
                  <a:lumOff val="15000"/>
                </a:schemeClr>
              </a:solidFill>
              <a:latin typeface="+mn-ea"/>
              <a:sym typeface="+mn-ea"/>
            </a:endParaRPr>
          </a:p>
        </p:txBody>
      </p:sp>
      <p:sp>
        <p:nvSpPr>
          <p:cNvPr id="104983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3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3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法规制定：完善相关法律法规，保障图像识别技术的合法、合规应用</a:t>
            </a:r>
            <a:endParaRPr altLang="en-US" dirty="0" sz="2000" lang="zh-CN" spc="200">
              <a:solidFill>
                <a:schemeClr val="tx1">
                  <a:lumMod val="85000"/>
                  <a:lumOff val="15000"/>
                </a:schemeClr>
              </a:solidFill>
              <a:latin typeface="+mn-ea"/>
              <a:sym typeface="+mn-ea"/>
            </a:endParaRPr>
          </a:p>
        </p:txBody>
      </p:sp>
      <p:sp>
        <p:nvSpPr>
          <p:cNvPr id="104983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3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4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政策支持：政府加大对图像识别行业的支持力度，推动技术创新和应用拓展</a:t>
            </a:r>
            <a:endParaRPr altLang="en-US" dirty="0" sz="2000" lang="zh-CN" spc="200">
              <a:solidFill>
                <a:schemeClr val="tx1">
                  <a:lumMod val="85000"/>
                  <a:lumOff val="15000"/>
                </a:schemeClr>
              </a:solidFill>
              <a:latin typeface="+mn-ea"/>
              <a:sym typeface="+mn-ea"/>
            </a:endParaRPr>
          </a:p>
        </p:txBody>
      </p:sp>
      <p:sp>
        <p:nvSpPr>
          <p:cNvPr id="104984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4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4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跨界合作：加强与其他领域的合作，共同推动图像识别技术的发展和应用</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80" name="标题 2"/>
          <p:cNvSpPr>
            <a:spLocks noGrp="1"/>
          </p:cNvSpPr>
          <p:nvPr>
            <p:ph type="title" idx="1"/>
          </p:nvPr>
        </p:nvSpPr>
        <p:spPr/>
        <p:txBody>
          <a:bodyPr>
            <a:normAutofit fontScale="94444"/>
          </a:bodyPr>
          <a:p>
            <a:r>
              <a:rPr altLang="en-US" lang="zh-CN"/>
              <a:t>新兴应用领域带来的机遇</a:t>
            </a:r>
            <a:endParaRPr altLang="en-US" lang="zh-CN"/>
          </a:p>
        </p:txBody>
      </p:sp>
      <p:sp>
        <p:nvSpPr>
          <p:cNvPr id="104988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8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人工智能与机器学习技术的快速发展为图像识别行业提供了新的机遇</a:t>
            </a:r>
            <a:endParaRPr altLang="en-US" dirty="0" sz="2000" lang="zh-CN" spc="150">
              <a:solidFill>
                <a:schemeClr val="tx1">
                  <a:lumMod val="85000"/>
                  <a:lumOff val="15000"/>
                </a:schemeClr>
              </a:solidFill>
              <a:latin typeface="+mn-ea"/>
              <a:sym typeface="+mn-ea"/>
            </a:endParaRPr>
          </a:p>
        </p:txBody>
      </p:sp>
      <p:sp>
        <p:nvSpPr>
          <p:cNvPr id="104988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医疗、金融、安防等领域的广泛应用为图像识别行业提供了广阔的市场空间</a:t>
            </a:r>
            <a:endParaRPr altLang="en-US" dirty="0" sz="2000" lang="zh-CN" spc="150">
              <a:solidFill>
                <a:schemeClr val="tx1">
                  <a:lumMod val="85000"/>
                  <a:lumOff val="15000"/>
                </a:schemeClr>
              </a:solidFill>
              <a:latin typeface="+mn-ea"/>
              <a:sym typeface="+mn-ea"/>
            </a:endParaRPr>
          </a:p>
        </p:txBody>
      </p:sp>
      <p:sp>
        <p:nvSpPr>
          <p:cNvPr id="104989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9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智能家居、智能交通等新兴领域的崛起为图像识别行业带来了新的增长点</a:t>
            </a:r>
            <a:endParaRPr altLang="en-US" dirty="0" sz="2000" lang="zh-CN" spc="150">
              <a:solidFill>
                <a:schemeClr val="tx1">
                  <a:lumMod val="85000"/>
                  <a:lumOff val="15000"/>
                </a:schemeClr>
              </a:solidFill>
              <a:latin typeface="+mn-ea"/>
              <a:sym typeface="+mn-ea"/>
            </a:endParaRPr>
          </a:p>
        </p:txBody>
      </p:sp>
      <p:sp>
        <p:nvSpPr>
          <p:cNvPr id="104990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政府政策的支持以及社会各界的关注为图像识别行业的发展提供了良好的环境</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38" name="文本占位符 3"/>
          <p:cNvSpPr>
            <a:spLocks noGrp="1"/>
          </p:cNvSpPr>
          <p:nvPr>
            <p:ph type="body" idx="2"/>
            <p:custDataLst>
              <p:tags r:id="rId1"/>
            </p:custDataLst>
          </p:nvPr>
        </p:nvSpPr>
        <p:spPr/>
        <p:txBody>
          <a:bodyPr/>
          <a:p>
            <a:r>
              <a:rPr altLang="en-US" lang="zh-CN"/>
              <a:t>PART SIX</a:t>
            </a:r>
            <a:endParaRPr altLang="en-US" lang="zh-CN"/>
          </a:p>
        </p:txBody>
      </p:sp>
      <p:sp>
        <p:nvSpPr>
          <p:cNvPr id="1049940" name="标题 4"/>
          <p:cNvSpPr>
            <a:spLocks noGrp="1"/>
          </p:cNvSpPr>
          <p:nvPr>
            <p:ph type="title" idx="1"/>
            <p:custDataLst>
              <p:tags r:id="rId2"/>
            </p:custDataLst>
          </p:nvPr>
        </p:nvSpPr>
        <p:spPr/>
        <p:txBody>
          <a:bodyPr>
            <a:normAutofit fontScale="96296"/>
          </a:bodyPr>
          <a:p>
            <a:r>
              <a:rPr altLang="en-US" lang="zh-CN"/>
              <a:t>未来图像识别技术的发展趋势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02" name="标题 2"/>
          <p:cNvSpPr>
            <a:spLocks noGrp="1"/>
          </p:cNvSpPr>
          <p:nvPr>
            <p:ph type="title" idx="1"/>
          </p:nvPr>
        </p:nvSpPr>
        <p:spPr/>
        <p:txBody>
          <a:bodyPr>
            <a:normAutofit fontScale="94444"/>
          </a:bodyPr>
          <a:p>
            <a:r>
              <a:rPr altLang="en-US" lang="zh-CN"/>
              <a:t>算法优化与模型改进</a:t>
            </a:r>
            <a:endParaRPr altLang="en-US" lang="zh-CN"/>
          </a:p>
        </p:txBody>
      </p:sp>
      <p:sp>
        <p:nvSpPr>
          <p:cNvPr id="105000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0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1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1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2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跨领域合作推动算法创新</a:t>
            </a:r>
            <a:endParaRPr altLang="en-US" dirty="0" sz="2400" lang="zh-CN">
              <a:latin typeface="+mn-ea"/>
              <a:ea typeface="+mn-ea"/>
            </a:endParaRPr>
          </a:p>
        </p:txBody>
      </p:sp>
      <p:sp>
        <p:nvSpPr>
          <p:cNvPr id="105002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硬件加速技术助力模型改进</a:t>
            </a:r>
            <a:endParaRPr altLang="en-US" dirty="0" sz="2400" lang="zh-CN">
              <a:latin typeface="+mn-ea"/>
              <a:ea typeface="+mn-ea"/>
            </a:endParaRPr>
          </a:p>
        </p:txBody>
      </p:sp>
      <p:sp>
        <p:nvSpPr>
          <p:cNvPr id="105002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深度学习算法的持续优化</a:t>
            </a:r>
            <a:endParaRPr altLang="en-US" dirty="0" sz="2400" lang="zh-CN">
              <a:latin typeface="+mn-ea"/>
              <a:ea typeface="+mn-ea"/>
            </a:endParaRPr>
          </a:p>
        </p:txBody>
      </p:sp>
      <p:sp>
        <p:nvSpPr>
          <p:cNvPr id="105002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模型复杂度与计算效率的平衡</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60" name="标题 2"/>
          <p:cNvSpPr>
            <a:spLocks noGrp="1"/>
          </p:cNvSpPr>
          <p:nvPr>
            <p:ph type="title" idx="1"/>
          </p:nvPr>
        </p:nvSpPr>
        <p:spPr/>
        <p:txBody>
          <a:bodyPr>
            <a:normAutofit fontScale="94444"/>
          </a:bodyPr>
          <a:p>
            <a:r>
              <a:rPr altLang="en-US" lang="zh-CN"/>
              <a:t>多模态融合与跨域迁移学习</a:t>
            </a:r>
            <a:endParaRPr altLang="en-US" lang="zh-CN"/>
          </a:p>
        </p:txBody>
      </p:sp>
      <p:sp>
        <p:nvSpPr>
          <p:cNvPr id="105006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6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6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6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7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跨域迁移学习：利用已经训练好的模型在新的领域进行迁移学习，快速适应新环境</a:t>
            </a:r>
            <a:endParaRPr altLang="en-US" sz="1400" lang="zh-CN" spc="150">
              <a:solidFill>
                <a:schemeClr val="tx1"/>
              </a:solidFill>
              <a:effectLst/>
              <a:latin typeface="+mn-ea"/>
              <a:sym typeface="+mn-ea"/>
            </a:endParaRPr>
          </a:p>
        </p:txBody>
      </p:sp>
      <p:sp>
        <p:nvSpPr>
          <p:cNvPr id="105007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多模态融合：将不同模态的数据进行融合，提高图像识别的准确性和鲁棒性</a:t>
            </a:r>
            <a:endParaRPr altLang="en-US" dirty="0" sz="1400" lang="zh-CN" spc="150">
              <a:solidFill>
                <a:schemeClr val="tx1"/>
              </a:solidFill>
              <a:effectLst/>
              <a:latin typeface="+mn-ea"/>
              <a:sym typeface="+mn-ea"/>
            </a:endParaRPr>
          </a:p>
        </p:txBody>
      </p:sp>
      <p:sp>
        <p:nvSpPr>
          <p:cNvPr id="105007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深度学习技术：利用深度学习技术对多模态数据进行特征提取和分类</a:t>
            </a:r>
            <a:endParaRPr altLang="en-US" sz="1400" lang="zh-CN" spc="150">
              <a:solidFill>
                <a:schemeClr val="tx1"/>
              </a:solidFill>
              <a:effectLst/>
              <a:latin typeface="+mn-ea"/>
              <a:sym typeface="+mn-ea"/>
            </a:endParaRPr>
          </a:p>
        </p:txBody>
      </p:sp>
      <p:sp>
        <p:nvSpPr>
          <p:cNvPr id="105007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应用领域：在医疗、安防、交通等领域具有广泛的应用前景</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10" name="标题 2"/>
          <p:cNvSpPr>
            <a:spLocks noGrp="1"/>
          </p:cNvSpPr>
          <p:nvPr>
            <p:ph type="title" idx="1"/>
          </p:nvPr>
        </p:nvSpPr>
        <p:spPr/>
        <p:txBody>
          <a:bodyPr>
            <a:normAutofit fontScale="94444"/>
          </a:bodyPr>
          <a:p>
            <a:r>
              <a:rPr altLang="en-US" lang="zh-CN"/>
              <a:t>边缘计算与实时图像识别</a:t>
            </a:r>
            <a:endParaRPr altLang="en-US" lang="zh-CN"/>
          </a:p>
        </p:txBody>
      </p:sp>
      <p:sp>
        <p:nvSpPr>
          <p:cNvPr id="105011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1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1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边缘计算技术的定义和发展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1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2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2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实时图像识别技术的原理和应用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2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2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边缘计算与实时图像识别的结合方式</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2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3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3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未来发展趋势和挑战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68" name="标题 2"/>
          <p:cNvSpPr>
            <a:spLocks noGrp="1"/>
          </p:cNvSpPr>
          <p:nvPr>
            <p:ph type="title" idx="1"/>
          </p:nvPr>
        </p:nvSpPr>
        <p:spPr/>
        <p:txBody>
          <a:bodyPr>
            <a:normAutofit fontScale="94444"/>
          </a:bodyPr>
          <a:p>
            <a:r>
              <a:rPr altLang="en-US" lang="zh-CN"/>
              <a:t>AI伦理与可持续发展考量</a:t>
            </a:r>
            <a:endParaRPr altLang="en-US" lang="zh-CN"/>
          </a:p>
        </p:txBody>
      </p:sp>
      <p:sp>
        <p:nvSpPr>
          <p:cNvPr id="105017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7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74" name="TextBox 2"/>
          <p:cNvSpPr txBox="1"/>
          <p:nvPr>
            <p:custDataLst>
              <p:tags r:id="rId3"/>
            </p:custDataLst>
          </p:nvPr>
        </p:nvSpPr>
        <p:spPr>
          <a:xfrm>
            <a:off x="763381" y="3137508"/>
            <a:ext cx="2278952" cy="1840235"/>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人工智能伦理问题：随着AI技术的广泛应用，伦理问题逐渐凸显，如数据隐私、算法偏见等</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7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7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80" name="TextBox 2"/>
          <p:cNvSpPr txBox="1"/>
          <p:nvPr>
            <p:custDataLst>
              <p:tags r:id="rId6"/>
            </p:custDataLst>
          </p:nvPr>
        </p:nvSpPr>
        <p:spPr>
          <a:xfrm>
            <a:off x="3561327" y="3137508"/>
            <a:ext cx="2278952" cy="1840235"/>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可持续发展考量：AI技术应符合可持续发展的要求，减少对环境的影响，推动绿色发展</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8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8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86" name="TextBox 2"/>
          <p:cNvSpPr txBox="1"/>
          <p:nvPr>
            <p:custDataLst>
              <p:tags r:id="rId9"/>
            </p:custDataLst>
          </p:nvPr>
        </p:nvSpPr>
        <p:spPr>
          <a:xfrm>
            <a:off x="6356085"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AI伦理与可持续发展结合：在推动AI技术发展的同时，应关注伦理问题，确保技术的可持续发展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18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9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92" name="TextBox 2"/>
          <p:cNvSpPr txBox="1"/>
          <p:nvPr>
            <p:custDataLst>
              <p:tags r:id="rId12"/>
            </p:custDataLst>
          </p:nvPr>
        </p:nvSpPr>
        <p:spPr>
          <a:xfrm>
            <a:off x="9144465" y="3137508"/>
            <a:ext cx="2278952" cy="1840235"/>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未来发展趋势：随着技术的不断进步，AI伦理与可持续发展将成为未来发展的重要方向</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26" name="文本占位符 3"/>
          <p:cNvSpPr>
            <a:spLocks noGrp="1"/>
          </p:cNvSpPr>
          <p:nvPr>
            <p:ph type="body" idx="2"/>
            <p:custDataLst>
              <p:tags r:id="rId1"/>
            </p:custDataLst>
          </p:nvPr>
        </p:nvSpPr>
        <p:spPr/>
        <p:txBody>
          <a:bodyPr/>
          <a:p>
            <a:r>
              <a:rPr altLang="en-US" lang="zh-CN"/>
              <a:t>PART SEVEN</a:t>
            </a:r>
            <a:endParaRPr altLang="en-US" lang="zh-CN"/>
          </a:p>
        </p:txBody>
      </p:sp>
      <p:sp>
        <p:nvSpPr>
          <p:cNvPr id="1050228" name="标题 4"/>
          <p:cNvSpPr>
            <a:spLocks noGrp="1"/>
          </p:cNvSpPr>
          <p:nvPr>
            <p:ph type="title" idx="1"/>
            <p:custDataLst>
              <p:tags r:id="rId2"/>
            </p:custDataLst>
          </p:nvPr>
        </p:nvSpPr>
        <p:spPr/>
        <p:txBody>
          <a:bodyPr/>
          <a:p>
            <a:r>
              <a:rPr altLang="en-US" lang="zh-CN"/>
              <a:t>总结与展望</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290" name="标题 2"/>
          <p:cNvSpPr>
            <a:spLocks noGrp="1"/>
          </p:cNvSpPr>
          <p:nvPr>
            <p:ph type="title" idx="1"/>
          </p:nvPr>
        </p:nvSpPr>
        <p:spPr/>
        <p:txBody>
          <a:bodyPr>
            <a:normAutofit fontScale="94444"/>
          </a:bodyPr>
          <a:p>
            <a:r>
              <a:rPr altLang="en-US" lang="zh-CN"/>
              <a:t>回顾过去，展望未来，持续创新是关键</a:t>
            </a:r>
            <a:endParaRPr altLang="en-US" lang="zh-CN"/>
          </a:p>
        </p:txBody>
      </p:sp>
      <p:sp>
        <p:nvSpPr>
          <p:cNvPr id="105029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29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9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回顾过去：图像识别行业的发展历程</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29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0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0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展望未来：行业发展趋势与挑战</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30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30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持续创新是关键：技术、应用、市场等方面的创新</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30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31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31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总结：回顾过去，展望未来，持续创新是关键</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348" name="标题 2"/>
          <p:cNvSpPr>
            <a:spLocks noGrp="1"/>
          </p:cNvSpPr>
          <p:nvPr>
            <p:ph type="title" idx="1"/>
          </p:nvPr>
        </p:nvSpPr>
        <p:spPr/>
        <p:txBody>
          <a:bodyPr>
            <a:normAutofit fontScale="94444"/>
          </a:bodyPr>
          <a:p>
            <a:r>
              <a:rPr altLang="en-US" lang="zh-CN"/>
              <a:t>加强产学研合作，共同推动行业发展</a:t>
            </a:r>
            <a:endParaRPr altLang="en-US" lang="zh-CN"/>
          </a:p>
        </p:txBody>
      </p:sp>
      <p:sp>
        <p:nvSpPr>
          <p:cNvPr id="1050350"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产学研合作的意义：加强产学研合作，可以促进技术创新和人才培养，推动行业快速发展。</a:t>
            </a:r>
            <a:endParaRPr altLang="en-US" dirty="0" sz="1200" lang="zh-CN" spc="150">
              <a:solidFill>
                <a:schemeClr val="tx1">
                  <a:lumMod val="85000"/>
                  <a:lumOff val="15000"/>
                </a:schemeClr>
              </a:solidFill>
              <a:latin typeface="+mn-ea"/>
              <a:sym typeface="+mn-ea"/>
            </a:endParaRPr>
          </a:p>
        </p:txBody>
      </p:sp>
      <p:sp>
        <p:nvSpPr>
          <p:cNvPr id="1050352"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54"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56"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产学研合作的现状：目前，图像识别行业已经取得了一定的成果，但产学研合作仍存在一些问题，如缺乏有效的沟通机制、资源共享不足等。</a:t>
            </a:r>
            <a:endParaRPr altLang="en-US" dirty="0" sz="1200" lang="zh-CN" spc="150">
              <a:solidFill>
                <a:schemeClr val="tx1">
                  <a:lumMod val="85000"/>
                  <a:lumOff val="15000"/>
                </a:schemeClr>
              </a:solidFill>
              <a:latin typeface="+mn-ea"/>
              <a:sym typeface="+mn-ea"/>
            </a:endParaRPr>
          </a:p>
        </p:txBody>
      </p:sp>
      <p:sp>
        <p:nvSpPr>
          <p:cNvPr id="1050358"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60"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62"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加强产学研合作的措施：建立有效的沟通机制，加强资源共享，推动产学研合作向更深层次发展。</a:t>
            </a:r>
            <a:endParaRPr altLang="en-US" dirty="0" sz="1200" lang="zh-CN" spc="150">
              <a:solidFill>
                <a:schemeClr val="tx1">
                  <a:lumMod val="85000"/>
                  <a:lumOff val="15000"/>
                </a:schemeClr>
              </a:solidFill>
              <a:latin typeface="+mn-ea"/>
              <a:sym typeface="+mn-ea"/>
            </a:endParaRPr>
          </a:p>
        </p:txBody>
      </p:sp>
      <p:sp>
        <p:nvSpPr>
          <p:cNvPr id="1050364"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66"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68"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共同推动行业发展的展望：通过加强产学研合作，共同推动图像识别行业的发展，提高行业整体竞争力。</a:t>
            </a:r>
            <a:endParaRPr altLang="en-US" dirty="0" sz="1200" lang="zh-CN" spc="150">
              <a:solidFill>
                <a:schemeClr val="tx1">
                  <a:lumMod val="85000"/>
                  <a:lumOff val="15000"/>
                </a:schemeClr>
              </a:solidFill>
              <a:latin typeface="+mn-ea"/>
              <a:sym typeface="+mn-ea"/>
            </a:endParaRPr>
          </a:p>
        </p:txBody>
      </p:sp>
      <p:sp>
        <p:nvSpPr>
          <p:cNvPr id="1050370"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372"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406" name="标题 2"/>
          <p:cNvSpPr>
            <a:spLocks noGrp="1"/>
          </p:cNvSpPr>
          <p:nvPr>
            <p:ph type="title" idx="1"/>
          </p:nvPr>
        </p:nvSpPr>
        <p:spPr/>
        <p:txBody>
          <a:bodyPr>
            <a:normAutofit fontScale="94444"/>
          </a:bodyPr>
          <a:p>
            <a:r>
              <a:rPr altLang="en-US" lang="zh-CN"/>
              <a:t>关注行业动态，把握发展机遇</a:t>
            </a:r>
            <a:endParaRPr altLang="en-US" lang="zh-CN"/>
          </a:p>
        </p:txBody>
      </p:sp>
      <p:sp>
        <p:nvSpPr>
          <p:cNvPr id="105040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1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1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1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1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1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2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2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2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提升自身能力：不断学习和提升自身能力，以适应行业发展的需要</a:t>
            </a:r>
            <a:endParaRPr altLang="en-US" dirty="0" sz="2400" lang="zh-CN">
              <a:latin typeface="+mn-ea"/>
              <a:ea typeface="+mn-ea"/>
            </a:endParaRPr>
          </a:p>
        </p:txBody>
      </p:sp>
      <p:sp>
        <p:nvSpPr>
          <p:cNvPr id="105042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拓展人脉资源：积极参加行业活动，拓展人脉资源，与同行建立良好的合作关系</a:t>
            </a:r>
            <a:endParaRPr altLang="en-US" dirty="0" sz="2400" lang="zh-CN">
              <a:latin typeface="+mn-ea"/>
              <a:ea typeface="+mn-ea"/>
            </a:endParaRPr>
          </a:p>
        </p:txBody>
      </p:sp>
      <p:sp>
        <p:nvSpPr>
          <p:cNvPr id="105042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了解行业趋势：关注行业动态，了解最新技术、应用和市场变化</a:t>
            </a:r>
            <a:endParaRPr altLang="en-US" dirty="0" sz="2400" lang="zh-CN">
              <a:latin typeface="+mn-ea"/>
              <a:ea typeface="+mn-ea"/>
            </a:endParaRPr>
          </a:p>
        </p:txBody>
      </p:sp>
      <p:sp>
        <p:nvSpPr>
          <p:cNvPr id="105043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把握发展机遇：根据行业趋势，寻找和把握发展机遇，如新的应用领域、市场机会等</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464" name="标题 2"/>
          <p:cNvSpPr>
            <a:spLocks noGrp="1"/>
          </p:cNvSpPr>
          <p:nvPr>
            <p:ph type="title" idx="3"/>
            <p:custDataLst>
              <p:tags r:id="rId1"/>
            </p:custDataLst>
          </p:nvPr>
        </p:nvSpPr>
        <p:spPr/>
        <p:txBody>
          <a:bodyPr/>
          <a:p>
            <a:r>
              <a:rPr altLang="en-US" lang="zh-CN"/>
              <a:t>THANKS!</a:t>
            </a:r>
            <a:endParaRPr altLang="en-US" lang="zh-CN"/>
          </a:p>
        </p:txBody>
      </p:sp>
      <p:sp>
        <p:nvSpPr>
          <p:cNvPr id="1050466" name="文本占位符 3"/>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UNIT_CONTENT_GROUP_TYPE" val="contentchip"/>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PRESET_TEXT" val="WPS,a click to unlimited possibilities"/>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66.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72.xml><?xml version="1.0" encoding="utf-8"?>
<p:tagLst xmlns:p="http://schemas.openxmlformats.org/presentationml/2006/main">
  <p:tag name="KSO_WM_UNIT_ISCONTENTSTITLE" val="0"/>
  <p:tag name="KSO_WM_UNIT_ISNUMDGMTITLE" val="0"/>
  <p:tag name="KSO_WM_UNIT_PRESET_TEXT" val="THANKS!"/>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6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6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67"/>
  <p:tag name="KSO_WM_SPECIAL_SOURCE" val="bdnull"/>
  <p:tag name="KSO_WM_TEMPLATE_THUMBS_INDEX" val="1、9"/>
</p:tagLst>
</file>

<file path=ppt/tags/tag85.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67_1*b*1"/>
  <p:tag name="KSO_WM_TEMPLATE_CATEGORY" val="custom"/>
  <p:tag name="KSO_WM_TEMPLATE_INDEX" val="20230267"/>
  <p:tag name="KSO_WM_UNIT_LAYERLEVEL" val="1"/>
  <p:tag name="KSO_WM_TAG_VERSION" val="1.0"/>
  <p:tag name="KSO_WM_BEAUTIFY_FLAG" val="#wm#"/>
  <p:tag name="KSO_WM_UNIT_ISCONTENTSTITLE" val="0"/>
  <p:tag name="KSO_WM_UNIT_ISNUMDGMTITLE" val="0"/>
  <p:tag name="KSO_WM_UNIT_PRESET_TEXT" val="WPS,a click to unlimited possibilities"/>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1*a*1"/>
  <p:tag name="KSO_WM_TEMPLATE_CATEGORY" val="custom"/>
  <p:tag name="KSO_WM_TEMPLATE_INDEX" val="20230267"/>
  <p:tag name="KSO_WM_UNIT_LAYERLEVEL" val="1"/>
  <p:tag name="KSO_WM_TAG_VERSION" val="1.0"/>
  <p:tag name="KSO_WM_BEAUTIFY_FLAG" val="#wm#"/>
  <p:tag name="KSO_WM_UNIT_PRESET_TEXT" val="单击此处 添加文档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1*f*1"/>
  <p:tag name="KSO_WM_TEMPLATE_CATEGORY" val="custom"/>
  <p:tag name="KSO_WM_TEMPLATE_INDEX" val="20230267"/>
  <p:tag name="KSO_WM_UNIT_LAYERLEVEL" val="1"/>
  <p:tag name="KSO_WM_TAG_VERSION" val="1.0"/>
  <p:tag name="KSO_WM_BEAUTIFY_FLAG" val="#wm#"/>
  <p:tag name="KSO_WM_UNIT_PRESET_TEXT" val="汇报人：WPS"/>
</p:tagLst>
</file>

<file path=ppt/tags/tag88.xml><?xml version="1.0" encoding="utf-8"?>
<p:tagLst xmlns:p="http://schemas.openxmlformats.org/presentationml/2006/main">
  <p:tag name="KSO_WM_SLIDE_ID" val="custom2023026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67"/>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49.5&quot;,&quot;top&quot;:&quot;73.65&quot;,&quot;width&quot;:&quot;484.9&quot;,&quot;height&quot;:&quot;312.7&quot;}"/>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67_6*b*1"/>
  <p:tag name="KSO_WM_TEMPLATE_CATEGORY" val="custom"/>
  <p:tag name="KSO_WM_TEMPLATE_INDEX" val="20230267"/>
  <p:tag name="KSO_WM_UNIT_LAYERLEVEL" val="1"/>
  <p:tag name="KSO_WM_TAG_VERSION" val="1.0"/>
  <p:tag name="KSO_WM_BEAUTIFY_FLAG" val="#wm#"/>
  <p:tag name="KSO_WM_DIAGRAM_GROUP_CODE" val="l1-1"/>
  <p:tag name="KSO_WM_UNIT_PRESET_TEXT" val="CONTENTS"/>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6*a*1"/>
  <p:tag name="KSO_WM_TEMPLATE_CATEGORY" val="custom"/>
  <p:tag name="KSO_WM_TEMPLATE_INDEX" val="2023026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1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67_6*l_h_i*1_1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2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67_6*l_h_i*1_2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3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67_6*l_h_i*1_3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4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67_6*l_h_i*1_4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5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67_6*l_h_i*1_5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6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67_6*l_h_i*1_6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26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67"/>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WO"/>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5.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5*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5*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5*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5*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5_1"/>
  <p:tag name="KSO_WM_UNIT_ID" val="diagram20231255_5*l_h_f*1_5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6_1"/>
  <p:tag name="KSO_WM_UNIT_ID" val="diagram20231255_5*l_h_f*1_6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HREE"/>
</p:tagLst>
</file>

<file path=ppt/tags/tag1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48.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OUR"/>
</p:tagLst>
</file>

<file path=ppt/tags/tag1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83.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IVE"/>
</p:tagLst>
</file>

<file path=ppt/tags/tag2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26.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IX"/>
</p:tagLst>
</file>

<file path=ppt/tags/tag2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77.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EVEN"/>
</p:tagLst>
</file>

<file path=ppt/tags/tag3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324.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30267_9*a*1"/>
  <p:tag name="KSO_WM_TEMPLATE_CATEGORY" val="custom"/>
  <p:tag name="KSO_WM_TEMPLATE_INDEX" val="20230267"/>
  <p:tag name="KSO_WM_UNIT_LAYERLEVEL" val="1"/>
  <p:tag name="KSO_WM_TAG_VERSION" val="1.0"/>
  <p:tag name="KSO_WM_BEAUTIFY_FLAG" val="#wm#"/>
  <p:tag name="KSO_WM_UNIT_PRESET_TEXT" val="THANKS!"/>
</p:tagLst>
</file>

<file path=ppt/tags/tag36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9*f*1"/>
  <p:tag name="KSO_WM_TEMPLATE_CATEGORY" val="custom"/>
  <p:tag name="KSO_WM_TEMPLATE_INDEX" val="20230267"/>
  <p:tag name="KSO_WM_UNIT_LAYERLEVEL" val="1"/>
  <p:tag name="KSO_WM_TAG_VERSION" val="1.0"/>
  <p:tag name="KSO_WM_BEAUTIFY_FLAG" val="#wm#"/>
  <p:tag name="KSO_WM_UNIT_PRESET_TEXT" val="汇报人：WPS"/>
</p:tagLst>
</file>

<file path=ppt/tags/tag363.xml><?xml version="1.0" encoding="utf-8"?>
<p:tagLst xmlns:p="http://schemas.openxmlformats.org/presentationml/2006/main">
  <p:tag name="KSO_WM_SLIDE_ID" val="custom2023026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67"/>
  <p:tag name="KSO_WM_SLIDE_TYPE" val="endPage"/>
  <p:tag name="KSO_WM_SLIDE_SUBTYPE" val="pureTxt"/>
  <p:tag name="KSO_WM_SLIDE_LAYOUT" val="a_f"/>
  <p:tag name="KSO_WM_SLIDE_LAYOUT_CNT" val="1_1"/>
  <p:tag name="KSO_WM_SPECIAL_SOURCE" val="bdnull"/>
  <p:tag name="KSO_WM_SLIDE_CONTENT_AREA" val="{&quot;left&quot;:&quot;28.7&quot;,&quot;top&quot;:&quot;56.65&quot;,&quot;width&quot;:&quot;484.9&quot;,&quot;height&quot;:&quot;312.7&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a:ea typeface="MiSans"/>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2023-12-17T17:21:34Z</dcterms:created>
  <dcterms:modified xsi:type="dcterms:W3CDTF">2023-12-17T17:21:34Z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b226214b67ec4586b4d626d81b0b0b82_21</vt:lpwstr>
  </property>
</Properties>
</file>