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256" r:id="rId4"/>
    <p:sldId id="606" r:id="rId5"/>
    <p:sldId id="299" r:id="rId6"/>
    <p:sldId id="607" r:id="rId7"/>
    <p:sldId id="608" r:id="rId8"/>
    <p:sldId id="624" r:id="rId9"/>
    <p:sldId id="625" r:id="rId10"/>
    <p:sldId id="626" r:id="rId11"/>
    <p:sldId id="617" r:id="rId12"/>
    <p:sldId id="618" r:id="rId13"/>
    <p:sldId id="619" r:id="rId14"/>
    <p:sldId id="622" r:id="rId15"/>
    <p:sldId id="623" r:id="rId16"/>
    <p:sldId id="627" r:id="rId17"/>
    <p:sldId id="628" r:id="rId18"/>
    <p:sldId id="629" r:id="rId19"/>
    <p:sldId id="630" r:id="rId20"/>
    <p:sldId id="631" r:id="rId21"/>
    <p:sldId id="632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1800" b="0" i="0" u="none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</p:defaultTextStyle>
</p:presentation>
</file>

<file path=ppt/commentAuthors.xml><?xml version="1.0" encoding="utf-8"?>
<p:cmAuthorLst xmlns:p="http://schemas.openxmlformats.org/presentationml/2006/main">
  <p:cmAuthor id="0" name="xiao" initials="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588" autoAdjust="0"/>
    <p:restoredTop sz="86368" autoAdjust="0"/>
  </p:normalViewPr>
  <p:slideViewPr>
    <p:cSldViewPr>
      <p:cViewPr varScale="1">
        <p:scale>
          <a:sx n="80" d="100"/>
          <a:sy n="80" d="100"/>
        </p:scale>
        <p:origin x="0" y="0"/>
      </p:cViewPr>
      <p:guideLst/>
    </p:cSldViewPr>
  </p:slideViewPr>
  <p:notesViewPr>
    <p:cSldViewPr>
      <p:cViewPr varScale="1"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tags" Target="tags/tag1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7346" name="页眉占位符 1"/>
          <p:cNvSpPr>
            <a:spLocks noGrp="1"/>
          </p:cNvSpPr>
          <p:nvPr>
            <p:ph type="hdr" sz="quarter" idx="4294967295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zh-CN" altLang="en-US" sz="1200">
              <a:latin typeface="Calibri" panose="020f0502020204030204" pitchFamily="34" charset="0"/>
            </a:endParaRPr>
          </a:p>
        </p:txBody>
      </p:sp>
      <p:sp>
        <p:nvSpPr>
          <p:cNvPr id="57347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zh-CN"/>
            </a:defPPr>
            <a:lvl1pPr marL="0" indent="0" algn="r" defTabSz="914400" rtl="0"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+mn-lt"/>
                <a:ea typeface="+mn-ea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 fontAlgn="base">
              <a:spcBef>
                <a:spcPct val="0"/>
              </a:spcBef>
              <a:spcAft>
                <a:spcPct val="0"/>
              </a:spcAft>
              <a:buClrTx/>
              <a:buFontTx/>
            </a:pPr>
            <a:fld id="{B3B026E5-0001-4B92-9840-26712B6D0919}" type="datetime1">
              <a:rPr lang="zh-CN" altLang="en-US" sz="1200">
                <a:latin typeface="Calibri" panose="020f0502020204030204" pitchFamily="34" charset="0"/>
              </a:rPr>
              <a:t/>
            </a:fld>
            <a:endParaRPr lang="zh-CN" altLang="en-US" sz="1200">
              <a:latin typeface="Calibri" panose="020f0502020204030204" pitchFamily="34" charset="0"/>
            </a:endParaRPr>
          </a:p>
        </p:txBody>
      </p:sp>
      <p:sp>
        <p:nvSpPr>
          <p:cNvPr id="57348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7349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marL="0" lvl="0" indent="0" defTabSz="914400"/>
            <a:r>
              <a:t>单击此处编辑母版文本样式</a:t>
            </a:r>
          </a:p>
          <a:p>
            <a:pPr marL="457200" lvl="1" indent="0" defTabSz="914400"/>
            <a:r>
              <a:t>第二级</a:t>
            </a:r>
          </a:p>
          <a:p>
            <a:pPr marL="914400" lvl="2" indent="0" defTabSz="914400"/>
            <a:r>
              <a:t>第三级</a:t>
            </a:r>
          </a:p>
          <a:p>
            <a:pPr marL="1371600" lvl="3" indent="0" defTabSz="914400"/>
            <a:r>
              <a:t>第四级</a:t>
            </a:r>
          </a:p>
          <a:p>
            <a:pPr marL="1828800" lvl="4" indent="0" defTabSz="914400"/>
            <a:r>
              <a:t>第五级</a:t>
            </a:r>
          </a:p>
        </p:txBody>
      </p:sp>
      <p:sp>
        <p:nvSpPr>
          <p:cNvPr id="57350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defPPr>
              <a:defRPr lang="zh-CN"/>
            </a:defPPr>
            <a:lvl1pPr marL="0" indent="0" algn="l" defTabSz="914400" rtl="0"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+mn-lt"/>
                <a:ea typeface="+mn-ea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zh-CN" altLang="en-US" sz="1200">
              <a:latin typeface="Calibri" panose="020f0502020204030204" pitchFamily="34" charset="0"/>
            </a:endParaRPr>
          </a:p>
        </p:txBody>
      </p:sp>
      <p:sp>
        <p:nvSpPr>
          <p:cNvPr id="57351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defPPr>
              <a:defRPr lang="zh-CN"/>
            </a:defPPr>
            <a:lvl1pPr marL="0" indent="0" algn="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>
              <a:buClrTx/>
              <a:buFontTx/>
            </a:pPr>
            <a:fld id="{C7C443E2-4410-4455-98A7-8B5728B010E3}" type="slidenum">
              <a:rPr lang="zh-CN" altLang="en-US" sz="1200">
                <a:latin typeface="Calibri" panose="020f0502020204030204" pitchFamily="34" charset="0"/>
              </a:rPr>
              <a:t/>
            </a:fld>
            <a:endParaRPr lang="zh-CN" altLang="en-US" sz="120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939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59394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939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C8DE0242-FAC0-414C-8F77-188B0547C881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1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4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61442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144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6DEF60B6-D226-49A5-8203-BA20B4686FE4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2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48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63490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349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67199E29-F279-427A-B21F-9A06B70C1D9E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3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537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65538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5539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A99E2D2A-5F2A-4FDD-BBAD-B940C696A47D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4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7585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67586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7587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5914A02F-A5D7-4F57-9777-907770856995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5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 name="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2706" name="Rectangle 7"/>
          <p:cNvSpPr>
            <a:spLocks noGrp="1"/>
          </p:cNvSpPr>
          <p:nvPr/>
        </p:nvSpPr>
        <p:spPr>
          <a:xfrm>
            <a:off x="3881438" y="8682038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08DF94A2-5081-440C-B88F-1CF369E84C94}" type="slidenum">
              <a:rPr lang="en-US" altLang="zh-CN" sz="1200">
                <a:latin typeface="Arial" panose="020b0604020202020204" pitchFamily="34" charset="0"/>
              </a:rPr>
              <a:t>9</a:t>
            </a:fld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72707" name="Rectangle 7"/>
          <p:cNvSpPr>
            <a:spLocks noGrp="1"/>
          </p:cNvSpPr>
          <p:nvPr/>
        </p:nvSpPr>
        <p:spPr>
          <a:xfrm>
            <a:off x="3881438" y="8682038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06CD13B9-D7D5-4DEC-8D75-33C9FA37F082}" type="slidenum">
              <a:rPr lang="en-US" altLang="zh-CN" sz="1200">
                <a:latin typeface="Arial" panose="020b0604020202020204" pitchFamily="34" charset="0"/>
              </a:rPr>
              <a:t>9</a:t>
            </a:fld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72708" name="Rectangle 2"/>
          <p:cNvSpPr>
            <a:spLocks noGrp="1" noRot="1" noTextEdit="1"/>
          </p:cNvSpPr>
          <p:nvPr>
            <p:ph type="sldImg" idx="4294967295"/>
          </p:nvPr>
        </p:nvSpPr>
        <p:spPr>
          <a:xfrm>
            <a:off x="1139825" y="682625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72709" name="Rectangle 3"/>
          <p:cNvSpPr>
            <a:spLocks noGrp="1"/>
          </p:cNvSpPr>
          <p:nvPr>
            <p:ph type="body" idx="1"/>
          </p:nvPr>
        </p:nvSpPr>
        <p:spPr>
          <a:xfrm>
            <a:off x="682625" y="4340225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b="1"/>
              <a:t>是否消耗原物质</a:t>
            </a:r>
            <a:endParaRPr lang="zh-CN" altLang="en-US" b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 name="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5778" name="Rectangle 7"/>
          <p:cNvSpPr>
            <a:spLocks noGrp="1"/>
          </p:cNvSpPr>
          <p:nvPr/>
        </p:nvSpPr>
        <p:spPr>
          <a:xfrm>
            <a:off x="3881438" y="8682038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293E9E3C-E6E2-4150-9F3C-2418462470E5}" type="slidenum">
              <a:rPr lang="en-US" altLang="zh-CN" sz="1200">
                <a:latin typeface="Arial" panose="020b0604020202020204" pitchFamily="34" charset="0"/>
              </a:rPr>
              <a:t>11</a:t>
            </a:fld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Rot="1" noTextEdit="1"/>
          </p:cNvSpPr>
          <p:nvPr>
            <p:ph type="sldImg" idx="4294967295"/>
          </p:nvPr>
        </p:nvSpPr>
        <p:spPr>
          <a:xfrm>
            <a:off x="1139825" y="682625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75780" name="Rectangle 3"/>
          <p:cNvSpPr>
            <a:spLocks noGrp="1"/>
          </p:cNvSpPr>
          <p:nvPr>
            <p:ph type="body" idx="1"/>
          </p:nvPr>
        </p:nvSpPr>
        <p:spPr>
          <a:xfrm>
            <a:off x="682625" y="4340225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b="1"/>
              <a:t>是否消耗原物质</a:t>
            </a:r>
            <a:endParaRPr lang="zh-CN" altLang="en-US"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 name="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9874" name="Rectangle 7"/>
          <p:cNvSpPr>
            <a:spLocks noGrp="1"/>
          </p:cNvSpPr>
          <p:nvPr/>
        </p:nvSpPr>
        <p:spPr>
          <a:xfrm>
            <a:off x="3878263" y="867886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8FEE7A30-73D1-4698-BD9B-CA7375764DF0}" type="slidenum">
              <a:rPr lang="en-US" altLang="zh-CN" sz="1200">
                <a:latin typeface="Arial" panose="020b0604020202020204" pitchFamily="34" charset="0"/>
              </a:rPr>
              <a:t>14</a:t>
            </a:fld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79875" name="Rectangle 7"/>
          <p:cNvSpPr>
            <a:spLocks noGrp="1"/>
          </p:cNvSpPr>
          <p:nvPr/>
        </p:nvSpPr>
        <p:spPr>
          <a:xfrm>
            <a:off x="3878263" y="867886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r"/>
            <a:fld id="{6BAA1A7A-4F81-47A5-A550-B4FC90EC1ACD}" type="slidenum">
              <a:rPr lang="en-US" altLang="zh-CN" sz="1200">
                <a:latin typeface="Arial" panose="020b0604020202020204" pitchFamily="34" charset="0"/>
              </a:rPr>
              <a:t>14</a:t>
            </a:fld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79876" name="Rectangle 2"/>
          <p:cNvSpPr>
            <a:spLocks noGrp="1" noRot="1" noTextEdit="1"/>
          </p:cNvSpPr>
          <p:nvPr>
            <p:ph type="sldImg" idx="4294967295"/>
          </p:nvPr>
        </p:nvSpPr>
        <p:spPr>
          <a:xfrm>
            <a:off x="1136650" y="67945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79877" name="Rectangle 3"/>
          <p:cNvSpPr>
            <a:spLocks noGrp="1"/>
          </p:cNvSpPr>
          <p:nvPr>
            <p:ph type="body" idx="1"/>
          </p:nvPr>
        </p:nvSpPr>
        <p:spPr>
          <a:xfrm>
            <a:off x="679450" y="433705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b="1"/>
              <a:t>是否消耗原物质</a:t>
            </a:r>
            <a:endParaRPr lang="zh-CN" altLang="en-US" b="1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6148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FontTx/>
            </a:pPr>
            <a:fld id="{84D3B58D-3CDE-4C72-9747-838893F63759}" type="datetime1">
              <a:rPr lang="zh-CN" altLang="en-US" sz="1200">
                <a:solidFill>
                  <a:srgbClr val="7F7F7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/>
            </a:fld>
            <a:endParaRPr lang="zh-CN" altLang="en-US" sz="1200">
              <a:solidFill>
                <a:srgbClr val="7F7F7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149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zh-CN" altLang="en-US" sz="1200">
              <a:solidFill>
                <a:srgbClr val="7F7F7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15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fld id="{87676739-90D5-4687-9F17-80CB23D78F30}" type="slidenum">
              <a:rPr lang="zh-CN" altLang="en-US" sz="1200">
                <a:solidFill>
                  <a:srgbClr val="7F7F7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/>
            </a:fld>
            <a:endParaRPr lang="zh-CN" altLang="en-US" sz="1200">
              <a:solidFill>
                <a:srgbClr val="7F7F7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172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FontTx/>
            </a:pPr>
            <a:fld id="{F0CB6C82-ADA4-43EB-84B6-F052C80F911C}" type="datetime1">
              <a:rPr lang="zh-CN" altLang="en-US" sz="1200">
                <a:solidFill>
                  <a:srgbClr val="7F7F7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/>
            </a:fld>
            <a:endParaRPr lang="zh-CN" altLang="en-US" sz="1200">
              <a:solidFill>
                <a:srgbClr val="7F7F7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17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zh-CN" altLang="en-US" sz="1200">
              <a:solidFill>
                <a:srgbClr val="7F7F7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17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fld id="{DD84AAC4-E2A5-4B62-BF06-03DE672873D1}" type="slidenum">
              <a:rPr lang="zh-CN" altLang="en-US" sz="1200">
                <a:solidFill>
                  <a:srgbClr val="7F7F7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/>
            </a:fld>
            <a:endParaRPr lang="zh-CN" altLang="en-US" sz="1200">
              <a:solidFill>
                <a:srgbClr val="7F7F7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292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FontTx/>
            </a:pPr>
            <a:fld id="{2F866FBA-0732-493E-B963-434657CBB261}" type="datetime1">
              <a:rPr lang="zh-CN" altLang="en-US" sz="1200">
                <a:solidFill>
                  <a:srgbClr val="7F7F7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/>
            </a:fld>
            <a:endParaRPr lang="zh-CN" altLang="en-US" sz="1200">
              <a:solidFill>
                <a:srgbClr val="7F7F7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29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zh-CN" altLang="en-US" sz="1200">
              <a:solidFill>
                <a:srgbClr val="7F7F7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29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buClrTx/>
              <a:buFontTx/>
            </a:pPr>
            <a:fld id="{9AD96067-0A1B-406A-8ECA-4584F100159E}" type="slidenum">
              <a:rPr lang="zh-CN" altLang="en-US" sz="1200">
                <a:solidFill>
                  <a:srgbClr val="7F7F7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/>
            </a:fld>
            <a:endParaRPr lang="zh-CN" altLang="en-US" sz="1200">
              <a:solidFill>
                <a:srgbClr val="7F7F7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ags" Target="../tags/tag1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31" name="KSO_TEMPLATE" hidden="1"/>
          <p:cNvSpPr/>
          <p:nvPr>
            <p:custDataLst>
              <p:tags r:id="rId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zh-CN" altLang="en-US" sz="18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/>
  <p:txStyles>
    <p:titleStyle>
      <a:lvl1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Tx/>
        <a:buSz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.xml" /><Relationship Id="rId4" Type="http://schemas.openxmlformats.org/officeDocument/2006/relationships/image" Target="../media/image1.jpeg" /><Relationship Id="rId5" Type="http://schemas.openxmlformats.org/officeDocument/2006/relationships/tags" Target="../tags/tag3.xml" /><Relationship Id="rId6" Type="http://schemas.openxmlformats.org/officeDocument/2006/relationships/tags" Target="../tags/tag4.xml" /><Relationship Id="rId7" Type="http://schemas.openxmlformats.org/officeDocument/2006/relationships/tags" Target="../tags/tag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6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jpeg" /><Relationship Id="rId4" Type="http://schemas.openxmlformats.org/officeDocument/2006/relationships/tags" Target="../tags/tag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8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jpeg" /><Relationship Id="rId6" Type="http://schemas.openxmlformats.org/officeDocument/2006/relationships/image" Target="../media/image6.png" /><Relationship Id="rId7" Type="http://schemas.openxmlformats.org/officeDocument/2006/relationships/image" Target="../media/image7.jpeg" /><Relationship Id="rId8" Type="http://schemas.openxmlformats.org/officeDocument/2006/relationships/tags" Target="../tags/tag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png" /><Relationship Id="rId3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png" /><Relationship Id="rId4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9.png" /><Relationship Id="rId3" Type="http://schemas.openxmlformats.org/officeDocument/2006/relationships/image" Target="../media/image17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8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8369" name="PA_淘宝网chenying0907出品 331"/>
          <p:cNvSpPr/>
          <p:nvPr>
            <p:custDataLst>
              <p:tags r:id="rId3"/>
            </p:custDataLst>
          </p:nvPr>
        </p:nvSpPr>
        <p:spPr>
          <a:xfrm>
            <a:off x="0" y="-76200"/>
            <a:ext cx="12192000" cy="69342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ctr" defTabSz="866775">
              <a:buClrTx/>
              <a:buFontTx/>
            </a:pPr>
            <a:endParaRPr lang="zh-CN" altLang="en-US" sz="1700">
              <a:solidFill>
                <a:srgbClr val="FFFFFF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58370" name="文本框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460625" y="727075"/>
            <a:ext cx="853122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>
              <a:buClrTx/>
              <a:buFontTx/>
            </a:pPr>
            <a:r>
              <a:rPr lang="zh-CN" altLang="en-US" sz="6000" b="1" spc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第十单元    酸和碱</a:t>
            </a:r>
            <a:endParaRPr lang="en-US" altLang="zh-CN" sz="60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371" name="Text Box 3"/>
          <p:cNvSpPr/>
          <p:nvPr>
            <p:custDataLst>
              <p:tags r:id="rId6"/>
            </p:custDataLst>
          </p:nvPr>
        </p:nvSpPr>
        <p:spPr>
          <a:xfrm>
            <a:off x="1985963" y="2082800"/>
            <a:ext cx="9480550" cy="768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44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二氧化碳与氢氧化钠溶液的反应</a:t>
            </a:r>
            <a:endParaRPr lang="zh-CN" altLang="en-US" sz="44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dur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 fill="hold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0417" name="文本框 3"/>
          <p:cNvSpPr/>
          <p:nvPr/>
        </p:nvSpPr>
        <p:spPr>
          <a:xfrm>
            <a:off x="557213" y="1622425"/>
            <a:ext cx="11634787" cy="3246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</a:pPr>
            <a:r>
              <a:rPr lang="en-US" altLang="zh-CN" sz="3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、掌握氢氧化钠与二氧化碳反应的性质。</a:t>
            </a:r>
            <a:endParaRPr lang="zh-CN" altLang="en-US" sz="3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</a:pPr>
            <a:r>
              <a:rPr lang="en-US" altLang="zh-CN" sz="3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、会用科学实验探究的方法证明两者确实发生反应。</a:t>
            </a:r>
            <a:endParaRPr lang="zh-CN" altLang="en-US" sz="3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</a:pPr>
            <a:endParaRPr lang="zh-CN" altLang="en-US" sz="36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</a:pPr>
            <a:endParaRPr lang="zh-CN" altLang="en-US" sz="36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ctr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 useBgFill="1">
        <p:nvSpPr>
          <p:cNvPr id="62465" name="Text Box 26"/>
          <p:cNvSpPr/>
          <p:nvPr/>
        </p:nvSpPr>
        <p:spPr>
          <a:xfrm>
            <a:off x="2652713" y="1470025"/>
            <a:ext cx="8680450" cy="2860675"/>
          </a:xfrm>
          <a:prstGeom prst="rect">
            <a:avLst/>
          </a:prstGeom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5000"/>
              </a:lnSpc>
              <a:spcBef>
                <a:spcPts val="50"/>
              </a:spcBef>
            </a:pPr>
            <a:r>
              <a:rPr lang="en-US" altLang="zh-CN" sz="2600">
                <a:latin typeface="Times New Roman" panose="02020603050405020304" pitchFamily="18" charset="0"/>
                <a:ea typeface="黑体" panose="02010609060101010101" pitchFamily="2" charset="-122"/>
              </a:rPr>
              <a:t>        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2" charset="-122"/>
              </a:rPr>
              <a:t>将</a:t>
            </a:r>
            <a:r>
              <a:rPr lang="en-US" altLang="zh-CN" sz="3600">
                <a:latin typeface="Times New Roman" panose="02020603050405020304" pitchFamily="18" charset="0"/>
                <a:ea typeface="黑体" panose="02010609060101010101" pitchFamily="2" charset="-122"/>
              </a:rPr>
              <a:t>CO</a:t>
            </a:r>
            <a:r>
              <a:rPr lang="en-US" altLang="zh-CN" sz="3600" baseline="-2500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2" charset="-122"/>
              </a:rPr>
              <a:t>通入</a:t>
            </a:r>
            <a:r>
              <a:rPr lang="en-US" altLang="zh-CN" sz="3600">
                <a:latin typeface="Times New Roman" panose="02020603050405020304" pitchFamily="18" charset="0"/>
                <a:ea typeface="黑体" panose="02010609060101010101" pitchFamily="2" charset="-122"/>
              </a:rPr>
              <a:t>NaOH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2" charset="-122"/>
              </a:rPr>
              <a:t>溶液中，无明显的现象出现，难以判断</a:t>
            </a:r>
            <a:r>
              <a:rPr lang="en-US" altLang="zh-CN" sz="3600">
                <a:latin typeface="Times New Roman" panose="02020603050405020304" pitchFamily="18" charset="0"/>
                <a:ea typeface="黑体" panose="02010609060101010101" pitchFamily="2" charset="-122"/>
              </a:rPr>
              <a:t>NaOH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2" charset="-122"/>
              </a:rPr>
              <a:t>溶液是否与</a:t>
            </a:r>
            <a:r>
              <a:rPr lang="en-US" altLang="zh-CN" sz="3600">
                <a:latin typeface="Times New Roman" panose="02020603050405020304" pitchFamily="18" charset="0"/>
                <a:ea typeface="黑体" panose="02010609060101010101" pitchFamily="2" charset="-122"/>
              </a:rPr>
              <a:t>CO</a:t>
            </a:r>
            <a:r>
              <a:rPr lang="en-US" altLang="zh-CN" sz="3600" baseline="-2500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2" charset="-122"/>
              </a:rPr>
              <a:t>发生了反应。那么，如何才能知道以应是否发生了呢？</a:t>
            </a:r>
            <a:endParaRPr lang="zh-CN" altLang="en-US" sz="360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2466" name="文本框 3"/>
          <p:cNvSpPr/>
          <p:nvPr/>
        </p:nvSpPr>
        <p:spPr>
          <a:xfrm>
            <a:off x="2994025" y="4891088"/>
            <a:ext cx="7480300" cy="644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3600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</a:rPr>
              <a:t>+2NaOH==Na</a:t>
            </a:r>
            <a:r>
              <a:rPr lang="en-US" altLang="zh-CN" sz="3600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</a:rPr>
              <a:t>CO</a:t>
            </a:r>
            <a:r>
              <a:rPr lang="en-US" altLang="zh-CN" sz="3600" baseline="-2500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</a:rPr>
              <a:t>+H</a:t>
            </a:r>
            <a:r>
              <a:rPr lang="en-US" altLang="zh-CN" sz="3600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</a:rPr>
              <a:t>O</a:t>
            </a:r>
            <a:endParaRPr lang="en-US" altLang="zh-CN" sz="36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62467" name="图片 6" descr="氢氧化钠呼气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8" y="1470025"/>
            <a:ext cx="2238375" cy="30956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4"/>
    </p:custDataLst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dur="5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 fill="hold"/>
                                        <p:tgtEl>
                                          <p:spTgt spid="62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 fill="hold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5" grpId="0"/>
      <p:bldP spid="624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4514" name="Rectangle 2"/>
          <p:cNvSpPr txBox="1">
            <a:spLocks noChangeArrowheads="1"/>
          </p:cNvSpPr>
          <p:nvPr/>
        </p:nvSpPr>
        <p:spPr bwMode="auto">
          <a:xfrm>
            <a:off x="686435" y="1816735"/>
            <a:ext cx="11125835" cy="1647825"/>
          </a:xfrm>
          <a:prstGeom prst="rect">
            <a:avLst/>
          </a:prstGeom>
          <a:noFill/>
          <a:ln>
            <a:noFill/>
          </a:ln>
        </p:spPr>
        <p:txBody>
          <a:bodyPr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eaLnBrk="0" hangingPunct="0">
              <a:buClrTx/>
              <a:buFontTx/>
            </a:pPr>
            <a:r>
              <a:rPr lang="zh-CN" altLang="en-US" sz="4300" b="1" spc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sz="4300" b="1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问题</a:t>
            </a:r>
            <a:r>
              <a:rPr lang="en-US" altLang="zh-CN" sz="4300" b="1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4300" b="1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endParaRPr lang="en-US" altLang="zh-CN" sz="43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marR="0" lvl="0" indent="0" eaLnBrk="0" hangingPunct="0">
              <a:buClrTx/>
              <a:buFontTx/>
            </a:pPr>
            <a:r>
              <a:rPr lang="zh-CN" altLang="en-US" sz="4300" b="1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证明一个无现象反应的发生你有哪些思路？</a:t>
            </a:r>
            <a:endParaRPr lang="zh-CN" altLang="en-US" sz="43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4515" name="圆角矩形 4"/>
          <p:cNvSpPr/>
          <p:nvPr/>
        </p:nvSpPr>
        <p:spPr>
          <a:xfrm>
            <a:off x="600075" y="1816100"/>
            <a:ext cx="10617200" cy="2562225"/>
          </a:xfrm>
          <a:prstGeom prst="roundRect">
            <a:avLst>
              <a:gd name="adj" fmla="val 16667"/>
            </a:avLst>
          </a:prstGeom>
          <a:noFill/>
          <a:ln w="28575" cap="rnd">
            <a:solidFill>
              <a:srgbClr val="FF9900"/>
            </a:solidFill>
            <a:prstDash val="sysDot"/>
            <a:round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 sz="32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/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endParaRPr lang="zh-CN" altLang="en-US" sz="40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 fill="hold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  <p:bldP spid="645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 rotWithShape="0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6562" name="燕尾形箭头 39"/>
          <p:cNvSpPr/>
          <p:nvPr/>
        </p:nvSpPr>
        <p:spPr>
          <a:xfrm>
            <a:off x="8213725" y="2562225"/>
            <a:ext cx="1222375" cy="457200"/>
          </a:xfrm>
          <a:prstGeom prst="notchedRightArrow">
            <a:avLst>
              <a:gd name="adj1" fmla="val 50000"/>
              <a:gd name="adj2" fmla="val 49994"/>
            </a:avLst>
          </a:prstGeom>
          <a:gradFill rotWithShape="1">
            <a:gsLst>
              <a:gs pos="0">
                <a:srgbClr val="F4E21B"/>
              </a:gs>
              <a:gs pos="23000">
                <a:srgbClr val="EFF4F0"/>
              </a:gs>
              <a:gs pos="50000">
                <a:srgbClr val="F3F18C"/>
              </a:gs>
              <a:gs pos="100000">
                <a:srgbClr val="F3F18C"/>
              </a:gs>
            </a:gsLst>
            <a:lin ang="0"/>
          </a:gradFill>
          <a:ln w="12700">
            <a:solidFill>
              <a:srgbClr val="41719C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563" name="矩形 3"/>
          <p:cNvSpPr/>
          <p:nvPr/>
        </p:nvSpPr>
        <p:spPr>
          <a:xfrm>
            <a:off x="0" y="0"/>
            <a:ext cx="12192000" cy="7429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6564" name="组合 6"/>
          <p:cNvGrpSpPr/>
          <p:nvPr/>
        </p:nvGrpSpPr>
        <p:grpSpPr>
          <a:xfrm>
            <a:off x="106363" y="-130175"/>
            <a:ext cx="9213850" cy="1122363"/>
            <a:chOff x="427996" y="71438"/>
            <a:chExt cx="9211939" cy="1122455"/>
          </a:xfrm>
        </p:grpSpPr>
        <p:pic>
          <p:nvPicPr>
            <p:cNvPr id="66565" name="图片 14" descr="标题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7996" y="71438"/>
              <a:ext cx="1003300" cy="1003300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grpSp>
          <p:nvGrpSpPr>
            <p:cNvPr id="66566" name="组合 16"/>
            <p:cNvGrpSpPr/>
            <p:nvPr/>
          </p:nvGrpSpPr>
          <p:grpSpPr>
            <a:xfrm>
              <a:off x="736600" y="298206"/>
              <a:ext cx="8903335" cy="895687"/>
              <a:chOff x="1161" y="471"/>
              <a:chExt cx="14021" cy="1408"/>
            </a:xfrm>
          </p:grpSpPr>
          <p:sp>
            <p:nvSpPr>
              <p:cNvPr id="66567" name="TextBox 2"/>
              <p:cNvSpPr/>
              <p:nvPr/>
            </p:nvSpPr>
            <p:spPr>
              <a:xfrm>
                <a:off x="2256" y="471"/>
                <a:ext cx="12926" cy="1014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/>
                <a:r>
                  <a:rPr lang="zh-CN" altLang="zh-CN" sz="36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活动探究</a:t>
                </a:r>
                <a:r>
                  <a:rPr lang="en-US" altLang="zh-CN" sz="36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36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：氢氧化钠与二氧化碳的反应</a:t>
                </a:r>
                <a:endParaRPr lang="zh-CN" altLang="en-US" sz="3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66568" name="直接连接符 15"/>
              <p:cNvCxnSpPr/>
              <p:nvPr/>
            </p:nvCxnSpPr>
            <p:spPr>
              <a:xfrm>
                <a:off x="1161" y="1879"/>
                <a:ext cx="4903" cy="0"/>
              </a:xfrm>
              <a:prstGeom prst="line">
                <a:avLst/>
              </a:prstGeom>
              <a:ln>
                <a:solidFill>
                  <a:srgbClr val="009FB9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6569" name="任意多边形 16"/>
          <p:cNvSpPr/>
          <p:nvPr/>
        </p:nvSpPr>
        <p:spPr>
          <a:xfrm>
            <a:off x="269875" y="3332163"/>
            <a:ext cx="1281113" cy="931862"/>
          </a:xfrm>
          <a:custGeom>
            <a:gdLst>
              <a:gd name="GT0" fmla="*/ 2165894 w 2165895"/>
              <a:gd name="GT1" fmla="+- l GT0 0"/>
              <a:gd name="GT2" fmla="*/ 1274547 h 1274548"/>
              <a:gd name="GT3" fmla="+- t GT2 0"/>
            </a:gdLst>
            <a:cxnLst>
              <a:cxn ang="0">
                <a:pos x="0" y="0"/>
              </a:cxn>
              <a:cxn ang="0">
                <a:pos x="1188632" y="529"/>
              </a:cxn>
              <a:cxn ang="0">
                <a:pos x="1422935" y="404374"/>
              </a:cxn>
              <a:cxn ang="0">
                <a:pos x="1178552" y="796854"/>
              </a:cxn>
              <a:cxn ang="0">
                <a:pos x="0" y="796854"/>
              </a:cxn>
            </a:cxnLst>
            <a:rect l="l" t="t" r="GT1" b="GT3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5400000"/>
          </a:gra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化学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algn="ctr"/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反应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6570" name="矩形 21"/>
          <p:cNvSpPr/>
          <p:nvPr/>
        </p:nvSpPr>
        <p:spPr>
          <a:xfrm>
            <a:off x="269875" y="4264025"/>
            <a:ext cx="1984375" cy="220027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证明化学反应发生的判断依据是什么？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571" name="燕尾形箭头 26"/>
          <p:cNvSpPr/>
          <p:nvPr/>
        </p:nvSpPr>
        <p:spPr>
          <a:xfrm rot="20400000">
            <a:off x="1436688" y="2994025"/>
            <a:ext cx="1139825" cy="457200"/>
          </a:xfrm>
          <a:prstGeom prst="notched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F4E21B"/>
              </a:gs>
              <a:gs pos="23000">
                <a:srgbClr val="EFF4F0"/>
              </a:gs>
              <a:gs pos="50000">
                <a:srgbClr val="F3F18C"/>
              </a:gs>
              <a:gs pos="100000">
                <a:srgbClr val="F3F18C"/>
              </a:gs>
            </a:gsLst>
            <a:lin ang="0"/>
          </a:gradFill>
          <a:ln w="12700">
            <a:solidFill>
              <a:srgbClr val="41719C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572" name="任意多边形 17"/>
          <p:cNvSpPr/>
          <p:nvPr/>
        </p:nvSpPr>
        <p:spPr>
          <a:xfrm>
            <a:off x="2370138" y="2381250"/>
            <a:ext cx="2368550" cy="817563"/>
          </a:xfrm>
          <a:custGeom>
            <a:gdLst>
              <a:gd name="GT0" fmla="+- l w 0"/>
              <a:gd name="GT1" fmla="*/ 1274547 h 1274548"/>
              <a:gd name="GT2" fmla="+- t GT1 0"/>
            </a:gdLst>
            <a:cxnLst>
              <a:cxn ang="0">
                <a:pos x="0" y="0"/>
              </a:cxn>
              <a:cxn ang="0">
                <a:pos x="2197570" y="464"/>
              </a:cxn>
              <a:cxn ang="0">
                <a:pos x="2630755" y="354774"/>
              </a:cxn>
              <a:cxn ang="0">
                <a:pos x="2178935" y="699114"/>
              </a:cxn>
              <a:cxn ang="0">
                <a:pos x="0" y="699114"/>
              </a:cxn>
            </a:cxnLst>
            <a:rect l="l" t="t" r="GT0" b="GT2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0"/>
          </a:gra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新物质生成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6573" name="矩形 25"/>
          <p:cNvSpPr/>
          <p:nvPr/>
        </p:nvSpPr>
        <p:spPr>
          <a:xfrm>
            <a:off x="2132013" y="992188"/>
            <a:ext cx="2843213" cy="120808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如何判断变化中有新物质生成？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574" name="燕尾形箭头 29"/>
          <p:cNvSpPr/>
          <p:nvPr/>
        </p:nvSpPr>
        <p:spPr>
          <a:xfrm>
            <a:off x="4627563" y="2562225"/>
            <a:ext cx="1270000" cy="457200"/>
          </a:xfrm>
          <a:prstGeom prst="notched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F4E21B"/>
              </a:gs>
              <a:gs pos="23000">
                <a:srgbClr val="EFF4F0"/>
              </a:gs>
              <a:gs pos="50000">
                <a:srgbClr val="F3F18C"/>
              </a:gs>
              <a:gs pos="100000">
                <a:srgbClr val="F3F18C"/>
              </a:gs>
            </a:gsLst>
            <a:lin ang="0"/>
          </a:gradFill>
          <a:ln w="12700">
            <a:solidFill>
              <a:srgbClr val="41719C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575" name="任意多边形 19"/>
          <p:cNvSpPr/>
          <p:nvPr/>
        </p:nvSpPr>
        <p:spPr>
          <a:xfrm>
            <a:off x="5899150" y="2381250"/>
            <a:ext cx="2282825" cy="817563"/>
          </a:xfrm>
          <a:custGeom>
            <a:gdLst>
              <a:gd name="GT0" fmla="+- l w 0"/>
              <a:gd name="GT1" fmla="*/ 1274547 h 1274548"/>
              <a:gd name="GT2" fmla="+- t GT1 0"/>
            </a:gdLst>
            <a:cxnLst>
              <a:cxn ang="0">
                <a:pos x="0" y="0"/>
              </a:cxn>
              <a:cxn ang="0">
                <a:pos x="2118034" y="464"/>
              </a:cxn>
              <a:cxn ang="0">
                <a:pos x="2535540" y="354774"/>
              </a:cxn>
              <a:cxn ang="0">
                <a:pos x="2100073" y="699114"/>
              </a:cxn>
              <a:cxn ang="0">
                <a:pos x="0" y="699114"/>
              </a:cxn>
            </a:cxnLst>
            <a:rect l="l" t="t" r="GT0" b="GT2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4CD68"/>
              </a:gs>
              <a:gs pos="100000">
                <a:srgbClr val="035C7D"/>
              </a:gs>
            </a:gsLst>
            <a:lin ang="0"/>
          </a:gra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有明显现象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6576" name="Picture 2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9063" y="468313"/>
            <a:ext cx="3681412" cy="2117725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66577" name="任意多边形 19"/>
          <p:cNvSpPr/>
          <p:nvPr/>
        </p:nvSpPr>
        <p:spPr>
          <a:xfrm>
            <a:off x="9539288" y="2381250"/>
            <a:ext cx="2151062" cy="817563"/>
          </a:xfrm>
          <a:custGeom>
            <a:gdLst>
              <a:gd name="GT0" fmla="*/ 2165894 w 2165895"/>
              <a:gd name="GT1" fmla="+- l GT0 0"/>
              <a:gd name="GT2" fmla="*/ 1274547 h 1274548"/>
              <a:gd name="GT3" fmla="+- t GT2 0"/>
            </a:gdLst>
            <a:cxnLst>
              <a:cxn ang="0">
                <a:pos x="0" y="0"/>
              </a:cxn>
              <a:cxn ang="0">
                <a:pos x="1995783" y="464"/>
              </a:cxn>
              <a:cxn ang="0">
                <a:pos x="2389191" y="354774"/>
              </a:cxn>
              <a:cxn ang="0">
                <a:pos x="1978858" y="699114"/>
              </a:cxn>
              <a:cxn ang="0">
                <a:pos x="0" y="699114"/>
              </a:cxn>
            </a:cxnLst>
            <a:rect l="l" t="t" r="GT1" b="GT3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4CD68"/>
              </a:gs>
              <a:gs pos="100000">
                <a:srgbClr val="035C7D"/>
              </a:gs>
            </a:gsLst>
            <a:lin ang="0"/>
          </a:gra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无明显现象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6578" name="图片 37" descr="氢氧化钠呼气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738" y="736600"/>
            <a:ext cx="1797050" cy="16446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6579" name="燕尾形箭头 27"/>
          <p:cNvSpPr/>
          <p:nvPr/>
        </p:nvSpPr>
        <p:spPr>
          <a:xfrm rot="960000">
            <a:off x="1473200" y="3870325"/>
            <a:ext cx="1066800" cy="457200"/>
          </a:xfrm>
          <a:prstGeom prst="notchedRightArrow">
            <a:avLst>
              <a:gd name="adj1" fmla="val 50000"/>
              <a:gd name="adj2" fmla="val 49994"/>
            </a:avLst>
          </a:prstGeom>
          <a:gradFill rotWithShape="1">
            <a:gsLst>
              <a:gs pos="0">
                <a:srgbClr val="F4E21B"/>
              </a:gs>
              <a:gs pos="23000">
                <a:srgbClr val="EFF4F0"/>
              </a:gs>
              <a:gs pos="50000">
                <a:srgbClr val="F3F18C"/>
              </a:gs>
              <a:gs pos="100000">
                <a:srgbClr val="F3F18C"/>
              </a:gs>
            </a:gsLst>
            <a:lin ang="0"/>
          </a:gradFill>
          <a:ln w="12700">
            <a:solidFill>
              <a:srgbClr val="41719C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580" name="任意多边形 17"/>
          <p:cNvSpPr/>
          <p:nvPr/>
        </p:nvSpPr>
        <p:spPr>
          <a:xfrm>
            <a:off x="2462213" y="3932238"/>
            <a:ext cx="2166937" cy="817562"/>
          </a:xfrm>
          <a:custGeom>
            <a:gdLst>
              <a:gd name="GT0" fmla="*/ 2165894 w 2165895"/>
              <a:gd name="GT1" fmla="+- l GT0 0"/>
              <a:gd name="GT2" fmla="*/ 1274547 h 1274548"/>
              <a:gd name="GT3" fmla="+- t GT2 0"/>
            </a:gdLst>
            <a:cxnLst>
              <a:cxn ang="0">
                <a:pos x="0" y="0"/>
              </a:cxn>
              <a:cxn ang="0">
                <a:pos x="2010512" y="464"/>
              </a:cxn>
              <a:cxn ang="0">
                <a:pos x="2406823" y="354774"/>
              </a:cxn>
              <a:cxn ang="0">
                <a:pos x="1993463" y="699114"/>
              </a:cxn>
              <a:cxn ang="0">
                <a:pos x="0" y="699114"/>
              </a:cxn>
            </a:cxnLst>
            <a:rect l="l" t="t" r="GT1" b="GT3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E4444"/>
              </a:gs>
              <a:gs pos="100000">
                <a:srgbClr val="832B2B"/>
              </a:gs>
            </a:gsLst>
            <a:lin ang="0"/>
          </a:gra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原物质改变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6581" name="燕尾形箭头 32"/>
          <p:cNvSpPr/>
          <p:nvPr/>
        </p:nvSpPr>
        <p:spPr>
          <a:xfrm>
            <a:off x="4627563" y="4113213"/>
            <a:ext cx="1066800" cy="457200"/>
          </a:xfrm>
          <a:prstGeom prst="notchedRightArrow">
            <a:avLst>
              <a:gd name="adj1" fmla="val 50000"/>
              <a:gd name="adj2" fmla="val 49994"/>
            </a:avLst>
          </a:prstGeom>
          <a:gradFill rotWithShape="1">
            <a:gsLst>
              <a:gs pos="0">
                <a:srgbClr val="F4E21B"/>
              </a:gs>
              <a:gs pos="23000">
                <a:srgbClr val="EFF4F0"/>
              </a:gs>
              <a:gs pos="50000">
                <a:srgbClr val="F3F18C"/>
              </a:gs>
              <a:gs pos="100000">
                <a:srgbClr val="F3F18C"/>
              </a:gs>
            </a:gsLst>
            <a:lin ang="0"/>
          </a:gradFill>
          <a:ln w="12700">
            <a:solidFill>
              <a:srgbClr val="41719C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582" name="矩形 2"/>
          <p:cNvSpPr/>
          <p:nvPr/>
        </p:nvSpPr>
        <p:spPr>
          <a:xfrm>
            <a:off x="2620963" y="4672013"/>
            <a:ext cx="1708150" cy="179228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如何判断变化中原物质发生改变？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583" name="任意多边形 19"/>
          <p:cNvSpPr/>
          <p:nvPr/>
        </p:nvSpPr>
        <p:spPr>
          <a:xfrm>
            <a:off x="5792788" y="3932238"/>
            <a:ext cx="2181225" cy="817562"/>
          </a:xfrm>
          <a:custGeom>
            <a:gdLst>
              <a:gd name="GT0" fmla="+- l w 0"/>
              <a:gd name="GT1" fmla="*/ 1274547 h 1274548"/>
              <a:gd name="GT2" fmla="+- t GT1 0"/>
            </a:gdLst>
            <a:cxnLst>
              <a:cxn ang="0">
                <a:pos x="0" y="0"/>
              </a:cxn>
              <a:cxn ang="0">
                <a:pos x="2023768" y="464"/>
              </a:cxn>
              <a:cxn ang="0">
                <a:pos x="2422693" y="354774"/>
              </a:cxn>
              <a:cxn ang="0">
                <a:pos x="2006606" y="699114"/>
              </a:cxn>
              <a:cxn ang="0">
                <a:pos x="0" y="699114"/>
              </a:cxn>
            </a:cxnLst>
            <a:rect l="l" t="t" r="GT0" b="GT2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0"/>
          </a:gra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二氧化碳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减少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6584" name="矩形 33"/>
          <p:cNvSpPr/>
          <p:nvPr/>
        </p:nvSpPr>
        <p:spPr>
          <a:xfrm>
            <a:off x="5792788" y="4749800"/>
            <a:ext cx="1804988" cy="179228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如何将变化中气体减少可视化？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585" name="燕尾形箭头 34"/>
          <p:cNvSpPr/>
          <p:nvPr/>
        </p:nvSpPr>
        <p:spPr>
          <a:xfrm>
            <a:off x="7974013" y="4111625"/>
            <a:ext cx="1462087" cy="457200"/>
          </a:xfrm>
          <a:prstGeom prst="notchedRightArrow">
            <a:avLst>
              <a:gd name="adj1" fmla="val 50000"/>
              <a:gd name="adj2" fmla="val 49997"/>
            </a:avLst>
          </a:prstGeom>
          <a:gradFill rotWithShape="1">
            <a:gsLst>
              <a:gs pos="0">
                <a:srgbClr val="F4E21B"/>
              </a:gs>
              <a:gs pos="23000">
                <a:srgbClr val="EFF4F0"/>
              </a:gs>
              <a:gs pos="50000">
                <a:srgbClr val="F3F18C"/>
              </a:gs>
              <a:gs pos="100000">
                <a:srgbClr val="F3F18C"/>
              </a:gs>
            </a:gsLst>
            <a:lin ang="0"/>
          </a:gradFill>
          <a:ln w="12700">
            <a:solidFill>
              <a:srgbClr val="41719C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586" name="任意多边形 18"/>
          <p:cNvSpPr/>
          <p:nvPr/>
        </p:nvSpPr>
        <p:spPr>
          <a:xfrm>
            <a:off x="9539288" y="3932238"/>
            <a:ext cx="1804987" cy="817562"/>
          </a:xfrm>
          <a:custGeom>
            <a:gdLst>
              <a:gd name="GT0" fmla="*/ 2165894 w 2165895"/>
              <a:gd name="GT1" fmla="+- l GT0 0"/>
              <a:gd name="GT2" fmla="*/ 1274547 h 1274548"/>
              <a:gd name="GT3" fmla="+- t GT2 0"/>
            </a:gdLst>
            <a:cxnLst>
              <a:cxn ang="0">
                <a:pos x="0" y="0"/>
              </a:cxn>
              <a:cxn ang="0">
                <a:pos x="1674690" y="464"/>
              </a:cxn>
              <a:cxn ang="0">
                <a:pos x="2004804" y="354774"/>
              </a:cxn>
              <a:cxn ang="0">
                <a:pos x="1660488" y="699114"/>
              </a:cxn>
              <a:cxn ang="0">
                <a:pos x="0" y="699114"/>
              </a:cxn>
            </a:cxnLst>
            <a:rect l="l" t="t" r="GT1" b="GT3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装置压强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变化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6587" name="图片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6175" y="3332163"/>
            <a:ext cx="3117850" cy="30384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6588" name="任意多边形 18"/>
          <p:cNvSpPr/>
          <p:nvPr/>
        </p:nvSpPr>
        <p:spPr>
          <a:xfrm>
            <a:off x="9539288" y="5464175"/>
            <a:ext cx="2109787" cy="817563"/>
          </a:xfrm>
          <a:custGeom>
            <a:gdLst>
              <a:gd name="GT0" fmla="*/ 2165894 w 2165895"/>
              <a:gd name="GT1" fmla="+- l GT0 0"/>
              <a:gd name="GT2" fmla="*/ 1274547 h 1274548"/>
              <a:gd name="GT3" fmla="+- t GT2 0"/>
            </a:gdLst>
            <a:cxnLst>
              <a:cxn ang="0">
                <a:pos x="0" y="0"/>
              </a:cxn>
              <a:cxn ang="0">
                <a:pos x="1957487" y="464"/>
              </a:cxn>
              <a:cxn ang="0">
                <a:pos x="2343347" y="354774"/>
              </a:cxn>
              <a:cxn ang="0">
                <a:pos x="1940888" y="699114"/>
              </a:cxn>
              <a:cxn ang="0">
                <a:pos x="0" y="699114"/>
              </a:cxn>
            </a:cxnLst>
            <a:rect l="l" t="t" r="GT1" b="GT3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BBE97"/>
              </a:gs>
              <a:gs pos="100000">
                <a:srgbClr val="F8F3B1"/>
              </a:gs>
            </a:gsLst>
            <a:lin ang="0" scaled="1"/>
          </a:gra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对比实验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algn="ctr"/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排除干扰</a:t>
            </a:r>
            <a:endParaRPr lang="zh-CN" altLang="en-US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6589" name="燕尾形箭头 40"/>
          <p:cNvSpPr/>
          <p:nvPr/>
        </p:nvSpPr>
        <p:spPr>
          <a:xfrm rot="5400000">
            <a:off x="9967912" y="4878388"/>
            <a:ext cx="714375" cy="457200"/>
          </a:xfrm>
          <a:prstGeom prst="notched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F4E21B"/>
              </a:gs>
              <a:gs pos="23000">
                <a:srgbClr val="EFF4F0"/>
              </a:gs>
              <a:gs pos="50000">
                <a:srgbClr val="F3F18C"/>
              </a:gs>
              <a:gs pos="100000">
                <a:srgbClr val="F3F18C"/>
              </a:gs>
            </a:gsLst>
            <a:lin ang="0"/>
          </a:gradFill>
          <a:ln w="12700">
            <a:solidFill>
              <a:srgbClr val="41719C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8"/>
    </p:custDataLst>
  </p:cSld>
  <p:clrMapOvr>
    <a:masterClrMapping/>
  </p:clrMapOvr>
  <mc:AlternateContent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xit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 fill="hold"/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0" grpId="0"/>
      <p:bldP spid="66571" grpId="0"/>
      <p:bldP spid="66572" grpId="0"/>
      <p:bldP spid="66573" grpId="0"/>
      <p:bldP spid="66574" grpId="0"/>
      <p:bldP spid="66579" grpId="0"/>
      <p:bldP spid="66580" grpId="0"/>
      <p:bldP spid="66581" grpId="0"/>
      <p:bldP spid="66582" grpId="0"/>
      <p:bldP spid="66583" grpId="0"/>
      <p:bldP spid="66584" grpId="0"/>
      <p:bldP spid="66585" grpId="0"/>
      <p:bldP spid="66586" grpId="0"/>
      <p:bldP spid="66575" grpId="0"/>
      <p:bldP spid="66562" grpId="0"/>
      <p:bldP spid="66577" grpId="0"/>
      <p:bldP spid="66588" grpId="0"/>
      <p:bldP spid="665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>
          <a:xfrm>
            <a:off x="1806575" y="1487488"/>
            <a:ext cx="771525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思路一：反应物的减少或消失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9634" name="Rectangle 2"/>
          <p:cNvSpPr txBox="1">
            <a:spLocks noChangeArrowheads="1"/>
          </p:cNvSpPr>
          <p:nvPr/>
        </p:nvSpPr>
        <p:spPr bwMode="auto">
          <a:xfrm>
            <a:off x="1020763" y="1700213"/>
            <a:ext cx="10412413" cy="1647825"/>
          </a:xfrm>
          <a:prstGeom prst="rect">
            <a:avLst/>
          </a:prstGeom>
          <a:noFill/>
          <a:ln>
            <a:noFill/>
          </a:ln>
        </p:spPr>
        <p:txBody>
          <a:bodyPr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eaLnBrk="0" hangingPunct="0">
              <a:buClrTx/>
              <a:buFontTx/>
            </a:pPr>
            <a:r>
              <a:rPr lang="zh-CN" altLang="en-US" sz="4300" b="1" spc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sz="4300" b="1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问题</a:t>
            </a:r>
            <a:r>
              <a:rPr lang="en-US" altLang="zh-CN" sz="4300" b="1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4300" b="1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endParaRPr lang="en-US" altLang="zh-CN" sz="43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marR="0" lvl="0" indent="0" eaLnBrk="0" hangingPunct="0">
              <a:buClrTx/>
              <a:buFontTx/>
            </a:pPr>
            <a:r>
              <a:rPr lang="zh-CN" altLang="en-US" sz="4300" b="1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反应物</a:t>
            </a:r>
            <a:r>
              <a:rPr lang="en-US" altLang="zh-CN" sz="4000" b="1" spc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CO</a:t>
            </a:r>
            <a:r>
              <a:rPr lang="en-US" altLang="zh-CN" sz="4000" b="1" spc="0" baseline="-250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</a:t>
            </a:r>
            <a:r>
              <a:rPr lang="zh-CN" altLang="en-US" sz="4000" b="1" spc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气体</a:t>
            </a:r>
            <a:r>
              <a:rPr lang="zh-CN" altLang="en-US" sz="4000" b="1" spc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Times New Roman" panose="02020603050405020304" pitchFamily="18" charset="0"/>
              </a:rPr>
              <a:t>的减少，可通过怎样变化体现出来？</a:t>
            </a:r>
            <a:endParaRPr lang="zh-CN" altLang="en-US" sz="40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0657" name="7.2实验演示：氢氧化钠与二氧化碳反应"/>
          <p:cNvPicPr/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06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06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65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012D86"/>
            </a:gs>
            <a:gs pos="100000">
              <a:srgbClr val="0E255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82" name="Text Box 2"/>
          <p:cNvSpPr/>
          <p:nvPr/>
        </p:nvSpPr>
        <p:spPr>
          <a:xfrm>
            <a:off x="6311900" y="620713"/>
            <a:ext cx="2593975" cy="644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6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气压变化</a:t>
            </a:r>
            <a:endParaRPr lang="zh-CN" altLang="en-US" sz="3600" b="1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1683" name="Text Box 3"/>
          <p:cNvSpPr/>
          <p:nvPr/>
        </p:nvSpPr>
        <p:spPr>
          <a:xfrm>
            <a:off x="4008438" y="620713"/>
            <a:ext cx="2601912" cy="6445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6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密闭装置中</a:t>
            </a:r>
            <a:endParaRPr lang="zh-CN" altLang="en-US" sz="3600" b="1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71684" name="Group 98"/>
          <p:cNvGrpSpPr/>
          <p:nvPr/>
        </p:nvGrpSpPr>
        <p:grpSpPr>
          <a:xfrm>
            <a:off x="2927350" y="1989138"/>
            <a:ext cx="6480175" cy="4030662"/>
            <a:chOff x="839" y="1253"/>
            <a:chExt cx="4082" cy="2539"/>
          </a:xfrm>
        </p:grpSpPr>
        <p:grpSp>
          <p:nvGrpSpPr>
            <p:cNvPr id="71685" name="Group 89"/>
            <p:cNvGrpSpPr/>
            <p:nvPr/>
          </p:nvGrpSpPr>
          <p:grpSpPr>
            <a:xfrm>
              <a:off x="839" y="1253"/>
              <a:ext cx="4082" cy="2539"/>
              <a:chOff x="521" y="618"/>
              <a:chExt cx="4082" cy="2539"/>
            </a:xfrm>
          </p:grpSpPr>
          <p:grpSp>
            <p:nvGrpSpPr>
              <p:cNvPr id="71686" name="Group 90"/>
              <p:cNvGrpSpPr/>
              <p:nvPr/>
            </p:nvGrpSpPr>
            <p:grpSpPr>
              <a:xfrm>
                <a:off x="521" y="618"/>
                <a:ext cx="4082" cy="2539"/>
                <a:chOff x="839" y="1297"/>
                <a:chExt cx="4082" cy="2539"/>
              </a:xfrm>
            </p:grpSpPr>
            <p:pic>
              <p:nvPicPr>
                <p:cNvPr id="71687" name="Picture 9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39" y="1298"/>
                  <a:ext cx="1678" cy="2041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</p:pic>
            <p:grpSp>
              <p:nvGrpSpPr>
                <p:cNvPr id="71688" name="Group 92"/>
                <p:cNvGrpSpPr/>
                <p:nvPr/>
              </p:nvGrpSpPr>
              <p:grpSpPr>
                <a:xfrm>
                  <a:off x="3243" y="1297"/>
                  <a:ext cx="1678" cy="2041"/>
                  <a:chOff x="3198" y="1797"/>
                  <a:chExt cx="1542" cy="1724"/>
                </a:xfrm>
              </p:grpSpPr>
              <p:pic>
                <p:nvPicPr>
                  <p:cNvPr id="71689" name="Picture 93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98" y="1797"/>
                    <a:ext cx="1361" cy="1724"/>
                  </a:xfrm>
                  <a:prstGeom prst="rect">
                    <a:avLst/>
                  </a:prstGeom>
                  <a:noFill/>
                  <a:ln>
                    <a:noFill/>
                    <a:miter lim="800000"/>
                  </a:ln>
                </p:spPr>
              </p:pic>
              <p:sp>
                <p:nvSpPr>
                  <p:cNvPr id="71690" name="Text Box 94"/>
                  <p:cNvSpPr/>
                  <p:nvPr/>
                </p:nvSpPr>
                <p:spPr>
                  <a:xfrm>
                    <a:off x="4240" y="3158"/>
                    <a:ext cx="500" cy="212"/>
                  </a:xfrm>
                  <a:prstGeom prst="rect">
                    <a:avLst/>
                  </a:prstGeom>
                  <a:noFill/>
                  <a:ln>
                    <a:noFill/>
                    <a:miter lim="800000"/>
                  </a:ln>
                  <a:effectLst>
                    <a:outerShdw dist="17961" dir="2700000" algn="ctr">
                      <a:srgbClr val="375D80">
                        <a:alpha val="50000"/>
                      </a:srgbClr>
                    </a:outerShdw>
                  </a:effectLst>
                </p:spPr>
                <p:txBody>
                  <a:bodyPr anchor="t" anchorCtr="0">
                    <a:spAutoFit/>
                  </a:bodyPr>
                  <a:lstStyle>
                    <a:defPPr>
                      <a:defRPr lang="zh-CN"/>
                    </a:defPPr>
                    <a:lvl1pPr marL="0" indent="0" algn="l" defTabSz="914400" rtl="0" eaLnBrk="1" fontAlgn="base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 lang="zh-CN" altLang="en-US" sz="1800" b="0" i="0" u="none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457200" indent="0" algn="l" defTabSz="914400" rtl="0" eaLnBrk="1" fontAlgn="base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 lang="zh-CN" altLang="en-US" sz="1800" b="0" i="0" u="none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914400" indent="0" algn="l" defTabSz="914400" rtl="0" eaLnBrk="1" fontAlgn="base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 lang="zh-CN" altLang="en-US" sz="1800" b="0" i="0" u="none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371600" indent="0" algn="l" defTabSz="914400" rtl="0" eaLnBrk="1" fontAlgn="base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 lang="zh-CN" altLang="en-US" sz="1800" b="0" i="0" u="none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1828800" indent="0" algn="l" defTabSz="914400" rtl="0" eaLnBrk="1" fontAlgn="base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 lang="zh-CN" altLang="en-US" sz="1800" b="0" i="0" u="none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</a:lstStyle>
                  <a:p>
                    <a:pPr lvl="0">
                      <a:spcBef>
                        <a:spcPct val="50000"/>
                      </a:spcBef>
                    </a:pPr>
                    <a:r>
                      <a:rPr lang="en-US" altLang="zh-CN" sz="2000">
                        <a:solidFill>
                          <a:srgbClr val="595959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</a:rPr>
                      <a:t>H</a:t>
                    </a:r>
                    <a:r>
                      <a:rPr lang="en-US" altLang="zh-CN" sz="2000" baseline="-25000">
                        <a:solidFill>
                          <a:srgbClr val="595959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</a:rPr>
                      <a:t>2</a:t>
                    </a:r>
                    <a:r>
                      <a:rPr lang="en-US" altLang="zh-CN" sz="2000">
                        <a:solidFill>
                          <a:srgbClr val="595959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</a:rPr>
                      <a:t>O</a:t>
                    </a:r>
                    <a:endParaRPr lang="en-US" altLang="zh-CN" sz="2000">
                      <a:solidFill>
                        <a:srgbClr val="595959"/>
                      </a:solidFill>
                      <a:latin typeface="Times New Roman" panose="02020603050405020304" pitchFamily="18" charset="0"/>
                      <a:ea typeface="楷体" panose="02010609060101010101" pitchFamily="49" charset="-122"/>
                    </a:endParaRPr>
                  </a:p>
                </p:txBody>
              </p:sp>
            </p:grpSp>
            <p:sp>
              <p:nvSpPr>
                <p:cNvPr id="71691" name="Text Box 5"/>
                <p:cNvSpPr/>
                <p:nvPr/>
              </p:nvSpPr>
              <p:spPr>
                <a:xfrm>
                  <a:off x="2336" y="3430"/>
                  <a:ext cx="1043" cy="406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  <p:txBody>
                <a:bodyPr anchor="t" anchorCtr="0">
                  <a:spAutoFit/>
                </a:bodyPr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</a:lstStyle>
                <a:p>
                  <a:pPr lvl="0" algn="just">
                    <a:spcBef>
                      <a:spcPct val="35000"/>
                    </a:spcBef>
                  </a:pPr>
                  <a:r>
                    <a:rPr lang="zh-CN" altLang="en-US" sz="3600" b="1">
                      <a:solidFill>
                        <a:srgbClr val="FFFF00"/>
                      </a:solidFill>
                      <a:latin typeface="Times New Roman" panose="02020603050405020304" pitchFamily="18" charset="0"/>
                      <a:ea typeface="黑体" panose="02010609060101010101" pitchFamily="2" charset="-122"/>
                    </a:rPr>
                    <a:t>等体积</a:t>
                  </a:r>
                  <a:endParaRPr lang="zh-CN" altLang="en-US" sz="3600" b="1">
                    <a:solidFill>
                      <a:srgbClr val="FFFF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endParaRPr>
                </a:p>
              </p:txBody>
            </p:sp>
          </p:grpSp>
          <p:cxnSp>
            <p:nvCxnSpPr>
              <p:cNvPr id="71692" name="Line 13"/>
              <p:cNvCxnSpPr/>
              <p:nvPr/>
            </p:nvCxnSpPr>
            <p:spPr>
              <a:xfrm>
                <a:off x="1383" y="2432"/>
                <a:ext cx="726" cy="49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stealth" w="lg" len="lg"/>
              </a:ln>
            </p:spPr>
          </p:cxnSp>
        </p:grpSp>
        <p:cxnSp>
          <p:nvCxnSpPr>
            <p:cNvPr id="71693" name="Line 14"/>
            <p:cNvCxnSpPr/>
            <p:nvPr/>
          </p:nvCxnSpPr>
          <p:spPr>
            <a:xfrm flipH="1">
              <a:off x="3243" y="3113"/>
              <a:ext cx="590" cy="49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stealth" w="lg" len="lg"/>
            </a:ln>
          </p:spPr>
        </p:cxnSp>
      </p:grp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012D86"/>
            </a:gs>
            <a:gs pos="100000">
              <a:srgbClr val="0E255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373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388" y="190500"/>
            <a:ext cx="3024187" cy="266223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</a:ln>
        </p:spPr>
      </p:pic>
      <p:pic>
        <p:nvPicPr>
          <p:cNvPr id="73731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838" y="2924175"/>
            <a:ext cx="3235325" cy="36734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</a:ln>
        </p:spPr>
      </p:pic>
      <p:grpSp>
        <p:nvGrpSpPr>
          <p:cNvPr id="73732" name="Group 25"/>
          <p:cNvGrpSpPr/>
          <p:nvPr/>
        </p:nvGrpSpPr>
        <p:grpSpPr>
          <a:xfrm>
            <a:off x="1703388" y="2924175"/>
            <a:ext cx="3125787" cy="3700463"/>
            <a:chExt cx="1969" cy="2331"/>
          </a:xfrm>
        </p:grpSpPr>
        <p:pic>
          <p:nvPicPr>
            <p:cNvPr id="73733" name="Picture 10" descr="pic_35206"/>
            <p:cNvPicPr>
              <a:picLocks noChangeAspect="1"/>
            </p:cNvPicPr>
            <p:nvPr/>
          </p:nvPicPr>
          <p:blipFill>
            <a:blip r:embed="rId4">
              <a:lum bright="-24000" contrast="36000"/>
            </a:blip>
            <a:stretch>
              <a:fillRect/>
            </a:stretch>
          </p:blipFill>
          <p:spPr>
            <a:xfrm>
              <a:off x="0" y="0"/>
              <a:ext cx="1969" cy="2331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</a:ln>
          </p:spPr>
        </p:pic>
        <p:sp>
          <p:nvSpPr>
            <p:cNvPr id="73734" name="Text Box 11"/>
            <p:cNvSpPr/>
            <p:nvPr/>
          </p:nvSpPr>
          <p:spPr>
            <a:xfrm>
              <a:off x="1225" y="908"/>
              <a:ext cx="680" cy="155"/>
            </a:xfrm>
            <a:prstGeom prst="rect">
              <a:avLst/>
            </a:prstGeom>
            <a:solidFill>
              <a:srgbClr val="F8F8F8"/>
            </a:solidFill>
            <a:ln>
              <a:noFill/>
              <a:miter lim="800000"/>
            </a:ln>
          </p:spPr>
          <p:txBody>
            <a:bodyPr lIns="0" tIns="0" rIns="0" bIns="0"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en-US" altLang="zh-CN" sz="1600" b="1">
                  <a:latin typeface="Times New Roman" panose="02020603050405020304" pitchFamily="18" charset="0"/>
                </a:rPr>
                <a:t>NaOH</a:t>
              </a:r>
              <a:r>
                <a:rPr lang="zh-CN" altLang="en-US" sz="1600" b="1">
                  <a:latin typeface="Times New Roman" panose="02020603050405020304" pitchFamily="18" charset="0"/>
                  <a:ea typeface="宋体" panose="02010600030101010101" pitchFamily="2" charset="-122"/>
                </a:rPr>
                <a:t>溶液</a:t>
              </a:r>
              <a:endParaRPr lang="zh-CN" altLang="en-US" sz="1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73735" name="Picture 14"/>
          <p:cNvPicPr>
            <a:picLocks noChangeAspect="1"/>
          </p:cNvPicPr>
          <p:nvPr/>
        </p:nvPicPr>
        <p:blipFill>
          <a:blip r:embed="rId5"/>
          <a:srcRect l="44465" b="13683"/>
          <a:stretch>
            <a:fillRect/>
          </a:stretch>
        </p:blipFill>
        <p:spPr>
          <a:xfrm>
            <a:off x="7026275" y="190500"/>
            <a:ext cx="3311525" cy="250983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</a:ln>
        </p:spPr>
      </p:pic>
      <p:sp>
        <p:nvSpPr>
          <p:cNvPr id="73736" name="Text Box 26"/>
          <p:cNvSpPr/>
          <p:nvPr/>
        </p:nvSpPr>
        <p:spPr>
          <a:xfrm>
            <a:off x="4438650" y="2420938"/>
            <a:ext cx="2881313" cy="1322387"/>
          </a:xfrm>
          <a:prstGeom prst="rect">
            <a:avLst/>
          </a:prstGeom>
          <a:solidFill>
            <a:schemeClr val="accent1"/>
          </a:solidFill>
          <a:ln w="25400">
            <a:solidFill>
              <a:srgbClr val="FF0000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zh-CN" altLang="en-US" sz="40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均需与水做对比实验</a:t>
            </a:r>
            <a:endParaRPr lang="zh-CN" altLang="en-US" sz="4000" b="1">
              <a:solidFill>
                <a:srgbClr val="FFFF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3737" name="Text Box 27"/>
          <p:cNvSpPr/>
          <p:nvPr/>
        </p:nvSpPr>
        <p:spPr>
          <a:xfrm>
            <a:off x="4727575" y="3933825"/>
            <a:ext cx="2303463" cy="1198563"/>
          </a:xfrm>
          <a:prstGeom prst="rect">
            <a:avLst/>
          </a:prstGeom>
          <a:solidFill>
            <a:schemeClr val="accent1"/>
          </a:solidFill>
          <a:ln w="63500">
            <a:solidFill>
              <a:srgbClr val="FF0000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zh-CN" altLang="en-US" sz="36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排除水的干扰 </a:t>
            </a:r>
            <a:endParaRPr lang="zh-CN" altLang="en-US" sz="3600" b="1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7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6" grpId="0"/>
      <p:bldP spid="737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012D86"/>
            </a:gs>
            <a:gs pos="100000">
              <a:srgbClr val="0E255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4754" name="Rectangle 2"/>
          <p:cNvSpPr>
            <a:spLocks noGrp="1"/>
          </p:cNvSpPr>
          <p:nvPr>
            <p:ph type="title" idx="4294967295"/>
          </p:nvPr>
        </p:nvSpPr>
        <p:spPr>
          <a:xfrm>
            <a:off x="1981200" y="115888"/>
            <a:ext cx="8229600" cy="777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r>
              <a:rPr lang="en-US" altLang="zh-CN" sz="43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CO</a:t>
            </a:r>
            <a:r>
              <a:rPr lang="en-US" altLang="zh-CN" sz="4300" b="1" baseline="-250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43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与</a:t>
            </a:r>
            <a:r>
              <a:rPr lang="en-US" altLang="zh-CN" sz="43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NaOH</a:t>
            </a:r>
            <a:r>
              <a:rPr lang="zh-CN" altLang="en-US" sz="43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固体反应</a:t>
            </a:r>
            <a:endParaRPr lang="zh-CN" altLang="en-US" sz="4300" b="1">
              <a:solidFill>
                <a:srgbClr val="FFFF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74755" name="Group 3"/>
          <p:cNvGrpSpPr/>
          <p:nvPr/>
        </p:nvGrpSpPr>
        <p:grpSpPr>
          <a:xfrm>
            <a:off x="2201863" y="1052513"/>
            <a:ext cx="7637462" cy="5472112"/>
            <a:chExt cx="12026" cy="9142"/>
          </a:xfrm>
        </p:grpSpPr>
        <p:pic>
          <p:nvPicPr>
            <p:cNvPr id="74756" name="Picture 3" descr="二氧化碳与氢氧化钠(前)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317" cy="9142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grpSp>
          <p:nvGrpSpPr>
            <p:cNvPr id="74757" name="Group 5"/>
            <p:cNvGrpSpPr/>
            <p:nvPr/>
          </p:nvGrpSpPr>
          <p:grpSpPr>
            <a:xfrm>
              <a:off x="4320" y="0"/>
              <a:ext cx="7706" cy="9142"/>
              <a:chExt cx="7705" cy="9142"/>
            </a:xfrm>
          </p:grpSpPr>
          <p:pic>
            <p:nvPicPr>
              <p:cNvPr id="74758" name="Picture 4" descr="二氧化碳与氢氧化钠(后)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00" y="0"/>
                <a:ext cx="4305" cy="9142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</p:pic>
          <p:grpSp>
            <p:nvGrpSpPr>
              <p:cNvPr id="74759" name="Group 7"/>
              <p:cNvGrpSpPr/>
              <p:nvPr/>
            </p:nvGrpSpPr>
            <p:grpSpPr>
              <a:xfrm>
                <a:off x="0" y="3602"/>
                <a:ext cx="3567" cy="1615"/>
                <a:chExt cx="3567" cy="1614"/>
              </a:xfrm>
            </p:grpSpPr>
            <p:sp>
              <p:nvSpPr>
                <p:cNvPr id="74760" name="AutoShape 5"/>
                <p:cNvSpPr/>
                <p:nvPr/>
              </p:nvSpPr>
              <p:spPr>
                <a:xfrm>
                  <a:off x="0" y="934"/>
                  <a:ext cx="3400" cy="680"/>
                </a:xfrm>
                <a:prstGeom prst="rightArrow">
                  <a:avLst>
                    <a:gd name="adj1" fmla="val 50000"/>
                    <a:gd name="adj2" fmla="val 125000"/>
                  </a:avLst>
                </a:prstGeom>
                <a:solidFill>
                  <a:schemeClr val="accent1"/>
                </a:solidFill>
                <a:ln>
                  <a:solidFill>
                    <a:schemeClr val="tx1"/>
                  </a:solidFill>
                  <a:miter lim="800000"/>
                </a:ln>
              </p:spPr>
              <p:txBody>
                <a:bodyPr wrap="none"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</a:lstStyle>
                <a:p>
                  <a:pPr lvl="0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4761" name="Text Box 6"/>
                <p:cNvSpPr/>
                <p:nvPr/>
              </p:nvSpPr>
              <p:spPr>
                <a:xfrm>
                  <a:off x="56" y="0"/>
                  <a:ext cx="3511" cy="974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  <p:txBody>
                <a:bodyPr anchor="t" anchorCtr="0">
                  <a:spAutoFit/>
                </a:bodyPr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</a:lstStyle>
                <a:p>
                  <a:pPr lvl="0">
                    <a:spcBef>
                      <a:spcPct val="50000"/>
                    </a:spcBef>
                  </a:pPr>
                  <a:r>
                    <a:rPr lang="zh-CN" altLang="en-US" sz="3200" b="1">
                      <a:solidFill>
                        <a:srgbClr val="FFFF00"/>
                      </a:solidFill>
                      <a:latin typeface="黑体" panose="02010609060101010101" pitchFamily="2" charset="-122"/>
                      <a:ea typeface="黑体" panose="02010609060101010101" pitchFamily="2" charset="-122"/>
                    </a:rPr>
                    <a:t>充分振荡</a:t>
                  </a:r>
                  <a:endParaRPr lang="zh-CN" altLang="en-US" sz="3200" b="1">
                    <a:solidFill>
                      <a:srgbClr val="FFFF00"/>
                    </a:solidFill>
                    <a:latin typeface="黑体" panose="02010609060101010101" pitchFamily="2" charset="-122"/>
                    <a:ea typeface="黑体" panose="0201060906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012D86"/>
            </a:gs>
            <a:gs pos="100000">
              <a:srgbClr val="0E255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6802" name="Rectangle 2"/>
          <p:cNvSpPr>
            <a:spLocks noGrp="1"/>
          </p:cNvSpPr>
          <p:nvPr>
            <p:ph type="title" idx="4294967295"/>
          </p:nvPr>
        </p:nvSpPr>
        <p:spPr>
          <a:xfrm>
            <a:off x="2352675" y="2492375"/>
            <a:ext cx="771525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r>
              <a:rPr lang="zh-CN" altLang="en-US" sz="48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思路二：新物质的生成</a:t>
            </a:r>
            <a:endParaRPr lang="zh-CN" altLang="en-US" sz="4800" b="1">
              <a:solidFill>
                <a:srgbClr val="FFFF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012D86"/>
            </a:gs>
            <a:gs pos="100000">
              <a:srgbClr val="0E255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826" name="Text Box 2"/>
          <p:cNvSpPr/>
          <p:nvPr/>
        </p:nvSpPr>
        <p:spPr>
          <a:xfrm>
            <a:off x="654050" y="333375"/>
            <a:ext cx="10420350" cy="19383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40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问题</a:t>
            </a:r>
            <a:r>
              <a:rPr lang="en-US" altLang="zh-CN" sz="40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40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endParaRPr lang="en-US" altLang="zh-CN" sz="4000" b="1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/>
            <a:r>
              <a:rPr lang="zh-CN" altLang="en-US" sz="40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要想检验生成碳酸钠，你选择的</a:t>
            </a:r>
            <a:r>
              <a:rPr lang="en-US" altLang="zh-CN" sz="40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X</a:t>
            </a:r>
            <a:r>
              <a:rPr lang="zh-CN" altLang="en-US" sz="4000" b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溶液是什么物质呢？</a:t>
            </a:r>
            <a:endParaRPr lang="zh-CN" altLang="en-US" sz="40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7827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275" y="2420938"/>
            <a:ext cx="2517775" cy="3095625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77828" name="Group 21"/>
          <p:cNvGrpSpPr/>
          <p:nvPr/>
        </p:nvGrpSpPr>
        <p:grpSpPr>
          <a:xfrm>
            <a:off x="5735638" y="2420938"/>
            <a:ext cx="2663825" cy="3097212"/>
            <a:chOff x="2699" y="1525"/>
            <a:chExt cx="1678" cy="1951"/>
          </a:xfrm>
        </p:grpSpPr>
        <p:sp>
          <p:nvSpPr>
            <p:cNvPr id="77829" name="AutoShape 16"/>
            <p:cNvSpPr/>
            <p:nvPr/>
          </p:nvSpPr>
          <p:spPr>
            <a:xfrm>
              <a:off x="2699" y="2341"/>
              <a:ext cx="953" cy="181"/>
            </a:xfrm>
            <a:prstGeom prst="rightArrow">
              <a:avLst>
                <a:gd name="adj1" fmla="val 50000"/>
                <a:gd name="adj2" fmla="val 130972"/>
              </a:avLst>
            </a:prstGeom>
            <a:solidFill>
              <a:schemeClr val="bg1"/>
            </a:solidFill>
            <a:ln>
              <a:solidFill>
                <a:schemeClr val="bg1"/>
              </a:solidFill>
              <a:miter lim="800000"/>
            </a:ln>
            <a:effectLst>
              <a:outerShdw dist="17961" dir="2700000" algn="ctr">
                <a:srgbClr val="999999">
                  <a:alpha val="50000"/>
                </a:srgbClr>
              </a:outerShdw>
            </a:effectLst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marL="0" marR="0" lvl="0" indent="0">
                <a:buClrTx/>
                <a:buFont typeface="Arial"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77830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87" y="1525"/>
              <a:ext cx="590" cy="1951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/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charRg st="5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 fill="hold"/>
                                        <p:tgtEl>
                                          <p:spTgt spid="77826">
                                            <p:txEl>
                                              <p:charRg st="5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012D86"/>
            </a:gs>
            <a:gs pos="100000">
              <a:srgbClr val="0E255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8850" name="Group 18"/>
          <p:cNvGrpSpPr/>
          <p:nvPr/>
        </p:nvGrpSpPr>
        <p:grpSpPr>
          <a:xfrm>
            <a:off x="6600825" y="2170113"/>
            <a:ext cx="2881313" cy="1076325"/>
            <a:chExt cx="1815" cy="678"/>
          </a:xfrm>
        </p:grpSpPr>
        <p:sp>
          <p:nvSpPr>
            <p:cNvPr id="78851" name="AutoShape 5"/>
            <p:cNvSpPr/>
            <p:nvPr/>
          </p:nvSpPr>
          <p:spPr>
            <a:xfrm>
              <a:off x="0" y="272"/>
              <a:ext cx="544" cy="182"/>
            </a:xfrm>
            <a:prstGeom prst="rightArrow">
              <a:avLst>
                <a:gd name="adj1" fmla="val 50000"/>
                <a:gd name="adj2" fmla="val 74947"/>
              </a:avLst>
            </a:prstGeom>
            <a:solidFill>
              <a:schemeClr val="bg1"/>
            </a:solidFill>
            <a:ln>
              <a:solidFill>
                <a:schemeClr val="bg1"/>
              </a:solidFill>
              <a:miter lim="800000"/>
            </a:ln>
            <a:effectLst>
              <a:outerShdw dist="17961" dir="2700000" algn="ctr">
                <a:srgbClr val="999999">
                  <a:alpha val="50000"/>
                </a:srgbClr>
              </a:outerShdw>
            </a:effectLst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marL="0" marR="0" lvl="0" indent="0">
                <a:buClrTx/>
                <a:buFont typeface="Arial"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8852" name="Text Box 20"/>
            <p:cNvSpPr/>
            <p:nvPr/>
          </p:nvSpPr>
          <p:spPr>
            <a:xfrm>
              <a:off x="635" y="0"/>
              <a:ext cx="1180" cy="67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</a:ln>
            <a:effectLst>
              <a:outerShdw dist="17961" dir="2700000" algn="ctr">
                <a:srgbClr val="990000">
                  <a:alpha val="50000"/>
                </a:srgbClr>
              </a:outerShdw>
            </a:effectLst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zh-CN" altLang="en-US" sz="32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2" charset="-122"/>
                </a:rPr>
                <a:t>加入足量稀盐酸</a:t>
              </a:r>
              <a:endPara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</a:endParaRPr>
            </a:p>
          </p:txBody>
        </p:sp>
      </p:grpSp>
      <p:sp>
        <p:nvSpPr>
          <p:cNvPr id="78853" name="Text Box 35"/>
          <p:cNvSpPr/>
          <p:nvPr/>
        </p:nvSpPr>
        <p:spPr>
          <a:xfrm>
            <a:off x="784225" y="327025"/>
            <a:ext cx="10753725" cy="1322388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0000"/>
            </a:solidFill>
            <a:miter lim="800000"/>
          </a:ln>
          <a:effectLst>
            <a:outerShdw dist="17961" dir="2700000" algn="ctr">
              <a:srgbClr val="990000">
                <a:alpha val="50000"/>
              </a:srgbClr>
            </a:outerShdw>
          </a:effec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400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加入一滴管稀盐酸（一次性挤入），放在眼前观察现象</a:t>
            </a:r>
            <a:endParaRPr lang="zh-CN" altLang="en-US" sz="400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78854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338" y="1839913"/>
            <a:ext cx="1714500" cy="2228850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78855" name="Group 24"/>
          <p:cNvGrpSpPr/>
          <p:nvPr/>
        </p:nvGrpSpPr>
        <p:grpSpPr>
          <a:xfrm>
            <a:off x="2728913" y="4167188"/>
            <a:ext cx="1909762" cy="2125662"/>
            <a:chOff x="3198" y="1797"/>
            <a:chExt cx="1542" cy="1724"/>
          </a:xfrm>
        </p:grpSpPr>
        <p:pic>
          <p:nvPicPr>
            <p:cNvPr id="7885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98" y="1797"/>
              <a:ext cx="1361" cy="172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78857" name="Text Box 26"/>
            <p:cNvSpPr/>
            <p:nvPr/>
          </p:nvSpPr>
          <p:spPr>
            <a:xfrm>
              <a:off x="4241" y="3158"/>
              <a:ext cx="499" cy="299"/>
            </a:xfrm>
            <a:prstGeom prst="rect">
              <a:avLst/>
            </a:prstGeom>
            <a:noFill/>
            <a:ln>
              <a:noFill/>
              <a:miter lim="800000"/>
            </a:ln>
            <a:effectLst>
              <a:outerShdw dist="17961" dir="2700000" algn="ctr">
                <a:srgbClr val="375D80">
                  <a:alpha val="50000"/>
                </a:srgbClr>
              </a:outerShdw>
            </a:effectLst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en-US" altLang="zh-CN">
                  <a:latin typeface="Times New Roman" panose="02020603050405020304" pitchFamily="18" charset="0"/>
                  <a:ea typeface="楷体" panose="02010609060101010101" pitchFamily="49" charset="-122"/>
                </a:rPr>
                <a:t>H</a:t>
              </a:r>
              <a:r>
                <a:rPr lang="en-US" altLang="zh-CN" baseline="-2500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en-US" altLang="zh-CN">
                  <a:latin typeface="Times New Roman" panose="02020603050405020304" pitchFamily="18" charset="0"/>
                  <a:ea typeface="楷体" panose="02010609060101010101" pitchFamily="49" charset="-122"/>
                </a:rPr>
                <a:t>O</a:t>
              </a:r>
              <a:endParaRPr lang="en-US" altLang="zh-CN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78858" name="Group 32"/>
          <p:cNvGrpSpPr/>
          <p:nvPr/>
        </p:nvGrpSpPr>
        <p:grpSpPr>
          <a:xfrm>
            <a:off x="4579938" y="1790700"/>
            <a:ext cx="1704975" cy="2017713"/>
            <a:chOff x="1927" y="1525"/>
            <a:chExt cx="1089" cy="1769"/>
          </a:xfrm>
        </p:grpSpPr>
        <p:sp>
          <p:nvSpPr>
            <p:cNvPr id="78859" name="AutoShape 15"/>
            <p:cNvSpPr/>
            <p:nvPr/>
          </p:nvSpPr>
          <p:spPr>
            <a:xfrm>
              <a:off x="1927" y="2251"/>
              <a:ext cx="544" cy="182"/>
            </a:xfrm>
            <a:prstGeom prst="rightArrow">
              <a:avLst>
                <a:gd name="adj1" fmla="val 50000"/>
                <a:gd name="adj2" fmla="val 74947"/>
              </a:avLst>
            </a:prstGeom>
            <a:solidFill>
              <a:schemeClr val="bg1"/>
            </a:solidFill>
            <a:ln>
              <a:solidFill>
                <a:schemeClr val="bg1"/>
              </a:solidFill>
              <a:miter lim="800000"/>
            </a:ln>
            <a:effectLst>
              <a:outerShdw dist="17961" dir="2700000" algn="ctr">
                <a:srgbClr val="999999">
                  <a:alpha val="50000"/>
                </a:srgbClr>
              </a:outerShdw>
            </a:effectLst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marL="0" marR="0" lvl="0" indent="0">
                <a:buClrTx/>
                <a:buFont typeface="Arial"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78860" name="Pictur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7" y="1525"/>
              <a:ext cx="499" cy="1769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grpSp>
        <p:nvGrpSpPr>
          <p:cNvPr id="78861" name="Group 32"/>
          <p:cNvGrpSpPr/>
          <p:nvPr/>
        </p:nvGrpSpPr>
        <p:grpSpPr>
          <a:xfrm>
            <a:off x="4606925" y="4167188"/>
            <a:ext cx="1704975" cy="2017712"/>
            <a:chOff x="1927" y="1525"/>
            <a:chExt cx="1089" cy="1769"/>
          </a:xfrm>
        </p:grpSpPr>
        <p:sp>
          <p:nvSpPr>
            <p:cNvPr id="78862" name="AutoShape 15"/>
            <p:cNvSpPr/>
            <p:nvPr/>
          </p:nvSpPr>
          <p:spPr>
            <a:xfrm>
              <a:off x="1927" y="2251"/>
              <a:ext cx="544" cy="182"/>
            </a:xfrm>
            <a:prstGeom prst="rightArrow">
              <a:avLst>
                <a:gd name="adj1" fmla="val 50000"/>
                <a:gd name="adj2" fmla="val 74947"/>
              </a:avLst>
            </a:prstGeom>
            <a:solidFill>
              <a:schemeClr val="bg1"/>
            </a:solidFill>
            <a:ln>
              <a:solidFill>
                <a:schemeClr val="bg1"/>
              </a:solidFill>
              <a:miter lim="800000"/>
            </a:ln>
            <a:effectLst>
              <a:outerShdw dist="17961" dir="2700000" algn="ctr">
                <a:srgbClr val="999999">
                  <a:alpha val="50000"/>
                </a:srgbClr>
              </a:outerShdw>
            </a:effectLst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marL="0" marR="0" lvl="0" indent="0">
                <a:buClrTx/>
                <a:buFont typeface="Arial"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78863" name="Pictur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7" y="1525"/>
              <a:ext cx="499" cy="1769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  <p:grpSp>
        <p:nvGrpSpPr>
          <p:cNvPr id="78864" name="Group 18"/>
          <p:cNvGrpSpPr/>
          <p:nvPr/>
        </p:nvGrpSpPr>
        <p:grpSpPr>
          <a:xfrm>
            <a:off x="6743700" y="4443413"/>
            <a:ext cx="2881313" cy="1076325"/>
            <a:chExt cx="1815" cy="678"/>
          </a:xfrm>
        </p:grpSpPr>
        <p:sp>
          <p:nvSpPr>
            <p:cNvPr id="78865" name="AutoShape 5"/>
            <p:cNvSpPr/>
            <p:nvPr/>
          </p:nvSpPr>
          <p:spPr>
            <a:xfrm>
              <a:off x="0" y="272"/>
              <a:ext cx="544" cy="182"/>
            </a:xfrm>
            <a:prstGeom prst="rightArrow">
              <a:avLst>
                <a:gd name="adj1" fmla="val 50000"/>
                <a:gd name="adj2" fmla="val 74947"/>
              </a:avLst>
            </a:prstGeom>
            <a:solidFill>
              <a:schemeClr val="bg1"/>
            </a:solidFill>
            <a:ln>
              <a:solidFill>
                <a:schemeClr val="bg1"/>
              </a:solidFill>
              <a:miter lim="800000"/>
            </a:ln>
            <a:effectLst>
              <a:outerShdw dist="17961" dir="2700000" algn="ctr">
                <a:srgbClr val="999999">
                  <a:alpha val="50000"/>
                </a:srgbClr>
              </a:outerShdw>
            </a:effectLst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marL="0" marR="0" lvl="0" indent="0">
                <a:buClrTx/>
                <a:buFont typeface="Arial"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8866" name="Text Box 20"/>
            <p:cNvSpPr/>
            <p:nvPr/>
          </p:nvSpPr>
          <p:spPr>
            <a:xfrm>
              <a:off x="635" y="0"/>
              <a:ext cx="1180" cy="67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</a:ln>
            <a:effectLst>
              <a:outerShdw dist="17961" dir="2700000" algn="ctr">
                <a:srgbClr val="990000">
                  <a:alpha val="50000"/>
                </a:srgbClr>
              </a:outerShdw>
            </a:effectLst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zh-CN" altLang="en-US" sz="32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2" charset="-122"/>
                </a:rPr>
                <a:t>加入足量稀盐酸</a:t>
              </a:r>
              <a:endPara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7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 fill="hold"/>
                                        <p:tgtEl>
                                          <p:spTgt spid="78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 fill="hold"/>
                                        <p:tgtEl>
                                          <p:spTgt spid="78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012D86"/>
            </a:gs>
            <a:gs pos="100000">
              <a:srgbClr val="0E255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0898" name="Group 31"/>
          <p:cNvGraphicFramePr>
            <a:graphicFrameLocks noGrp="1"/>
          </p:cNvGraphicFramePr>
          <p:nvPr/>
        </p:nvGraphicFramePr>
        <p:xfrm>
          <a:off x="1981200" y="1600200"/>
          <a:ext cx="8229600" cy="4014787"/>
        </p:xfrm>
        <a:graphic>
          <a:graphicData uri="http://schemas.openxmlformats.org/drawingml/2006/table">
            <a:tbl>
              <a:tblPr/>
              <a:tblGrid>
                <a:gridCol w="895350"/>
                <a:gridCol w="3506788"/>
                <a:gridCol w="3827462"/>
              </a:tblGrid>
              <a:tr h="819150"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endParaRPr lang="zh-CN" altLang="en-US" sz="2800" b="1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r>
                        <a:rPr lang="zh-CN" altLang="en-US" sz="4000" b="1">
                          <a:solidFill>
                            <a:srgbClr val="FFFFFF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 实 验  </a:t>
                      </a:r>
                      <a:r>
                        <a:rPr lang="en-US" altLang="zh-CN" sz="4000" b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1</a:t>
                      </a:r>
                      <a:endParaRPr lang="en-US" altLang="zh-CN" sz="4000" b="1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r>
                        <a:rPr lang="zh-CN" altLang="en-US" sz="40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楷体" panose="02010609060101010101" pitchFamily="49" charset="-122"/>
                        </a:rPr>
                        <a:t>    实  验   </a:t>
                      </a:r>
                      <a:r>
                        <a:rPr lang="en-US" altLang="zh-CN" sz="4000" b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2</a:t>
                      </a:r>
                      <a:endParaRPr lang="en-US" altLang="zh-CN" sz="4000" b="1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</a:tr>
              <a:tr h="1884362"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r>
                        <a:rPr lang="zh-CN" altLang="en-US" sz="4000" b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楷体" panose="02010609060101010101" pitchFamily="49" charset="-122"/>
                        </a:rPr>
                        <a:t>操作</a:t>
                      </a:r>
                      <a:endParaRPr lang="zh-CN" altLang="en-US" sz="4000" b="1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取少量</a:t>
                      </a:r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CO</a:t>
                      </a:r>
                      <a:r>
                        <a:rPr lang="en-US" altLang="zh-CN" sz="2800" b="1" baseline="-25000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2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与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水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充分接触后的溶液于试管中，滴加足量的稀盐酸。</a:t>
                      </a:r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取少量</a:t>
                      </a:r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CO</a:t>
                      </a:r>
                      <a:r>
                        <a:rPr lang="en-US" altLang="zh-CN" sz="2800" b="1" baseline="-25000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2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与</a:t>
                      </a:r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NaOH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溶液充分接触后的溶液于试管中，滴加足量的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稀盐酸。</a:t>
                      </a:r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</a:tr>
              <a:tr h="1311275"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r>
                        <a:rPr lang="zh-CN" altLang="en-US" sz="4000" b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楷体" panose="02010609060101010101" pitchFamily="49" charset="-122"/>
                        </a:rPr>
                        <a:t>现象</a:t>
                      </a:r>
                      <a:endParaRPr lang="zh-CN" altLang="en-US" sz="4000" b="1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0916" name="Text Box 38"/>
          <p:cNvSpPr/>
          <p:nvPr/>
        </p:nvSpPr>
        <p:spPr>
          <a:xfrm>
            <a:off x="6888163" y="4652963"/>
            <a:ext cx="2808287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产生大量气泡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0917" name="Text Box 39"/>
          <p:cNvSpPr/>
          <p:nvPr/>
        </p:nvSpPr>
        <p:spPr>
          <a:xfrm>
            <a:off x="3359150" y="4437063"/>
            <a:ext cx="2735263" cy="1076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在表面冒出少量细小气泡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0918" name="Text Box 40"/>
          <p:cNvSpPr/>
          <p:nvPr/>
        </p:nvSpPr>
        <p:spPr>
          <a:xfrm>
            <a:off x="5664200" y="4724400"/>
            <a:ext cx="1366838" cy="585788"/>
          </a:xfrm>
          <a:prstGeom prst="rect">
            <a:avLst/>
          </a:prstGeom>
          <a:solidFill>
            <a:schemeClr val="tx2"/>
          </a:solidFill>
          <a:ln w="38100">
            <a:solidFill>
              <a:srgbClr val="FF0000"/>
            </a:solidFill>
            <a:miter lim="800000"/>
          </a:ln>
        </p:spPr>
        <p:txBody>
          <a:bodyPr lIns="90170" tIns="46990" rIns="90170" bIns="4699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>
                <a:solidFill>
                  <a:srgbClr val="FFFF66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3200" b="1">
                <a:solidFill>
                  <a:srgbClr val="FFFF66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对 比</a:t>
            </a:r>
            <a:endParaRPr lang="zh-CN" altLang="en-US" sz="3200" b="1">
              <a:solidFill>
                <a:srgbClr val="FFFF66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80919" name="Group 34"/>
          <p:cNvGrpSpPr/>
          <p:nvPr/>
        </p:nvGrpSpPr>
        <p:grpSpPr>
          <a:xfrm>
            <a:off x="3359150" y="4437063"/>
            <a:ext cx="6337300" cy="1076325"/>
            <a:chOff x="1156" y="2795"/>
            <a:chExt cx="3992" cy="678"/>
          </a:xfrm>
        </p:grpSpPr>
        <p:sp>
          <p:nvSpPr>
            <p:cNvPr id="80920" name="Text Box 38"/>
            <p:cNvSpPr/>
            <p:nvPr/>
          </p:nvSpPr>
          <p:spPr>
            <a:xfrm>
              <a:off x="3379" y="2931"/>
              <a:ext cx="1769" cy="36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/>
              <a:r>
                <a:rPr lang="zh-CN" altLang="en-US" sz="3200" b="1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产生大量气泡</a:t>
              </a:r>
              <a:endPara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0921" name="Text Box 39"/>
            <p:cNvSpPr/>
            <p:nvPr/>
          </p:nvSpPr>
          <p:spPr>
            <a:xfrm>
              <a:off x="1156" y="2795"/>
              <a:ext cx="1723" cy="67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/>
              <a:r>
                <a:rPr lang="zh-CN" altLang="en-US" sz="3200" b="1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在表面冒出少量细小气泡</a:t>
              </a:r>
              <a:endPara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80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/>
                                        <p:tgtEl>
                                          <p:spTgt spid="80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012D86"/>
            </a:gs>
            <a:gs pos="100000">
              <a:srgbClr val="0E255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22" name="任意多边形 16"/>
          <p:cNvSpPr/>
          <p:nvPr/>
        </p:nvSpPr>
        <p:spPr>
          <a:xfrm>
            <a:off x="8178800" y="2016125"/>
            <a:ext cx="3794125" cy="2289175"/>
          </a:xfrm>
          <a:custGeom>
            <a:cxnLst>
              <a:cxn ang="0">
                <a:pos x="0" y="0"/>
              </a:cxn>
              <a:cxn ang="0">
                <a:pos x="3520237" y="1300"/>
              </a:cxn>
              <a:cxn ang="0">
                <a:pos x="4214145" y="993369"/>
              </a:cxn>
              <a:cxn ang="0">
                <a:pos x="3490385" y="1957520"/>
              </a:cxn>
              <a:cxn ang="0">
                <a:pos x="0" y="1957520"/>
              </a:cxn>
            </a:cxnLst>
            <a:rect l="l" t="t" r="r" b="b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5400000"/>
          </a:gra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1923" name="任意多边形 16"/>
          <p:cNvSpPr/>
          <p:nvPr/>
        </p:nvSpPr>
        <p:spPr>
          <a:xfrm>
            <a:off x="4487863" y="2017713"/>
            <a:ext cx="3690937" cy="2287587"/>
          </a:xfrm>
          <a:custGeom>
            <a:cxnLst>
              <a:cxn ang="0">
                <a:pos x="0" y="0"/>
              </a:cxn>
              <a:cxn ang="0">
                <a:pos x="3424498" y="1299"/>
              </a:cxn>
              <a:cxn ang="0">
                <a:pos x="4099535" y="992680"/>
              </a:cxn>
              <a:cxn ang="0">
                <a:pos x="3395459" y="1956162"/>
              </a:cxn>
              <a:cxn ang="0">
                <a:pos x="0" y="1956162"/>
              </a:cxn>
            </a:cxnLst>
            <a:rect l="l" t="t" r="r" b="b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5400000"/>
          </a:gra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1924" name="任意多边形 16"/>
          <p:cNvSpPr/>
          <p:nvPr/>
        </p:nvSpPr>
        <p:spPr>
          <a:xfrm>
            <a:off x="700088" y="2016125"/>
            <a:ext cx="3814762" cy="2289175"/>
          </a:xfrm>
          <a:custGeom>
            <a:cxnLst>
              <a:cxn ang="0">
                <a:pos x="0" y="0"/>
              </a:cxn>
              <a:cxn ang="0">
                <a:pos x="3539385" y="1300"/>
              </a:cxn>
              <a:cxn ang="0">
                <a:pos x="4237068" y="993369"/>
              </a:cxn>
              <a:cxn ang="0">
                <a:pos x="3509371" y="1957520"/>
              </a:cxn>
              <a:cxn ang="0">
                <a:pos x="0" y="1957520"/>
              </a:cxn>
            </a:cxnLst>
            <a:rect l="l" t="t" r="r" b="b"/>
            <a:pathLst>
              <a:path w="2165895" h="1274548">
                <a:moveTo>
                  <a:pt x="0" y="0"/>
                </a:moveTo>
                <a:lnTo>
                  <a:pt x="1809255" y="847"/>
                </a:lnTo>
                <a:lnTo>
                  <a:pt x="2165895" y="646786"/>
                </a:lnTo>
                <a:lnTo>
                  <a:pt x="1793913" y="1274548"/>
                </a:lnTo>
                <a:lnTo>
                  <a:pt x="0" y="1274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5400000"/>
          </a:gradFill>
          <a:ln w="12700"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1925" name="Rectangle 2"/>
          <p:cNvSpPr txBox="1">
            <a:spLocks noChangeArrowheads="1"/>
          </p:cNvSpPr>
          <p:nvPr/>
        </p:nvSpPr>
        <p:spPr bwMode="auto">
          <a:xfrm>
            <a:off x="1079500" y="592138"/>
            <a:ext cx="3887788" cy="1008063"/>
          </a:xfrm>
          <a:prstGeom prst="rect">
            <a:avLst/>
          </a:prstGeom>
          <a:noFill/>
          <a:ln>
            <a:noFill/>
          </a:ln>
        </p:spPr>
        <p:txBody>
          <a:bodyPr anchor="ctr" anchorCtr="0"/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eaLnBrk="0" hangingPunct="0">
              <a:buClrTx/>
              <a:buFontTx/>
            </a:pPr>
            <a:r>
              <a:rPr lang="zh-CN" altLang="en-US" sz="4300" b="1" spc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思路</a:t>
            </a:r>
            <a:endParaRPr lang="en-US" altLang="zh-CN" sz="4000" b="1">
              <a:solidFill>
                <a:srgbClr val="FFFF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1926" name="TextBox 8"/>
          <p:cNvSpPr/>
          <p:nvPr/>
        </p:nvSpPr>
        <p:spPr>
          <a:xfrm>
            <a:off x="823913" y="2286000"/>
            <a:ext cx="2671762" cy="1568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证明一个无现象反应的发生你有哪些思路？</a:t>
            </a:r>
            <a:endParaRPr lang="zh-CN" altLang="en-US" sz="3200" b="1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1927" name="矩形 9"/>
          <p:cNvSpPr/>
          <p:nvPr/>
        </p:nvSpPr>
        <p:spPr>
          <a:xfrm>
            <a:off x="4514850" y="2132013"/>
            <a:ext cx="3160713" cy="206057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>
              <a:buClrTx/>
              <a:buFont typeface="Arial" panose="020b0604020202020204" pitchFamily="34" charset="0"/>
            </a:pPr>
            <a:r>
              <a:rPr lang="zh-CN" altLang="en-US" sz="3200" b="1" spc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反应物</a:t>
            </a:r>
            <a:r>
              <a:rPr lang="en-US" altLang="zh-CN" sz="3200" b="1" spc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CO</a:t>
            </a:r>
            <a:r>
              <a:rPr lang="en-US" altLang="zh-CN" sz="3200" b="1" spc="0" baseline="-2500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2</a:t>
            </a:r>
            <a:r>
              <a:rPr lang="zh-CN" altLang="en-US" sz="3200" b="1" spc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气体</a:t>
            </a:r>
            <a:r>
              <a:rPr lang="zh-CN" altLang="en-US" sz="3200" b="1" spc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  <a:sym typeface="Times New Roman" panose="02020603050405020304" pitchFamily="18" charset="0"/>
              </a:rPr>
              <a:t>的减少，可通过怎样变化体现出来？</a:t>
            </a:r>
            <a:endParaRPr lang="zh-CN" altLang="en-US" sz="3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1928" name="Text Box 2"/>
          <p:cNvSpPr/>
          <p:nvPr/>
        </p:nvSpPr>
        <p:spPr>
          <a:xfrm>
            <a:off x="8408988" y="2130425"/>
            <a:ext cx="2968625" cy="20621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2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要想检验生成碳酸钠，你选择是什么物质呢？</a:t>
            </a:r>
            <a:endParaRPr lang="zh-CN" altLang="en-US" sz="3200" b="1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gradFill rotWithShape="0">
          <a:gsLst>
            <a:gs pos="0">
              <a:srgbClr val="012D86"/>
            </a:gs>
            <a:gs pos="100000">
              <a:srgbClr val="0E255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2946" name="Rectangle 2"/>
          <p:cNvSpPr>
            <a:spLocks noGrp="1"/>
          </p:cNvSpPr>
          <p:nvPr>
            <p:ph type="title" idx="4294967295"/>
          </p:nvPr>
        </p:nvSpPr>
        <p:spPr>
          <a:xfrm>
            <a:off x="3792538" y="1984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r>
              <a:rPr lang="zh-CN" altLang="en-US" b="1">
                <a:solidFill>
                  <a:srgbClr val="FFFF66"/>
                </a:solidFill>
                <a:ea typeface="黑体" panose="02010609060101010101" pitchFamily="2" charset="-122"/>
              </a:rPr>
              <a:t>学会排除干扰</a:t>
            </a:r>
            <a:endParaRPr lang="zh-CN" altLang="en-US" b="1">
              <a:solidFill>
                <a:srgbClr val="FFFF66"/>
              </a:solidFill>
              <a:ea typeface="黑体" panose="02010609060101010101" pitchFamily="2" charset="-122"/>
            </a:endParaRPr>
          </a:p>
        </p:txBody>
      </p:sp>
      <p:graphicFrame>
        <p:nvGraphicFramePr>
          <p:cNvPr id="82947" name="Group 3"/>
          <p:cNvGraphicFramePr>
            <a:graphicFrameLocks noGrp="1"/>
          </p:cNvGraphicFramePr>
          <p:nvPr/>
        </p:nvGraphicFramePr>
        <p:xfrm>
          <a:off x="1028700" y="1196975"/>
          <a:ext cx="10367962" cy="4781550"/>
        </p:xfrm>
        <a:graphic>
          <a:graphicData uri="http://schemas.openxmlformats.org/drawingml/2006/table">
            <a:tbl>
              <a:tblPr/>
              <a:tblGrid>
                <a:gridCol w="2590800"/>
                <a:gridCol w="2917825"/>
                <a:gridCol w="2574925"/>
                <a:gridCol w="2284412"/>
              </a:tblGrid>
              <a:tr h="933450">
                <a:tc gridSpan="2"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endParaRPr lang="zh-CN" altLang="en-US" sz="3200" b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</a:tcPr>
                </a:tc>
                <a:tc gridSpan="2"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endParaRPr lang="zh-CN" altLang="en-US" sz="4000" b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R w="12700"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</a:tcPr>
                </a:tc>
              </a:tr>
              <a:tr h="773112"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r>
                        <a:rPr lang="zh-CN" altLang="en-US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</a:t>
                      </a: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CO</a:t>
                      </a:r>
                      <a:r>
                        <a:rPr lang="en-US" altLang="zh-CN" sz="3600" b="1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2 </a:t>
                      </a:r>
                      <a:endParaRPr lang="en-US" altLang="zh-CN" sz="3600" b="1" baseline="-25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    </a:t>
                      </a:r>
                      <a:r>
                        <a:rPr lang="en-US" altLang="zh-CN" sz="3600" b="1"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NaOH</a:t>
                      </a:r>
                      <a:endParaRPr lang="en-US" altLang="zh-CN" sz="3600" b="1">
                        <a:latin typeface="Times New Roman" panose="02020603050405020304" pitchFamily="18" charset="0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r>
                        <a:rPr lang="en-US" altLang="zh-CN" sz="3600" b="1"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Na</a:t>
                      </a:r>
                      <a:r>
                        <a:rPr lang="zh-CN" altLang="en-US" sz="3600" b="1" baseline="-25000"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2</a:t>
                      </a:r>
                      <a:r>
                        <a:rPr lang="zh-CN" altLang="en-US" sz="3600" b="1"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C</a:t>
                      </a:r>
                      <a:r>
                        <a:rPr lang="en-US" altLang="zh-CN" sz="3600" b="1"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O</a:t>
                      </a:r>
                      <a:r>
                        <a:rPr lang="zh-CN" altLang="en-US" sz="3600" b="1" baseline="-25000"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3</a:t>
                      </a:r>
                      <a:r>
                        <a:rPr lang="zh-CN" altLang="en-US" sz="3600" b="1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endParaRPr lang="zh-CN" altLang="en-US" sz="3600" b="1" baseline="-250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r>
                        <a:rPr lang="zh-CN" altLang="en-US" sz="1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rPr>
                        <a:t>    </a:t>
                      </a: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H</a:t>
                      </a:r>
                      <a:r>
                        <a:rPr lang="en-US" altLang="zh-CN" sz="3600" b="1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O</a:t>
                      </a:r>
                      <a:endParaRPr lang="en-US" altLang="zh-CN" sz="36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D0D8E8"/>
                    </a:solidFill>
                  </a:tcPr>
                </a:tc>
              </a:tr>
              <a:tr h="3074988"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vert="horz" wrap="square"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lvl="0" eaLnBrk="0" hangingPunct="0">
                        <a:spcBef>
                          <a:spcPct val="20000"/>
                        </a:spcBef>
                        <a:buClrTx/>
                        <a:buFont typeface="Arial" panose="020b0604020202020204" pitchFamily="34" charset="0"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pSp>
        <p:nvGrpSpPr>
          <p:cNvPr id="82967" name="Group 41"/>
          <p:cNvGrpSpPr/>
          <p:nvPr/>
        </p:nvGrpSpPr>
        <p:grpSpPr>
          <a:xfrm>
            <a:off x="2063750" y="1341438"/>
            <a:ext cx="7299325" cy="646112"/>
            <a:chExt cx="11494" cy="1017"/>
          </a:xfrm>
        </p:grpSpPr>
        <p:sp>
          <p:nvSpPr>
            <p:cNvPr id="82968" name="Text Box 42"/>
            <p:cNvSpPr/>
            <p:nvPr/>
          </p:nvSpPr>
          <p:spPr>
            <a:xfrm>
              <a:off x="0" y="0"/>
              <a:ext cx="7218" cy="10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/>
              <a:r>
                <a:rPr lang="zh-CN" altLang="en-US" sz="3600" b="1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反应物的减少或消失</a:t>
              </a:r>
              <a:endParaRPr lang="zh-CN" altLang="en-US" sz="3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82969" name="Text Box 43"/>
            <p:cNvSpPr/>
            <p:nvPr/>
          </p:nvSpPr>
          <p:spPr>
            <a:xfrm>
              <a:off x="7484" y="0"/>
              <a:ext cx="4010" cy="10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/>
              <a:r>
                <a:rPr lang="zh-CN" altLang="en-US" sz="3600" b="1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新物质生成</a:t>
              </a:r>
              <a:endParaRPr lang="zh-CN" altLang="en-US" sz="3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</p:grpSp>
      <p:sp>
        <p:nvSpPr>
          <p:cNvPr id="82970" name="Text Box 44"/>
          <p:cNvSpPr/>
          <p:nvPr/>
        </p:nvSpPr>
        <p:spPr>
          <a:xfrm>
            <a:off x="2568575" y="3052763"/>
            <a:ext cx="1223963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2971" name="Group 45"/>
          <p:cNvGrpSpPr/>
          <p:nvPr/>
        </p:nvGrpSpPr>
        <p:grpSpPr>
          <a:xfrm>
            <a:off x="1449388" y="2925763"/>
            <a:ext cx="1871662" cy="1006475"/>
            <a:chExt cx="11340" cy="4534"/>
          </a:xfrm>
        </p:grpSpPr>
        <p:pic>
          <p:nvPicPr>
            <p:cNvPr id="82972" name="Picture 6" descr="pic_22120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965" cy="4435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grpSp>
          <p:nvGrpSpPr>
            <p:cNvPr id="82973" name="Group 8"/>
            <p:cNvGrpSpPr/>
            <p:nvPr/>
          </p:nvGrpSpPr>
          <p:grpSpPr>
            <a:xfrm>
              <a:off x="6238" y="0"/>
              <a:ext cx="5102" cy="4535"/>
              <a:chExt cx="2494" cy="2228"/>
            </a:xfrm>
          </p:grpSpPr>
          <p:pic>
            <p:nvPicPr>
              <p:cNvPr id="82974" name="Picture 6" descr="pic_22120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2494" cy="2228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</p:pic>
          <p:sp>
            <p:nvSpPr>
              <p:cNvPr id="82975" name="Text Box 7"/>
              <p:cNvSpPr/>
              <p:nvPr/>
            </p:nvSpPr>
            <p:spPr>
              <a:xfrm>
                <a:off x="1224" y="1705"/>
                <a:ext cx="1179" cy="4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>
                  <a:spcBef>
                    <a:spcPct val="50000"/>
                  </a:spcBef>
                </a:pPr>
                <a:r>
                  <a:rPr lang="en-US" altLang="zh-CN" sz="800" b="1">
                    <a:latin typeface="Times New Roman" panose="02020603050405020304" pitchFamily="18" charset="0"/>
                  </a:rPr>
                  <a:t>H</a:t>
                </a:r>
                <a:r>
                  <a:rPr lang="en-US" altLang="zh-CN" sz="800" b="1" baseline="-25000"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800" b="1">
                    <a:latin typeface="Times New Roman" panose="02020603050405020304" pitchFamily="18" charset="0"/>
                  </a:rPr>
                  <a:t>O</a:t>
                </a:r>
                <a:endParaRPr lang="en-US" altLang="zh-CN" sz="800" b="1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82976" name="Text Box 50"/>
          <p:cNvSpPr/>
          <p:nvPr/>
        </p:nvSpPr>
        <p:spPr>
          <a:xfrm>
            <a:off x="2346325" y="4075113"/>
            <a:ext cx="1301750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977" name="Text Box 27"/>
          <p:cNvSpPr/>
          <p:nvPr/>
        </p:nvSpPr>
        <p:spPr>
          <a:xfrm>
            <a:off x="1465263" y="4364038"/>
            <a:ext cx="1584325" cy="1076325"/>
          </a:xfrm>
          <a:prstGeom prst="rect">
            <a:avLst/>
          </a:prstGeom>
          <a:solidFill>
            <a:schemeClr val="accent1"/>
          </a:solidFill>
          <a:ln w="63500">
            <a:solidFill>
              <a:srgbClr val="FF0000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排除水的干扰</a:t>
            </a:r>
            <a:r>
              <a:rPr lang="zh-CN" altLang="en-US" sz="36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3600" b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978" name="Text Box 54"/>
          <p:cNvSpPr/>
          <p:nvPr/>
        </p:nvSpPr>
        <p:spPr>
          <a:xfrm>
            <a:off x="4125913" y="3113088"/>
            <a:ext cx="1747837" cy="5222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酚酞溶液</a:t>
            </a:r>
            <a:endParaRPr lang="zh-CN" altLang="en-US" sz="280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82979" name="Group 68"/>
          <p:cNvGrpSpPr/>
          <p:nvPr/>
        </p:nvGrpSpPr>
        <p:grpSpPr>
          <a:xfrm>
            <a:off x="6646863" y="3084513"/>
            <a:ext cx="2312987" cy="522287"/>
            <a:chExt cx="1457" cy="329"/>
          </a:xfrm>
        </p:grpSpPr>
        <p:sp>
          <p:nvSpPr>
            <p:cNvPr id="82980" name="Text Box 59"/>
            <p:cNvSpPr/>
            <p:nvPr/>
          </p:nvSpPr>
          <p:spPr>
            <a:xfrm>
              <a:off x="0" y="0"/>
              <a:ext cx="1457" cy="32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/>
              <a:r>
                <a:rPr lang="zh-CN" altLang="en-US" sz="2800">
                  <a:latin typeface="Times New Roman" panose="02020603050405020304" pitchFamily="18" charset="0"/>
                  <a:ea typeface="宋体" panose="02010600030101010101" pitchFamily="2" charset="-122"/>
                </a:rPr>
                <a:t>Ca(OH)</a:t>
              </a:r>
              <a:r>
                <a:rPr lang="zh-CN" altLang="en-US" sz="280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zh-CN" altLang="en-US" sz="2800">
                  <a:latin typeface="楷体" panose="02010609060101010101" pitchFamily="49" charset="-122"/>
                  <a:ea typeface="黑体" panose="02010609060101010101" pitchFamily="2" charset="-122"/>
                </a:rPr>
                <a:t>溶液</a:t>
              </a:r>
              <a:endParaRPr lang="zh-CN" altLang="en-US" sz="2800">
                <a:latin typeface="楷体" panose="02010609060101010101" pitchFamily="49" charset="-122"/>
                <a:ea typeface="黑体" panose="02010609060101010101" pitchFamily="2" charset="-122"/>
              </a:endParaRPr>
            </a:p>
          </p:txBody>
        </p:sp>
        <p:grpSp>
          <p:nvGrpSpPr>
            <p:cNvPr id="82981" name="Group 60"/>
            <p:cNvGrpSpPr/>
            <p:nvPr/>
          </p:nvGrpSpPr>
          <p:grpSpPr>
            <a:xfrm>
              <a:off x="362" y="46"/>
              <a:ext cx="408" cy="272"/>
              <a:chExt cx="567" cy="680"/>
            </a:xfrm>
          </p:grpSpPr>
          <p:sp>
            <p:nvSpPr>
              <p:cNvPr id="82982" name="Line 61"/>
              <p:cNvSpPr>
                <a:spLocks noChangeShapeType="1"/>
              </p:cNvSpPr>
              <p:nvPr/>
            </p:nvSpPr>
            <p:spPr bwMode="auto">
              <a:xfrm>
                <a:off x="1" y="2"/>
                <a:ext cx="566" cy="678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>
                <a:outerShdw dist="17961" dir="2700000" algn="ctr" rotWithShape="0">
                  <a:srgbClr val="990000">
                    <a:alpha val="50000"/>
                  </a:srgbClr>
                </a:outerShdw>
              </a:effectLst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</a:lstStyle>
              <a:p>
                <a:pPr marL="0" marR="0" lvl="0" indent="0">
                  <a:buClrTx/>
                  <a:buFont typeface="Arial"/>
                </a:pPr>
                <a:endParaRPr lang="zh-CN" altLang="en-US" sz="1800">
                  <a:latin typeface="Arial" panose="020b0604020202020204" pitchFamily="34" charset="0"/>
                  <a:ea typeface="楷体" panose="02010609060101010101" pitchFamily="49" charset="-122"/>
                </a:endParaRPr>
              </a:p>
            </p:txBody>
          </p:sp>
          <p:cxnSp>
            <p:nvCxnSpPr>
              <p:cNvPr id="82983" name="Line 62"/>
              <p:cNvCxnSpPr/>
              <p:nvPr/>
            </p:nvCxnSpPr>
            <p:spPr>
              <a:xfrm flipH="1">
                <a:off x="0" y="0"/>
                <a:ext cx="566" cy="68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>
                <a:outerShdw dist="17961" dir="2700000" algn="ctr">
                  <a:srgbClr val="990000">
                    <a:alpha val="50000"/>
                  </a:srgbClr>
                </a:outerShdw>
              </a:effectLst>
            </p:spPr>
          </p:cxnSp>
        </p:grpSp>
      </p:grpSp>
      <p:sp>
        <p:nvSpPr>
          <p:cNvPr id="82984" name="Text Box 27"/>
          <p:cNvSpPr/>
          <p:nvPr/>
        </p:nvSpPr>
        <p:spPr>
          <a:xfrm>
            <a:off x="6648450" y="3910013"/>
            <a:ext cx="2232025" cy="1076325"/>
          </a:xfrm>
          <a:prstGeom prst="rect">
            <a:avLst/>
          </a:prstGeom>
          <a:solidFill>
            <a:schemeClr val="accent1"/>
          </a:solidFill>
          <a:ln w="63500">
            <a:solidFill>
              <a:srgbClr val="FF0000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</a:t>
            </a:r>
            <a:r>
              <a:rPr lang="zh-CN" altLang="en-US" sz="2800" b="1" baseline="-2500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、</a:t>
            </a:r>
            <a:r>
              <a:rPr lang="en-US" altLang="zh-CN" sz="28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NaOH</a:t>
            </a: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干扰</a:t>
            </a:r>
            <a:r>
              <a:rPr lang="zh-CN" altLang="en-US" sz="36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3600" b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2985" name="Group 69"/>
          <p:cNvGrpSpPr/>
          <p:nvPr/>
        </p:nvGrpSpPr>
        <p:grpSpPr>
          <a:xfrm>
            <a:off x="6888163" y="5084763"/>
            <a:ext cx="1831975" cy="720725"/>
            <a:chExt cx="2885" cy="1134"/>
          </a:xfrm>
        </p:grpSpPr>
        <p:sp>
          <p:nvSpPr>
            <p:cNvPr id="82986" name="Text Box 70"/>
            <p:cNvSpPr/>
            <p:nvPr/>
          </p:nvSpPr>
          <p:spPr>
            <a:xfrm>
              <a:off x="0" y="0"/>
              <a:ext cx="2885" cy="82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/>
              <a:r>
                <a:rPr lang="zh-CN" altLang="en-US" sz="2800">
                  <a:latin typeface="楷体" panose="02010609060101010101" pitchFamily="49" charset="-122"/>
                  <a:ea typeface="黑体" panose="02010609060101010101" pitchFamily="2" charset="-122"/>
                </a:rPr>
                <a:t>稀</a:t>
              </a:r>
              <a:r>
                <a:rPr lang="zh-CN" altLang="en-US" sz="2800">
                  <a:latin typeface="Times New Roman" panose="02020603050405020304" pitchFamily="18" charset="0"/>
                  <a:ea typeface="宋体" panose="02010600030101010101" pitchFamily="2" charset="-122"/>
                </a:rPr>
                <a:t>HCl</a:t>
              </a:r>
              <a:endParaRPr lang="zh-CN" altLang="en-US" sz="28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82987" name="Group 71"/>
            <p:cNvGrpSpPr/>
            <p:nvPr/>
          </p:nvGrpSpPr>
          <p:grpSpPr>
            <a:xfrm>
              <a:off x="227" y="454"/>
              <a:ext cx="1387" cy="680"/>
              <a:chExt cx="1388" cy="680"/>
            </a:xfrm>
          </p:grpSpPr>
          <p:sp>
            <p:nvSpPr>
              <p:cNvPr id="82988" name="Line 72"/>
              <p:cNvSpPr>
                <a:spLocks noChangeShapeType="1"/>
              </p:cNvSpPr>
              <p:nvPr/>
            </p:nvSpPr>
            <p:spPr bwMode="auto">
              <a:xfrm>
                <a:off x="0" y="340"/>
                <a:ext cx="340" cy="34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miter lim="800000"/>
              </a:ln>
              <a:effectLst>
                <a:outerShdw dist="17961" dir="2700000" algn="ctr" rotWithShape="0">
                  <a:srgbClr val="990000">
                    <a:alpha val="50000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</a:lstStyle>
              <a:p>
                <a:pPr marL="0" marR="0" lvl="0" indent="0">
                  <a:buClrTx/>
                  <a:buFont typeface="Arial"/>
                </a:pPr>
                <a:endParaRPr lang="zh-CN" altLang="en-US" sz="1800">
                  <a:latin typeface="Arial" panose="020b0604020202020204" pitchFamily="34" charset="0"/>
                  <a:ea typeface="楷体" panose="02010609060101010101" pitchFamily="49" charset="-122"/>
                </a:endParaRPr>
              </a:p>
            </p:txBody>
          </p:sp>
          <p:cxnSp>
            <p:nvCxnSpPr>
              <p:cNvPr id="82989" name="Line 73"/>
              <p:cNvCxnSpPr/>
              <p:nvPr/>
            </p:nvCxnSpPr>
            <p:spPr>
              <a:xfrm flipV="1">
                <a:off x="341" y="1"/>
                <a:ext cx="1048" cy="65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miter lim="800000"/>
              </a:ln>
              <a:effectLst>
                <a:outerShdw dist="17961" dir="2700000" algn="ctr">
                  <a:srgbClr val="990000">
                    <a:alpha val="50000"/>
                  </a:srgbClr>
                </a:outerShdw>
              </a:effectLst>
            </p:spPr>
          </p:cxnSp>
        </p:grpSp>
      </p:grpSp>
      <p:grpSp>
        <p:nvGrpSpPr>
          <p:cNvPr id="82990" name="Group 74"/>
          <p:cNvGrpSpPr/>
          <p:nvPr/>
        </p:nvGrpSpPr>
        <p:grpSpPr>
          <a:xfrm>
            <a:off x="9363075" y="3173413"/>
            <a:ext cx="2159000" cy="522287"/>
            <a:chExt cx="1360" cy="329"/>
          </a:xfrm>
        </p:grpSpPr>
        <p:sp>
          <p:nvSpPr>
            <p:cNvPr id="82991" name="Text Box 74"/>
            <p:cNvSpPr/>
            <p:nvPr/>
          </p:nvSpPr>
          <p:spPr>
            <a:xfrm>
              <a:off x="0" y="0"/>
              <a:ext cx="1360" cy="32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/>
              <a:r>
                <a:rPr lang="zh-CN" altLang="en-US" sz="2800">
                  <a:latin typeface="Arial" panose="020b0604020202020204" pitchFamily="34" charset="0"/>
                  <a:ea typeface="黑体" panose="02010609060101010101" pitchFamily="2" charset="-122"/>
                </a:rPr>
                <a:t>观察法</a:t>
              </a:r>
              <a:endParaRPr lang="zh-CN" altLang="en-US" sz="2800">
                <a:latin typeface="Arial" panose="020b0604020202020204" pitchFamily="34" charset="0"/>
                <a:ea typeface="黑体" panose="02010609060101010101" pitchFamily="2" charset="-122"/>
              </a:endParaRPr>
            </a:p>
          </p:txBody>
        </p:sp>
        <p:grpSp>
          <p:nvGrpSpPr>
            <p:cNvPr id="82992" name="Group 75"/>
            <p:cNvGrpSpPr/>
            <p:nvPr/>
          </p:nvGrpSpPr>
          <p:grpSpPr>
            <a:xfrm>
              <a:off x="227" y="0"/>
              <a:ext cx="409" cy="272"/>
              <a:chExt cx="567" cy="680"/>
            </a:xfrm>
          </p:grpSpPr>
          <p:sp>
            <p:nvSpPr>
              <p:cNvPr id="82993" name="Line 76"/>
              <p:cNvSpPr>
                <a:spLocks noChangeShapeType="1"/>
              </p:cNvSpPr>
              <p:nvPr/>
            </p:nvSpPr>
            <p:spPr bwMode="auto">
              <a:xfrm>
                <a:off x="1" y="2"/>
                <a:ext cx="566" cy="678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>
                <a:outerShdw dist="17961" dir="2700000" algn="ctr" rotWithShape="0">
                  <a:srgbClr val="990000">
                    <a:alpha val="50000"/>
                  </a:srgbClr>
                </a:outerShdw>
              </a:effectLst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</a:lstStyle>
              <a:p>
                <a:pPr marL="0" marR="0" lvl="0" indent="0">
                  <a:buClrTx/>
                  <a:buFont typeface="Arial"/>
                </a:pPr>
                <a:endParaRPr lang="zh-CN" altLang="en-US" sz="1800">
                  <a:latin typeface="Arial" panose="020b0604020202020204" pitchFamily="34" charset="0"/>
                  <a:ea typeface="楷体" panose="02010609060101010101" pitchFamily="49" charset="-122"/>
                </a:endParaRPr>
              </a:p>
            </p:txBody>
          </p:sp>
          <p:cxnSp>
            <p:nvCxnSpPr>
              <p:cNvPr id="82994" name="Line 77"/>
              <p:cNvCxnSpPr/>
              <p:nvPr/>
            </p:nvCxnSpPr>
            <p:spPr>
              <a:xfrm flipH="1">
                <a:off x="0" y="0"/>
                <a:ext cx="566" cy="68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>
                <a:outerShdw dist="17961" dir="2700000" algn="ctr">
                  <a:srgbClr val="990000">
                    <a:alpha val="50000"/>
                  </a:srgbClr>
                </a:outerShdw>
              </a:effectLst>
            </p:spPr>
          </p:cxnSp>
        </p:grpSp>
      </p:grpSp>
      <p:grpSp>
        <p:nvGrpSpPr>
          <p:cNvPr id="82995" name="Group 54"/>
          <p:cNvGrpSpPr/>
          <p:nvPr/>
        </p:nvGrpSpPr>
        <p:grpSpPr>
          <a:xfrm>
            <a:off x="4498975" y="3568700"/>
            <a:ext cx="649288" cy="431800"/>
            <a:chExt cx="567" cy="680"/>
          </a:xfrm>
        </p:grpSpPr>
        <p:sp>
          <p:nvSpPr>
            <p:cNvPr id="82996" name="Line 55"/>
            <p:cNvSpPr>
              <a:spLocks noChangeShapeType="1"/>
            </p:cNvSpPr>
            <p:nvPr/>
          </p:nvSpPr>
          <p:spPr bwMode="auto">
            <a:xfrm>
              <a:off x="1" y="3"/>
              <a:ext cx="566" cy="67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</a:ln>
            <a:effectLst>
              <a:outerShdw dist="17961" dir="2700000" algn="ctr" rotWithShape="0">
                <a:srgbClr val="990000">
                  <a:alpha val="50000"/>
                </a:srgbClr>
              </a:outerShdw>
            </a:effectLst>
          </p:spPr>
          <p:txBody>
            <a:bodyPr anchor="t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marL="0" marR="0" lvl="0" indent="0">
                <a:buClrTx/>
                <a:buFont typeface="Arial"/>
              </a:pPr>
              <a:endParaRPr lang="zh-CN" altLang="en-US" sz="1800">
                <a:latin typeface="Arial" panose="020b0604020202020204" pitchFamily="34" charset="0"/>
                <a:ea typeface="楷体" panose="02010609060101010101" pitchFamily="49" charset="-122"/>
              </a:endParaRPr>
            </a:p>
          </p:txBody>
        </p:sp>
        <p:cxnSp>
          <p:nvCxnSpPr>
            <p:cNvPr id="82997" name="Line 56"/>
            <p:cNvCxnSpPr/>
            <p:nvPr/>
          </p:nvCxnSpPr>
          <p:spPr>
            <a:xfrm flipH="1">
              <a:off x="0" y="0"/>
              <a:ext cx="566" cy="6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</a:ln>
            <a:effectLst>
              <a:outerShdw dist="17961" dir="2700000" algn="ctr">
                <a:srgbClr val="990000">
                  <a:alpha val="50000"/>
                </a:srgbClr>
              </a:outerShdw>
            </a:effectLst>
          </p:spPr>
        </p:cxnSp>
      </p:grpSp>
      <p:sp>
        <p:nvSpPr>
          <p:cNvPr id="82998" name="Text Box 27"/>
          <p:cNvSpPr/>
          <p:nvPr/>
        </p:nvSpPr>
        <p:spPr>
          <a:xfrm>
            <a:off x="4029075" y="4297363"/>
            <a:ext cx="1943100" cy="1076325"/>
          </a:xfrm>
          <a:prstGeom prst="rect">
            <a:avLst/>
          </a:prstGeom>
          <a:solidFill>
            <a:schemeClr val="accent1"/>
          </a:solidFill>
          <a:ln w="63500">
            <a:solidFill>
              <a:srgbClr val="FF0000"/>
            </a:solidFill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碳酸钠在干扰</a:t>
            </a:r>
            <a:r>
              <a:rPr lang="zh-CN" altLang="en-US" sz="36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3600" b="1">
              <a:solidFill>
                <a:srgbClr val="FFFF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999" name="Text Box 84"/>
          <p:cNvSpPr/>
          <p:nvPr/>
        </p:nvSpPr>
        <p:spPr>
          <a:xfrm>
            <a:off x="9164638" y="3910013"/>
            <a:ext cx="2089150" cy="1385887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0000"/>
            </a:solidFill>
            <a:miter lim="800000"/>
          </a:ln>
        </p:spPr>
        <p:txBody>
          <a:bodyPr lIns="90170" tIns="46990" rIns="90170" bIns="4699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排除空气中水对实验测定的干扰</a:t>
            </a:r>
            <a:endParaRPr lang="zh-CN" altLang="en-US" sz="2800" b="1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/>
                                        <p:tgtEl>
                                          <p:spTgt spid="82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 fill="hold"/>
                                        <p:tgtEl>
                                          <p:spTgt spid="82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 fill="hold"/>
                                        <p:tgtEl>
                                          <p:spTgt spid="82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 fill="hold"/>
                                        <p:tgtEl>
                                          <p:spTgt spid="82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 fill="hold"/>
                                        <p:tgtEl>
                                          <p:spTgt spid="82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 fill="hold"/>
                                        <p:tgtEl>
                                          <p:spTgt spid="8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 fill="hold"/>
                                        <p:tgtEl>
                                          <p:spTgt spid="82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 fill="hold"/>
                                        <p:tgtEl>
                                          <p:spTgt spid="82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 fill="hold"/>
                                        <p:tgtEl>
                                          <p:spTgt spid="82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 fill="hold"/>
                                        <p:tgtEl>
                                          <p:spTgt spid="82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 fill="hold"/>
                                        <p:tgtEl>
                                          <p:spTgt spid="82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  <p:bldP spid="82977" grpId="0"/>
      <p:bldP spid="82984" grpId="0"/>
      <p:bldP spid="82998" grpId="0"/>
      <p:bldP spid="8299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3970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38" y="814388"/>
            <a:ext cx="10772775" cy="322103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83971" name="矩形 4"/>
          <p:cNvSpPr/>
          <p:nvPr/>
        </p:nvSpPr>
        <p:spPr>
          <a:xfrm>
            <a:off x="479425" y="417513"/>
            <a:ext cx="10448925" cy="3984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、．在探究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CO</a:t>
            </a:r>
            <a:r>
              <a:rPr lang="en-US" altLang="zh-CN" sz="20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是否发生化学反应时，某同学设计出下列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种实验装置．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972" name="矩形 5"/>
          <p:cNvSpPr/>
          <p:nvPr/>
        </p:nvSpPr>
        <p:spPr>
          <a:xfrm>
            <a:off x="187325" y="4206875"/>
            <a:ext cx="11733213" cy="19383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个实验是否都能提供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CO</a:t>
            </a:r>
            <a:r>
              <a:rPr lang="en-US" altLang="zh-CN" sz="20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跟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发生化学反应的证据？请逐一简述出现的现象．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）上述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种实验设计所依据的共同原理是：</a:t>
            </a:r>
            <a:r>
              <a:rPr lang="zh-CN" altLang="en-US" sz="2000" b="1" u="sng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        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）如果有同学质疑，认为上述实验设计没有排除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CO</a:t>
            </a:r>
            <a:r>
              <a:rPr lang="en-US" altLang="zh-CN" sz="20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可能溶解于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溶液的假设，你如何进一步设计实验证明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CO</a:t>
            </a:r>
            <a:r>
              <a:rPr lang="en-US" altLang="zh-CN" sz="20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NaOH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肯定发生了化学反应？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973" name="矩形 6"/>
          <p:cNvSpPr/>
          <p:nvPr/>
        </p:nvSpPr>
        <p:spPr>
          <a:xfrm>
            <a:off x="5432425" y="4668838"/>
            <a:ext cx="6488113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</a:pP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反应后，盛有</a:t>
            </a:r>
            <a:r>
              <a:rPr lang="en-US" altLang="zh-CN" b="1">
                <a:solidFill>
                  <a:srgbClr val="C00000"/>
                </a:solidFill>
                <a:latin typeface="Arial" panose="020b0604020202020204" pitchFamily="34" charset="0"/>
              </a:rPr>
              <a:t>CO</a:t>
            </a:r>
            <a:r>
              <a:rPr lang="en-US" altLang="zh-CN" b="1" baseline="-25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的容器压强减小，同外界大气压产生压强差。</a:t>
            </a:r>
            <a:endParaRPr lang="zh-CN" altLang="en-US" b="1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3974" name="矩形 7"/>
          <p:cNvSpPr/>
          <p:nvPr/>
        </p:nvSpPr>
        <p:spPr>
          <a:xfrm>
            <a:off x="479425" y="5934075"/>
            <a:ext cx="10950575" cy="876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</a:pP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取少量反应后的溶液于试管中，滴入稀盐酸，如果出现气泡，则说明</a:t>
            </a:r>
            <a:r>
              <a:rPr lang="en-US" altLang="zh-CN" b="1">
                <a:solidFill>
                  <a:srgbClr val="C00000"/>
                </a:solidFill>
                <a:latin typeface="Arial" panose="020b0604020202020204" pitchFamily="34" charset="0"/>
              </a:rPr>
              <a:t>CO</a:t>
            </a:r>
            <a:r>
              <a:rPr lang="en-US" altLang="zh-CN" b="1" baseline="-25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确实同</a:t>
            </a:r>
            <a:r>
              <a:rPr lang="en-US" altLang="zh-CN" b="1">
                <a:solidFill>
                  <a:srgbClr val="C00000"/>
                </a:solidFill>
                <a:latin typeface="Arial" panose="020b0604020202020204" pitchFamily="34" charset="0"/>
              </a:rPr>
              <a:t>NaOH</a:t>
            </a:r>
            <a:r>
              <a:rPr lang="zh-CN" altLang="en-US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发生了化学反应，生成了碳酸钠。稍加热无大量气泡逸出，等等（开放题）．</a:t>
            </a:r>
            <a:endParaRPr lang="zh-CN" altLang="en-US" b="1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 fill="hold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/>
      <p:bldP spid="839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4994" name="矩形 3"/>
          <p:cNvSpPr/>
          <p:nvPr/>
        </p:nvSpPr>
        <p:spPr>
          <a:xfrm>
            <a:off x="330200" y="2854325"/>
            <a:ext cx="11531600" cy="3784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50000"/>
              </a:lnSpc>
            </a:pPr>
            <a:r>
              <a:rPr lang="zh-CN" altLang="en-US" sz="2000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答案为：</a:t>
            </a:r>
            <a:endParaRPr lang="en-US" altLang="zh-CN" sz="2000" b="1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000" b="1">
                <a:latin typeface="Arial" panose="020b0604020202020204" pitchFamily="34" charset="0"/>
              </a:rPr>
              <a:t>1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 sz="2000" b="1">
                <a:latin typeface="Arial" panose="020b0604020202020204" pitchFamily="34" charset="0"/>
              </a:rPr>
              <a:t>6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个实验都可以证明</a:t>
            </a:r>
            <a:r>
              <a:rPr lang="en-US" altLang="zh-CN" sz="2000" b="1">
                <a:latin typeface="Arial" panose="020b0604020202020204" pitchFamily="34" charset="0"/>
              </a:rPr>
              <a:t>CO</a:t>
            </a:r>
            <a:r>
              <a:rPr lang="en-US" altLang="zh-CN" sz="2000" b="1" baseline="-25000">
                <a:latin typeface="Arial" panose="020b0604020202020204" pitchFamily="34" charset="0"/>
              </a:rPr>
              <a:t>2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和</a:t>
            </a:r>
            <a:r>
              <a:rPr lang="en-US" altLang="zh-CN" sz="2000" b="1">
                <a:latin typeface="Arial" panose="020b0604020202020204" pitchFamily="34" charset="0"/>
              </a:rPr>
              <a:t>NaOH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反应．分别出现的现象是：</a:t>
            </a:r>
            <a:endParaRPr lang="en-US" altLang="zh-CN" sz="2000" b="1">
              <a:latin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实验（</a:t>
            </a:r>
            <a:r>
              <a:rPr lang="en-US" altLang="zh-CN" sz="2000" b="1">
                <a:latin typeface="Arial" panose="020b0604020202020204" pitchFamily="34" charset="0"/>
              </a:rPr>
              <a:t>1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），反应后，有溶液进入试管内；  实验（</a:t>
            </a:r>
            <a:r>
              <a:rPr lang="en-US" altLang="zh-CN" sz="2000" b="1">
                <a:latin typeface="Arial" panose="020b0604020202020204" pitchFamily="34" charset="0"/>
              </a:rPr>
              <a:t>2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），反应后，倒置可发现玻璃片被吸住；</a:t>
            </a:r>
            <a:endParaRPr lang="zh-CN" altLang="en-US" sz="20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实验（</a:t>
            </a:r>
            <a:r>
              <a:rPr lang="en-US" altLang="zh-CN" sz="2000" b="1">
                <a:latin typeface="Arial" panose="020b0604020202020204" pitchFamily="34" charset="0"/>
              </a:rPr>
              <a:t>3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），反应后，塑料饮料瓶被压瘪；   实验（</a:t>
            </a:r>
            <a:r>
              <a:rPr lang="en-US" altLang="zh-CN" sz="2000" b="1">
                <a:latin typeface="Arial" panose="020b0604020202020204" pitchFamily="34" charset="0"/>
              </a:rPr>
              <a:t>4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），反应后，气球会充气鼓起来；</a:t>
            </a:r>
            <a:endParaRPr lang="zh-CN" altLang="en-US" sz="20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实验（</a:t>
            </a:r>
            <a:r>
              <a:rPr lang="en-US" altLang="zh-CN" sz="2000" b="1">
                <a:latin typeface="Arial" panose="020b0604020202020204" pitchFamily="34" charset="0"/>
              </a:rPr>
              <a:t>5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），反应后，烧瓶中有“喷泉“出现； 实验（</a:t>
            </a:r>
            <a:r>
              <a:rPr lang="en-US" altLang="zh-CN" sz="2000" b="1">
                <a:latin typeface="Arial" panose="020b0604020202020204" pitchFamily="34" charset="0"/>
              </a:rPr>
              <a:t>6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），反应后，烧杯中的水被吸到锥形瓶中。</a:t>
            </a:r>
            <a:endParaRPr lang="zh-CN" altLang="en-US" sz="20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000" b="1">
                <a:latin typeface="Arial" panose="020b0604020202020204" pitchFamily="34" charset="0"/>
              </a:rPr>
              <a:t>2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）反应后，盛有</a:t>
            </a:r>
            <a:r>
              <a:rPr lang="en-US" altLang="zh-CN" sz="2000" b="1">
                <a:latin typeface="Arial" panose="020b0604020202020204" pitchFamily="34" charset="0"/>
              </a:rPr>
              <a:t>CO</a:t>
            </a:r>
            <a:r>
              <a:rPr lang="en-US" altLang="zh-CN" sz="2000" b="1" baseline="-25000">
                <a:latin typeface="Arial" panose="020b0604020202020204" pitchFamily="34" charset="0"/>
              </a:rPr>
              <a:t>2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的容器压强减小，同外界大气压产生压强差。</a:t>
            </a:r>
            <a:endParaRPr lang="zh-CN" altLang="en-US" sz="2000" b="1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000" b="1">
                <a:latin typeface="Arial" panose="020b0604020202020204" pitchFamily="34" charset="0"/>
              </a:rPr>
              <a:t>3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）取少量反应后的溶液于试管中，滴入稀盐酸，如果出现气泡，则说明</a:t>
            </a:r>
            <a:r>
              <a:rPr lang="en-US" altLang="zh-CN" sz="2000" b="1">
                <a:latin typeface="Arial" panose="020b0604020202020204" pitchFamily="34" charset="0"/>
              </a:rPr>
              <a:t>CO</a:t>
            </a:r>
            <a:r>
              <a:rPr lang="en-US" altLang="zh-CN" sz="2000" b="1" baseline="-25000">
                <a:latin typeface="Arial" panose="020b0604020202020204" pitchFamily="34" charset="0"/>
              </a:rPr>
              <a:t>2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确实同</a:t>
            </a:r>
            <a:r>
              <a:rPr lang="en-US" altLang="zh-CN" sz="2000" b="1">
                <a:latin typeface="Arial" panose="020b0604020202020204" pitchFamily="34" charset="0"/>
              </a:rPr>
              <a:t>NaOH</a:t>
            </a:r>
            <a:r>
              <a:rPr lang="zh-CN" altLang="en-US" sz="2000" b="1">
                <a:latin typeface="Arial" panose="020b0604020202020204" pitchFamily="34" charset="0"/>
                <a:ea typeface="宋体" panose="02010600030101010101" pitchFamily="2" charset="-122"/>
              </a:rPr>
              <a:t>发生了化学反应，生成了碳酸钠。稍加热无大量气泡逸出，等等（开放题）．</a:t>
            </a:r>
            <a:endParaRPr lang="zh-CN" altLang="en-US" sz="20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499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25" y="160338"/>
            <a:ext cx="10772775" cy="321945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mc:AlternateContent>
    <mc:Choice xmlns:p14="http://schemas.microsoft.com/office/powerpoint/2010/main" Requires="p14">
      <p:transition p14:dur="700">
        <p:fade/>
      </p:transition>
    </mc:Choice>
    <mc:Fallback>
      <p:transition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4553"/>
  <p:tag name="KSO_WM_TEMPLATE_JOB_ID" val="2"/>
  <p:tag name="KSO_WM_TEMPLATE_OUTLINE_ID" val="15"/>
  <p:tag name="KSO_WM_TEMPLATE_SCENE_ID" val="1"/>
  <p:tag name="KSO_WM_TEMPLATE_THUMBS_INDEX" val="1、6、10、14、20、26、27、28、29、31"/>
  <p:tag name="KSO_WM_TEMPLATE_TOPIC_DEFAULT" val="1"/>
  <p:tag name="KSO_WM_TEMPLATE_TOPIC_ID" val="2869567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REFSHAPE" val="116579316"/>
</p:tagLst>
</file>

<file path=ppt/tags/tag4.xml><?xml version="1.0" encoding="utf-8"?>
<p:tagLst xmlns:p="http://schemas.openxmlformats.org/presentationml/2006/main">
  <p:tag name="KSO_WM_BEAUTIFY_FLAG" val="#wm#"/>
  <p:tag name="KSO_WM_UNIT_DIAGRAM_MODELTYPE" val="dynamicNum"/>
  <p:tag name="KSO_WM_UNIT_DYNAMIC_NUM_END" val="1"/>
  <p:tag name="KSO_WM_UNIT_INDEX" val="1581151566432_1_1"/>
  <p:tag name="KSO_WM_UNIT_TYPE" val="ζ_h_f"/>
</p:tagLst>
</file>

<file path=ppt/tags/tag5.xml><?xml version="1.0" encoding="utf-8"?>
<p:tagLst xmlns:p="http://schemas.openxmlformats.org/presentationml/2006/main">
  <p:tag name="KSO_WM_BEAUTIFY_FLAG" val="#wm#"/>
  <p:tag name="KSO_WM_SLIDE_ID" val="custom20184553_1"/>
  <p:tag name="KSO_WM_SLIDE_INDEX" val="1"/>
  <p:tag name="KSO_WM_SLIDE_ITEM_CNT" val="2"/>
  <p:tag name="KSO_WM_SLIDE_LAYOUT" val="a_b"/>
  <p:tag name="KSO_WM_SLIDE_LAYOUT_CNT" val="1_1"/>
  <p:tag name="KSO_WM_SLIDE_POSITION" val="66*144"/>
  <p:tag name="KSO_WM_SLIDE_SIZE" val="828*343"/>
  <p:tag name="KSO_WM_SLIDE_SUBTYPE" val="pureTxt"/>
  <p:tag name="KSO_WM_SLIDE_TYPE" val="title"/>
  <p:tag name="KSO_WM_TAG_VERSION" val="1.0"/>
  <p:tag name="KSO_WM_TEMPLATE_CATEGORY" val="custom"/>
  <p:tag name="KSO_WM_TEMPLATE_INDEX" val="20184553"/>
  <p:tag name="KSO_WM_TEMPLATE_JOB_ID" val="2"/>
  <p:tag name="KSO_WM_TEMPLATE_OUTLINE_ID" val="15"/>
  <p:tag name="KSO_WM_TEMPLATE_SCENE_ID" val="1"/>
  <p:tag name="KSO_WM_TEMPLATE_THUMBS_INDEX" val="1、6、10、14、20、26、27、28、29、31"/>
  <p:tag name="KSO_WM_TEMPLATE_TOPIC_DEFAULT" val="1"/>
  <p:tag name="KSO_WM_TEMPLATE_TOPIC_ID" val="2869567"/>
</p:tagLst>
</file>

<file path=ppt/tags/tag6.xml><?xml version="1.0" encoding="utf-8"?>
<p:tagLst xmlns:p="http://schemas.openxmlformats.org/presentationml/2006/main">
  <p:tag name="KSO_WM_BEAUTIFY_FLAG" val="#wm#"/>
  <p:tag name="KSO_WM_SLIDE_ID" val="custom20184553_1"/>
  <p:tag name="KSO_WM_SLIDE_INDEX" val="1"/>
  <p:tag name="KSO_WM_SLIDE_ITEM_CNT" val="2"/>
  <p:tag name="KSO_WM_SLIDE_LAYOUT" val="a_b"/>
  <p:tag name="KSO_WM_SLIDE_LAYOUT_CNT" val="1_1"/>
  <p:tag name="KSO_WM_SLIDE_POSITION" val="66*144"/>
  <p:tag name="KSO_WM_SLIDE_SIZE" val="828*343"/>
  <p:tag name="KSO_WM_SLIDE_SUBTYPE" val="pureTxt"/>
  <p:tag name="KSO_WM_SLIDE_TYPE" val="title"/>
  <p:tag name="KSO_WM_TAG_VERSION" val="1.0"/>
  <p:tag name="KSO_WM_TEMPLATE_CATEGORY" val="custom"/>
  <p:tag name="KSO_WM_TEMPLATE_INDEX" val="20184553"/>
  <p:tag name="KSO_WM_TEMPLATE_JOB_ID" val="2"/>
  <p:tag name="KSO_WM_TEMPLATE_OUTLINE_ID" val="15"/>
  <p:tag name="KSO_WM_TEMPLATE_SCENE_ID" val="1"/>
  <p:tag name="KSO_WM_TEMPLATE_THUMBS_INDEX" val="1、6、10、14、20、26、27、28、29、31"/>
  <p:tag name="KSO_WM_TEMPLATE_TOPIC_DEFAULT" val="1"/>
  <p:tag name="KSO_WM_TEMPLATE_TOPIC_ID" val="2869567"/>
</p:tagLst>
</file>

<file path=ppt/tags/tag7.xml><?xml version="1.0" encoding="utf-8"?>
<p:tagLst xmlns:p="http://schemas.openxmlformats.org/presentationml/2006/main">
  <p:tag name="KSO_WM_BEAUTIFY_FLAG" val="#wm#"/>
  <p:tag name="KSO_WM_SLIDE_ID" val="custom20184553_1"/>
  <p:tag name="KSO_WM_SLIDE_INDEX" val="1"/>
  <p:tag name="KSO_WM_SLIDE_ITEM_CNT" val="2"/>
  <p:tag name="KSO_WM_SLIDE_LAYOUT" val="a_b"/>
  <p:tag name="KSO_WM_SLIDE_LAYOUT_CNT" val="1_1"/>
  <p:tag name="KSO_WM_SLIDE_POSITION" val="66*144"/>
  <p:tag name="KSO_WM_SLIDE_SIZE" val="828*343"/>
  <p:tag name="KSO_WM_SLIDE_SUBTYPE" val="pureTxt"/>
  <p:tag name="KSO_WM_SLIDE_TYPE" val="title"/>
  <p:tag name="KSO_WM_TAG_VERSION" val="1.0"/>
  <p:tag name="KSO_WM_TEMPLATE_CATEGORY" val="custom"/>
  <p:tag name="KSO_WM_TEMPLATE_INDEX" val="20184553"/>
  <p:tag name="KSO_WM_TEMPLATE_JOB_ID" val="2"/>
  <p:tag name="KSO_WM_TEMPLATE_OUTLINE_ID" val="15"/>
  <p:tag name="KSO_WM_TEMPLATE_SCENE_ID" val="1"/>
  <p:tag name="KSO_WM_TEMPLATE_THUMBS_INDEX" val="1、6、10、14、20、26、27、28、29、31"/>
  <p:tag name="KSO_WM_TEMPLATE_TOPIC_DEFAULT" val="1"/>
  <p:tag name="KSO_WM_TEMPLATE_TOPIC_ID" val="2869567"/>
</p:tagLst>
</file>

<file path=ppt/tags/tag8.xml><?xml version="1.0" encoding="utf-8"?>
<p:tagLst xmlns:p="http://schemas.openxmlformats.org/presentationml/2006/main">
  <p:tag name="KSO_WM_BEAUTIFY_FLAG" val="#wm#"/>
  <p:tag name="KSO_WM_SLIDE_ID" val="custom20184553_1"/>
  <p:tag name="KSO_WM_SLIDE_INDEX" val="1"/>
  <p:tag name="KSO_WM_SLIDE_ITEM_CNT" val="2"/>
  <p:tag name="KSO_WM_SLIDE_LAYOUT" val="a_b"/>
  <p:tag name="KSO_WM_SLIDE_LAYOUT_CNT" val="1_1"/>
  <p:tag name="KSO_WM_SLIDE_POSITION" val="66*144"/>
  <p:tag name="KSO_WM_SLIDE_SIZE" val="828*343"/>
  <p:tag name="KSO_WM_SLIDE_SUBTYPE" val="pureTxt"/>
  <p:tag name="KSO_WM_SLIDE_TYPE" val="title"/>
  <p:tag name="KSO_WM_TAG_VERSION" val="1.0"/>
  <p:tag name="KSO_WM_TEMPLATE_CATEGORY" val="custom"/>
  <p:tag name="KSO_WM_TEMPLATE_INDEX" val="20184553"/>
  <p:tag name="KSO_WM_TEMPLATE_JOB_ID" val="2"/>
  <p:tag name="KSO_WM_TEMPLATE_OUTLINE_ID" val="15"/>
  <p:tag name="KSO_WM_TEMPLATE_SCENE_ID" val="1"/>
  <p:tag name="KSO_WM_TEMPLATE_THUMBS_INDEX" val="1、6、10、14、20、26、27、28、29、31"/>
  <p:tag name="KSO_WM_TEMPLATE_TOPIC_DEFAULT" val="1"/>
  <p:tag name="KSO_WM_TEMPLATE_TOPIC_ID" val="2869567"/>
</p:tagLst>
</file>

<file path=ppt/tags/tag9.xml><?xml version="1.0" encoding="utf-8"?>
<p:tagLst xmlns:p="http://schemas.openxmlformats.org/presentationml/2006/main">
  <p:tag name="KSO_WM_BEAUTIFY_FLAG" val="#wm#"/>
  <p:tag name="KSO_WM_SLIDE_ID" val="custom20184553_1"/>
  <p:tag name="KSO_WM_SLIDE_INDEX" val="1"/>
  <p:tag name="KSO_WM_SLIDE_ITEM_CNT" val="2"/>
  <p:tag name="KSO_WM_SLIDE_LAYOUT" val="a_b"/>
  <p:tag name="KSO_WM_SLIDE_LAYOUT_CNT" val="1_1"/>
  <p:tag name="KSO_WM_SLIDE_POSITION" val="66*144"/>
  <p:tag name="KSO_WM_SLIDE_SIZE" val="828*343"/>
  <p:tag name="KSO_WM_SLIDE_SUBTYPE" val="pureTxt"/>
  <p:tag name="KSO_WM_SLIDE_TYPE" val="title"/>
  <p:tag name="KSO_WM_TAG_VERSION" val="1.0"/>
  <p:tag name="KSO_WM_TEMPLATE_CATEGORY" val="custom"/>
  <p:tag name="KSO_WM_TEMPLATE_INDEX" val="20184553"/>
  <p:tag name="KSO_WM_TEMPLATE_JOB_ID" val="2"/>
  <p:tag name="KSO_WM_TEMPLATE_OUTLINE_ID" val="15"/>
  <p:tag name="KSO_WM_TEMPLATE_SCENE_ID" val="1"/>
  <p:tag name="KSO_WM_TEMPLATE_THUMBS_INDEX" val="1、6、10、14、20、26、27、28、29、31"/>
  <p:tag name="KSO_WM_TEMPLATE_TOPIC_DEFAULT" val="1"/>
  <p:tag name="KSO_WM_TEMPLATE_TOPIC_ID" val="2869567"/>
</p:tagLst>
</file>

<file path=ppt/tags/tag10.xml><?xml version="1.0" encoding="utf-8"?>
<p:tagLst xmlns:p="http://schemas.openxmlformats.org/presentationml/2006/main"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9071*4871*1056*1056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11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MjMzMzc4Y2I3ZmJiODdmMDAzZTNlNGE0ZWMyZjI2YzUifQ=="/>
  <p:tag name="KSO_WPP_MARK_KEY" val="4a99d6bf-2a49-496c-aa97-f34cd03579f6"/>
</p:tagLst>
</file>

<file path=ppt/theme/theme1.xml><?xml version="1.0" encoding="utf-8"?>
<a:theme xmlns:r="http://schemas.openxmlformats.org/officeDocument/2006/relationships" xmlns:a="http://schemas.openxmlformats.org/drawingml/2006/main" name="1_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79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微软雅黑</vt:lpstr>
      <vt:lpstr>宋体</vt:lpstr>
      <vt:lpstr>黑体</vt:lpstr>
      <vt:lpstr>Calibri Light</vt:lpstr>
      <vt:lpstr>Calibri</vt:lpstr>
      <vt:lpstr>Wingdings</vt:lpstr>
      <vt:lpstr>Times New Roman</vt:lpstr>
      <vt:lpstr>楷体</vt:lpstr>
      <vt:lpstr>1_Office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思路一：反应物的减少或消失</vt:lpstr>
      <vt:lpstr>PowerPoint Presentation</vt:lpstr>
      <vt:lpstr>PowerPoint Presentation</vt:lpstr>
      <vt:lpstr>PowerPoint Presentation</vt:lpstr>
      <vt:lpstr>PowerPoint Presentation</vt:lpstr>
      <vt:lpstr>CO2与NaOH固体反应</vt:lpstr>
      <vt:lpstr>思路二：新物质的生成</vt:lpstr>
      <vt:lpstr>PowerPoint Presentation</vt:lpstr>
      <vt:lpstr>PowerPoint Presentation</vt:lpstr>
      <vt:lpstr>PowerPoint Presentation</vt:lpstr>
      <vt:lpstr>PowerPoint Presentation</vt:lpstr>
      <vt:lpstr>学会排除干扰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22.1000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2023-04-20T17:03:19Z</cp:lastPrinted>
  <dcterms:created xsi:type="dcterms:W3CDTF">2023-04-20T17:03:19Z</dcterms:created>
  <dcterms:modified xsi:type="dcterms:W3CDTF">2023-04-20T09:03:19Z</dcterms:modified>
</cp:coreProperties>
</file>