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fntdata" ContentType="application/x-fontdata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 removePersonalInfoOnSave="1" embedTrueTypeFonts="1" saveSubsetFonts="1">
  <p:sldMasterIdLst>
    <p:sldMasterId id="2147483648" r:id="rId2"/>
  </p:sldMasterIdLst>
  <p:notesMasterIdLst>
    <p:notesMasterId r:id="rId3"/>
  </p:notesMasterIdLst>
  <p:sldIdLst>
    <p:sldId id="348" r:id="rId4"/>
    <p:sldId id="349" r:id="rId5"/>
    <p:sldId id="402" r:id="rId6"/>
    <p:sldId id="257" r:id="rId7"/>
    <p:sldId id="297" r:id="rId8"/>
    <p:sldId id="274" r:id="rId9"/>
    <p:sldId id="298" r:id="rId10"/>
    <p:sldId id="275" r:id="rId11"/>
    <p:sldId id="299" r:id="rId12"/>
    <p:sldId id="380" r:id="rId13"/>
    <p:sldId id="403" r:id="rId14"/>
    <p:sldId id="404" r:id="rId15"/>
    <p:sldId id="405" r:id="rId16"/>
    <p:sldId id="406" r:id="rId17"/>
    <p:sldId id="408" r:id="rId18"/>
    <p:sldId id="409" r:id="rId19"/>
    <p:sldId id="410" r:id="rId20"/>
    <p:sldId id="414" r:id="rId21"/>
    <p:sldId id="411" r:id="rId22"/>
    <p:sldId id="390" r:id="rId23"/>
    <p:sldId id="391" r:id="rId24"/>
    <p:sldId id="415" r:id="rId25"/>
    <p:sldId id="416" r:id="rId26"/>
    <p:sldId id="418" r:id="rId27"/>
    <p:sldId id="301" r:id="rId28"/>
    <p:sldId id="294" r:id="rId29"/>
    <p:sldId id="420" r:id="rId30"/>
    <p:sldId id="421" r:id="rId31"/>
    <p:sldId id="428" r:id="rId32"/>
  </p:sldIdLst>
  <p:sldSz cx="12192000" cy="6858000"/>
  <p:notesSz cx="6858000" cy="9144000"/>
  <p:embeddedFontLst>
    <p:embeddedFont>
      <p:font typeface="黑体" panose="02010609060101010101" charset="-122"/>
      <p:regular r:id="rId34"/>
    </p:embeddedFont>
    <p:embeddedFont>
      <p:font typeface="华文行楷" panose="02010800040101010101" charset="-122"/>
      <p:regular r:id="rId35"/>
    </p:embeddedFont>
    <p:embeddedFont>
      <p:font typeface="仿宋" panose="02010609060101010101" charset="-122"/>
      <p:regular r:id="rId36"/>
    </p:embeddedFont>
    <p:embeddedFont>
      <p:font typeface="Malgun Gothic" panose="020B0503020000020004" pitchFamily="50" charset="-127"/>
      <p:regular r:id="rId37"/>
    </p:embeddedFont>
    <p:embeddedFont>
      <p:font typeface="楷体" panose="02010609060101010101" pitchFamily="49" charset="-122"/>
      <p:regular r:id="rId38"/>
    </p:embeddedFont>
    <p:embeddedFont>
      <p:font typeface="GB Pinyinok-D" panose="02010601030101010101" charset="-122"/>
      <p:regular r:id="rId39"/>
    </p:embeddedFont>
    <p:embeddedFont>
      <p:font typeface="Calibri" panose="020F0502020204030204" charset="0"/>
      <p:regular r:id="rId40"/>
      <p:bold r:id="rId41"/>
      <p:italic r:id="rId42"/>
      <p:boldItalic r:id="rId43"/>
    </p:embeddedFont>
    <p:embeddedFont>
      <p:font typeface="微软雅黑" panose="020B0503020204020204" charset="-122"/>
      <p:regular r:id="rId44"/>
    </p:embeddedFont>
    <p:embeddedFont>
      <p:font typeface="华文楷体" panose="02010600040101010101" charset="-122"/>
      <p:regular r:id="rId45"/>
    </p:embeddedFont>
    <p:embeddedFont>
      <p:font typeface="方正粗黑宋简体" panose="02000000000000000000" charset="-122"/>
      <p:regular r:id="rId46"/>
    </p:embeddedFont>
  </p:embeddedFontLst>
  <p:custDataLst>
    <p:tags r:id="rId3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1" name="Administrator" initials="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89C4"/>
    <a:srgbClr val="4472C4"/>
    <a:srgbClr val="FFFD19"/>
    <a:srgbClr val="B2C887"/>
    <a:srgbClr val="1D665D"/>
    <a:srgbClr val="5C5D79"/>
    <a:srgbClr val="F30001"/>
    <a:srgbClr val="EC0402"/>
    <a:srgbClr val="C62A49"/>
    <a:srgbClr val="F15E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16" autoAdjust="0"/>
  </p:normalViewPr>
  <p:slideViewPr>
    <p:cSldViewPr showGuides="1">
      <p:cViewPr varScale="1">
        <p:scale>
          <a:sx n="123" d="100"/>
          <a:sy n="123" d="100"/>
        </p:scale>
        <p:origin x="1254" y="102"/>
      </p:cViewPr>
      <p:guideLst>
        <p:guide orient="horz" pos="3277"/>
        <p:guide pos="382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tags" Target="tags/tag3.xml" /><Relationship Id="rId34" Type="http://schemas.openxmlformats.org/officeDocument/2006/relationships/font" Target="fonts/font1.fntdata" /><Relationship Id="rId35" Type="http://schemas.openxmlformats.org/officeDocument/2006/relationships/font" Target="fonts/font2.fntdata" /><Relationship Id="rId36" Type="http://schemas.openxmlformats.org/officeDocument/2006/relationships/font" Target="fonts/font3.fntdata" /><Relationship Id="rId37" Type="http://schemas.openxmlformats.org/officeDocument/2006/relationships/font" Target="fonts/font4.fntdata" /><Relationship Id="rId38" Type="http://schemas.openxmlformats.org/officeDocument/2006/relationships/font" Target="fonts/font5.fntdata" /><Relationship Id="rId39" Type="http://schemas.openxmlformats.org/officeDocument/2006/relationships/font" Target="fonts/font6.fntdata" /><Relationship Id="rId4" Type="http://schemas.openxmlformats.org/officeDocument/2006/relationships/slide" Target="slides/slide1.xml" /><Relationship Id="rId40" Type="http://schemas.openxmlformats.org/officeDocument/2006/relationships/font" Target="fonts/font7.fntdata" /><Relationship Id="rId41" Type="http://schemas.openxmlformats.org/officeDocument/2006/relationships/font" Target="fonts/font8.fntdata" /><Relationship Id="rId42" Type="http://schemas.openxmlformats.org/officeDocument/2006/relationships/font" Target="fonts/font9.fntdata" /><Relationship Id="rId43" Type="http://schemas.openxmlformats.org/officeDocument/2006/relationships/font" Target="fonts/font10.fntdata" /><Relationship Id="rId44" Type="http://schemas.openxmlformats.org/officeDocument/2006/relationships/font" Target="fonts/font11.fntdata" /><Relationship Id="rId45" Type="http://schemas.openxmlformats.org/officeDocument/2006/relationships/font" Target="fonts/font12.fntdata" /><Relationship Id="rId46" Type="http://schemas.openxmlformats.org/officeDocument/2006/relationships/font" Target="fonts/font13.fntdata" /><Relationship Id="rId47" Type="http://schemas.openxmlformats.org/officeDocument/2006/relationships/presProps" Target="presProps.xml" /><Relationship Id="rId48" Type="http://schemas.openxmlformats.org/officeDocument/2006/relationships/viewProps" Target="viewProps.xml" /><Relationship Id="rId49" Type="http://schemas.openxmlformats.org/officeDocument/2006/relationships/theme" Target="theme/theme1.xml" /><Relationship Id="rId5" Type="http://schemas.openxmlformats.org/officeDocument/2006/relationships/slide" Target="slides/slide2.xml" /><Relationship Id="rId50" Type="http://schemas.openxmlformats.org/officeDocument/2006/relationships/tableStyles" Target="tableStyles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0E1202-BEA0-47A9-8AEA-49191AA3263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17F67-8B37-4CB3-B16E-C14BA8323BAE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png" /><Relationship Id="rId3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image" Target="../media/image4.pn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2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Relationship Id="rId2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.png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png" /><Relationship Id="rId2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.png" /><Relationship Id="rId2" Type="http://schemas.openxmlformats.org/officeDocument/2006/relationships/image" Target="../media/image13.jpeg" /><Relationship Id="rId3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.png" /><Relationship Id="rId2" Type="http://schemas.openxmlformats.org/officeDocument/2006/relationships/image" Target="../media/image14.png" /><Relationship Id="rId3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png" /><Relationship Id="rId2" Type="http://schemas.openxmlformats.org/officeDocument/2006/relationships/image" Target="../media/image16.png" /><Relationship Id="rId3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7.png" /><Relationship Id="rId2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png" /><Relationship Id="rId2" Type="http://schemas.openxmlformats.org/officeDocument/2006/relationships/image" Target="../media/image19.jpeg" /><Relationship Id="rId3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0.png" /><Relationship Id="rId2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1.png" /><Relationship Id="rId2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1.png" /><Relationship Id="rId2" Type="http://schemas.openxmlformats.org/officeDocument/2006/relationships/slideMaster" Target="../slideMasters/slideMaster1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2.png" /><Relationship Id="rId2" Type="http://schemas.openxmlformats.org/officeDocument/2006/relationships/slideMaster" Target="../slideMasters/slideMaster1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1_标题幻灯片"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 userDrawn="1"/>
        </p:nvSpPr>
        <p:spPr>
          <a:xfrm>
            <a:off x="5775325" y="2910205"/>
            <a:ext cx="825817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7200" b="1" spc="1200">
                <a:solidFill>
                  <a:srgbClr val="C380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复习</a:t>
            </a:r>
            <a:r>
              <a:rPr lang="zh-CN" altLang="en-US" sz="4800" b="1" spc="1200">
                <a:solidFill>
                  <a:srgbClr val="C380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zh-CN" altLang="en-US" sz="4800" b="1" strike="noStrike" spc="1200" noProof="1">
                <a:solidFill>
                  <a:srgbClr val="C380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第五单元  </a:t>
            </a: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734060" y="1637665"/>
            <a:ext cx="10772140" cy="38735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 userDrawn="1"/>
        </p:nvSpPr>
        <p:spPr>
          <a:xfrm>
            <a:off x="8557578" y="5510213"/>
            <a:ext cx="2514600" cy="627063"/>
          </a:xfrm>
          <a:prstGeom prst="rect">
            <a:avLst/>
          </a:prstGeom>
          <a:noFill/>
          <a:ln>
            <a:solidFill>
              <a:srgbClr val="E4281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/>
          </a:p>
        </p:txBody>
      </p:sp>
      <p:sp>
        <p:nvSpPr>
          <p:cNvPr id="2" name="文本框 1"/>
          <p:cNvSpPr txBox="1"/>
          <p:nvPr userDrawn="1"/>
        </p:nvSpPr>
        <p:spPr>
          <a:xfrm>
            <a:off x="8557260" y="5492750"/>
            <a:ext cx="25152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>
                <a:solidFill>
                  <a:srgbClr val="C3804E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二年级</a:t>
            </a:r>
            <a:r>
              <a:rPr lang="en-US" altLang="zh-CN" sz="3600" b="1">
                <a:solidFill>
                  <a:srgbClr val="C3804E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.</a:t>
            </a:r>
            <a:r>
              <a:rPr lang="zh-CN" altLang="en-US" sz="3600" b="1">
                <a:solidFill>
                  <a:srgbClr val="C3804E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下</a:t>
            </a:r>
          </a:p>
        </p:txBody>
      </p:sp>
      <p:sp>
        <p:nvSpPr>
          <p:cNvPr id="30723" name="文本框 1"/>
          <p:cNvSpPr txBox="1"/>
          <p:nvPr userDrawn="1"/>
        </p:nvSpPr>
        <p:spPr>
          <a:xfrm>
            <a:off x="974090" y="862330"/>
            <a:ext cx="463169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dist"/>
            <a:r>
              <a:rPr lang="zh-CN" altLang="en-US" sz="3200" b="1">
                <a:solidFill>
                  <a:srgbClr val="C3804E"/>
                </a:solidFill>
                <a:latin typeface="仿宋" panose="02010609060101010101" charset="-122"/>
                <a:ea typeface="仿宋" panose="02010609060101010101" charset="-122"/>
              </a:rPr>
              <a:t>根据部编版教材整理  </a:t>
            </a: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-375285" y="439420"/>
            <a:ext cx="6311900" cy="6311900"/>
            <a:chOff x="-1238" y="-487"/>
            <a:chExt cx="11466" cy="11466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>
            <a:blip r:embed="rId1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-1238" y="-487"/>
              <a:ext cx="11466" cy="11466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46273" t="-2759" r="-3887" b="46588"/>
            <a:stretch>
              <a:fillRect/>
            </a:stretch>
          </p:blipFill>
          <p:spPr>
            <a:xfrm rot="21120000">
              <a:off x="2399" y="2759"/>
              <a:ext cx="2520" cy="4560"/>
            </a:xfrm>
            <a:prstGeom prst="flowChartTerminator">
              <a:avLst/>
            </a:prstGeom>
            <a:effectLst>
              <a:softEdge rad="76200"/>
            </a:effectLst>
          </p:spPr>
        </p:pic>
      </p:grp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103" name="组合 17"/>
          <p:cNvGrpSpPr/>
          <p:nvPr userDrawn="1"/>
        </p:nvGrpSpPr>
        <p:grpSpPr>
          <a:xfrm>
            <a:off x="566738" y="506413"/>
            <a:ext cx="3094037" cy="974725"/>
            <a:chOff x="892" y="844"/>
            <a:chExt cx="5424" cy="1709"/>
          </a:xfrm>
        </p:grpSpPr>
        <p:grpSp>
          <p:nvGrpSpPr>
            <p:cNvPr id="4104" name="组合 43"/>
            <p:cNvGrpSpPr/>
            <p:nvPr userDrawn="1"/>
          </p:nvGrpSpPr>
          <p:grpSpPr>
            <a:xfrm>
              <a:off x="1231" y="1155"/>
              <a:ext cx="4687" cy="1107"/>
              <a:chOff x="6612" y="5020"/>
              <a:chExt cx="4687" cy="1107"/>
            </a:xfrm>
          </p:grpSpPr>
          <p:cxnSp>
            <p:nvCxnSpPr>
              <p:cNvPr id="37" name="直接连接符 36"/>
              <p:cNvCxnSpPr/>
              <p:nvPr/>
            </p:nvCxnSpPr>
            <p:spPr>
              <a:xfrm>
                <a:off x="6612" y="5020"/>
                <a:ext cx="3926" cy="0"/>
              </a:xfrm>
              <a:prstGeom prst="line">
                <a:avLst/>
              </a:prstGeom>
              <a:ln w="38100">
                <a:solidFill>
                  <a:srgbClr val="E373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7324" y="6116"/>
                <a:ext cx="3975" cy="11"/>
              </a:xfrm>
              <a:prstGeom prst="line">
                <a:avLst/>
              </a:prstGeom>
              <a:ln w="38100">
                <a:solidFill>
                  <a:srgbClr val="E3755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107" name="图片 14" descr="图框"/>
            <p:cNvPicPr>
              <a:picLocks noChangeAspect="1"/>
            </p:cNvPicPr>
            <p:nvPr userDrawn="1"/>
          </p:nvPicPr>
          <p:blipFill>
            <a:blip r:embed="rId1"/>
            <a:stretch>
              <a:fillRect/>
            </a:stretch>
          </p:blipFill>
          <p:spPr>
            <a:xfrm>
              <a:off x="4910" y="844"/>
              <a:ext cx="1406" cy="106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108" name="图片 16" descr="图框"/>
            <p:cNvPicPr>
              <a:picLocks noChangeAspect="1"/>
            </p:cNvPicPr>
            <p:nvPr userDrawn="1"/>
          </p:nvPicPr>
          <p:blipFill>
            <a:blip r:embed="rId1"/>
            <a:stretch>
              <a:fillRect/>
            </a:stretch>
          </p:blipFill>
          <p:spPr>
            <a:xfrm rot="10800000">
              <a:off x="892" y="1511"/>
              <a:ext cx="1376" cy="1042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4109" name="图片 18" descr="sDljk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93175" y="5194300"/>
            <a:ext cx="2981325" cy="15128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127" name="组合 17"/>
          <p:cNvGrpSpPr/>
          <p:nvPr userDrawn="1"/>
        </p:nvGrpSpPr>
        <p:grpSpPr>
          <a:xfrm>
            <a:off x="566738" y="506413"/>
            <a:ext cx="3094037" cy="974725"/>
            <a:chOff x="892" y="844"/>
            <a:chExt cx="5424" cy="1709"/>
          </a:xfrm>
        </p:grpSpPr>
        <p:grpSp>
          <p:nvGrpSpPr>
            <p:cNvPr id="5128" name="组合 43"/>
            <p:cNvGrpSpPr/>
            <p:nvPr userDrawn="1"/>
          </p:nvGrpSpPr>
          <p:grpSpPr>
            <a:xfrm>
              <a:off x="1231" y="1156"/>
              <a:ext cx="4688" cy="1107"/>
              <a:chOff x="6612" y="5020"/>
              <a:chExt cx="4687" cy="1107"/>
            </a:xfrm>
          </p:grpSpPr>
          <p:cxnSp>
            <p:nvCxnSpPr>
              <p:cNvPr id="37" name="直接连接符 36"/>
              <p:cNvCxnSpPr/>
              <p:nvPr/>
            </p:nvCxnSpPr>
            <p:spPr>
              <a:xfrm>
                <a:off x="6612" y="5020"/>
                <a:ext cx="3926" cy="0"/>
              </a:xfrm>
              <a:prstGeom prst="line">
                <a:avLst/>
              </a:prstGeom>
              <a:ln w="38100">
                <a:solidFill>
                  <a:srgbClr val="E373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7324" y="6116"/>
                <a:ext cx="3975" cy="11"/>
              </a:xfrm>
              <a:prstGeom prst="line">
                <a:avLst/>
              </a:prstGeom>
              <a:ln w="38100">
                <a:solidFill>
                  <a:srgbClr val="E3755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131" name="图片 14" descr="图框"/>
            <p:cNvPicPr>
              <a:picLocks noChangeAspect="1"/>
            </p:cNvPicPr>
            <p:nvPr userDrawn="1"/>
          </p:nvPicPr>
          <p:blipFill>
            <a:blip r:embed="rId1"/>
            <a:stretch>
              <a:fillRect/>
            </a:stretch>
          </p:blipFill>
          <p:spPr>
            <a:xfrm>
              <a:off x="4910" y="844"/>
              <a:ext cx="1406" cy="106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132" name="图片 16" descr="图框"/>
            <p:cNvPicPr>
              <a:picLocks noChangeAspect="1"/>
            </p:cNvPicPr>
            <p:nvPr userDrawn="1"/>
          </p:nvPicPr>
          <p:blipFill>
            <a:blip r:embed="rId1"/>
            <a:stretch>
              <a:fillRect/>
            </a:stretch>
          </p:blipFill>
          <p:spPr>
            <a:xfrm rot="10800000">
              <a:off x="892" y="1511"/>
              <a:ext cx="1376" cy="1042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734060" y="1485265"/>
            <a:ext cx="10772140" cy="38735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2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175" name="图片 18" descr="sDljk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8893175" y="5194300"/>
            <a:ext cx="2981325" cy="15128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1_两栏内容"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73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-155575"/>
            <a:ext cx="2032000" cy="20050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105" name="图片 6" descr="阿瑟发"/>
          <p:cNvPicPr>
            <a:picLocks noChangeAspect="1"/>
          </p:cNvPicPr>
          <p:nvPr userDrawn="1"/>
        </p:nvPicPr>
        <p:blipFill>
          <a:blip r:embed="rId1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22250" y="337503"/>
            <a:ext cx="2201863" cy="16652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2" name="图片 14" descr="安慰法 - 副本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5676900" y="892175"/>
            <a:ext cx="6511925" cy="5969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图片 4" descr="对自己开放的 - 副本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9F9FB"/>
              </a:clrFrom>
              <a:clrTo>
                <a:srgbClr val="F9F9FB">
                  <a:alpha val="0"/>
                </a:srgbClr>
              </a:clrTo>
            </a:clrChange>
          </a:blip>
          <a:stretch>
            <a:fillRect/>
          </a:stretch>
        </p:blipFill>
        <p:spPr>
          <a:xfrm rot="-1320000">
            <a:off x="7507288" y="3862388"/>
            <a:ext cx="2054225" cy="15795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5" name="图片 18" descr="对自己开放的 - 副本 (2)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7F8FA"/>
              </a:clrFrom>
              <a:clrTo>
                <a:srgbClr val="F7F8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791200" y="1889125"/>
            <a:ext cx="2289175" cy="1987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6" name="图片 19" descr="对自己开放的 - 副本 (3)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E2E5EC"/>
              </a:clrFrom>
              <a:clrTo>
                <a:srgbClr val="E2E5E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31225" y="1587500"/>
            <a:ext cx="1978025" cy="1577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" name="文本框 27"/>
          <p:cNvSpPr txBox="1"/>
          <p:nvPr userDrawn="1"/>
        </p:nvSpPr>
        <p:spPr>
          <a:xfrm>
            <a:off x="1289368" y="5482590"/>
            <a:ext cx="2287588" cy="644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3600" b="1" strike="noStrike" spc="600" noProof="1">
                <a:solidFill>
                  <a:schemeClr val="accent5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识</a:t>
            </a:r>
            <a:r>
              <a:rPr lang="zh-CN" altLang="en-US" sz="3600" b="1" strike="noStrike" spc="1200" noProof="1">
                <a:solidFill>
                  <a:schemeClr val="accent5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字 </a:t>
            </a:r>
            <a:r>
              <a:rPr lang="en-US" altLang="zh-CN" sz="3600" b="1" strike="noStrike" spc="1200" noProof="1">
                <a:solidFill>
                  <a:schemeClr val="accent5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</a:t>
            </a:r>
          </a:p>
        </p:txBody>
      </p:sp>
      <p:cxnSp>
        <p:nvCxnSpPr>
          <p:cNvPr id="31" name="直接连接符 30"/>
          <p:cNvCxnSpPr/>
          <p:nvPr userDrawn="1"/>
        </p:nvCxnSpPr>
        <p:spPr>
          <a:xfrm>
            <a:off x="1348105" y="6243003"/>
            <a:ext cx="4143375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9394" name="图片 29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-127635" y="3826299"/>
            <a:ext cx="12192000" cy="49741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 descr="adfjhlk"/>
          <p:cNvPicPr>
            <a:picLocks noChangeAspect="1"/>
          </p:cNvPicPr>
          <p:nvPr userDrawn="1"/>
        </p:nvPicPr>
        <p:blipFill>
          <a:blip r:embed="rId1"/>
          <a:srcRect l="16795" r="0"/>
          <a:stretch>
            <a:fillRect/>
          </a:stretch>
        </p:blipFill>
        <p:spPr>
          <a:xfrm>
            <a:off x="-14287" y="-15875"/>
            <a:ext cx="3598862" cy="304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2" descr="07e16f4028c79b8528c0bb7c980871e2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83F3F4"/>
              </a:clrFrom>
              <a:clrTo>
                <a:srgbClr val="83F3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53400" y="4057650"/>
            <a:ext cx="4686300" cy="26590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223" name="图片 6" descr="adfjhlk"/>
          <p:cNvPicPr>
            <a:picLocks noChangeAspect="1"/>
          </p:cNvPicPr>
          <p:nvPr userDrawn="1"/>
        </p:nvPicPr>
        <p:blipFill>
          <a:blip r:embed="rId1"/>
          <a:srcRect l="16795" r="0"/>
          <a:stretch>
            <a:fillRect/>
          </a:stretch>
        </p:blipFill>
        <p:spPr>
          <a:xfrm>
            <a:off x="-14287" y="-15875"/>
            <a:ext cx="3598862" cy="304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任意多边形 7"/>
          <p:cNvSpPr/>
          <p:nvPr userDrawn="1"/>
        </p:nvSpPr>
        <p:spPr>
          <a:xfrm>
            <a:off x="8545513" y="4676775"/>
            <a:ext cx="3433763" cy="2209800"/>
          </a:xfrm>
          <a:custGeom>
            <a:gdLst>
              <a:gd name="connsiteX0" fmla="*/ 0 w 6687"/>
              <a:gd name="connsiteY0" fmla="*/ 44 h 4303"/>
              <a:gd name="connsiteX1" fmla="*/ 6687 w 6687"/>
              <a:gd name="connsiteY1" fmla="*/ 0 h 4303"/>
              <a:gd name="connsiteX2" fmla="*/ 5782 w 6687"/>
              <a:gd name="connsiteY2" fmla="*/ 4303 h 4303"/>
              <a:gd name="connsiteX3" fmla="*/ 949 w 6687"/>
              <a:gd name="connsiteY3" fmla="*/ 4281 h 4303"/>
              <a:gd name="connsiteX4" fmla="*/ 0 w 6687"/>
              <a:gd name="connsiteY4" fmla="*/ 44 h 430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7" h="4303">
                <a:moveTo>
                  <a:pt x="0" y="44"/>
                </a:moveTo>
                <a:lnTo>
                  <a:pt x="6687" y="0"/>
                </a:lnTo>
                <a:lnTo>
                  <a:pt x="5782" y="4303"/>
                </a:lnTo>
                <a:lnTo>
                  <a:pt x="949" y="4281"/>
                </a:lnTo>
                <a:lnTo>
                  <a:pt x="0" y="44"/>
                </a:lnTo>
                <a:close/>
              </a:path>
            </a:pathLst>
          </a:custGeom>
          <a:blipFill rotWithShape="1">
            <a:blip r:embed="rId2">
              <a:alphaModFix amt="9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00" strike="noStrike" noProof="1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5" name="图片 20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754063" y="5554663"/>
            <a:ext cx="2789237" cy="7477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3" name="矩形 42"/>
          <p:cNvSpPr/>
          <p:nvPr userDrawn="1"/>
        </p:nvSpPr>
        <p:spPr>
          <a:xfrm>
            <a:off x="774700" y="5554663"/>
            <a:ext cx="2768600" cy="720725"/>
          </a:xfrm>
          <a:prstGeom prst="rect">
            <a:avLst/>
          </a:prstGeom>
          <a:noFill/>
          <a:ln w="19050">
            <a:solidFill>
              <a:srgbClr val="8D968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pic>
        <p:nvPicPr>
          <p:cNvPr id="3078" name="图片 18"/>
          <p:cNvPicPr>
            <a:picLocks noChangeAspect="1"/>
          </p:cNvPicPr>
          <p:nvPr userDrawn="1"/>
        </p:nvPicPr>
        <p:blipFill>
          <a:blip r:embed="rId2"/>
          <a:srcRect b="49062"/>
          <a:stretch>
            <a:fillRect/>
          </a:stretch>
        </p:blipFill>
        <p:spPr>
          <a:xfrm>
            <a:off x="5341938" y="1684020"/>
            <a:ext cx="6850062" cy="51736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2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200" name="그림 7" descr="메인198 copy.png"/>
          <p:cNvPicPr>
            <a:picLocks noChangeAspect="1"/>
          </p:cNvPicPr>
          <p:nvPr userDrawn="1"/>
        </p:nvPicPr>
        <p:blipFill>
          <a:blip r:embed="rId1"/>
          <a:srcRect t="44754" b="7127"/>
          <a:stretch>
            <a:fillRect/>
          </a:stretch>
        </p:blipFill>
        <p:spPr>
          <a:xfrm>
            <a:off x="0" y="3516313"/>
            <a:ext cx="12192000" cy="33004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26" tIns="45712" rIns="91426" bIns="45712" rtlCol="0" anchor="ctr"/>
          <a:lstStyle/>
          <a:p>
            <a:pPr marL="0" marR="0" lvl="0" indent="0" algn="l" defTabSz="913765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26" tIns="45712" rIns="91426" bIns="45712" rtlCol="0" anchor="ctr"/>
          <a:lstStyle/>
          <a:p>
            <a:pPr marL="0" marR="0" lvl="0" indent="0" algn="ctr" defTabSz="913765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26" tIns="45712" rIns="91426" bIns="45712" numCol="1" anchor="ctr" anchorCtr="0" compatLnSpc="1"/>
          <a:lstStyle/>
          <a:p>
            <a:pPr marL="0" marR="0" lvl="0" indent="0" algn="r" defTabSz="912495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BCE5507-3792-44F3-9755-85EFD8F4356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Malgun Gothic" panose="020b0503020000020004" pitchFamily="50" charset="-127"/>
                <a:ea typeface="Malgun Gothic" panose="020b0503020000020004" pitchFamily="50" charset="-127"/>
                <a:cs typeface="+mn-cs"/>
              </a:rPr>
              <a:t/>
            </a:fld>
            <a:endParaRPr kumimoji="0" lang="ko-KR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Malgun Gothic" panose="020b0503020000020004" pitchFamily="50" charset="-127"/>
              <a:ea typeface="Malgun Gothic" panose="020b0503020000020004" pitchFamily="50" charset="-127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" name="图片 22" descr="粉色和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rot="1500000">
            <a:off x="9110345" y="1367790"/>
            <a:ext cx="1389063" cy="13573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椭圆 18"/>
          <p:cNvSpPr/>
          <p:nvPr userDrawn="1"/>
        </p:nvSpPr>
        <p:spPr>
          <a:xfrm>
            <a:off x="9175750" y="4725988"/>
            <a:ext cx="968375" cy="969963"/>
          </a:xfrm>
          <a:prstGeom prst="ellipse">
            <a:avLst/>
          </a:prstGeom>
          <a:solidFill>
            <a:srgbClr val="92CF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8" name="椭圆 17"/>
          <p:cNvSpPr/>
          <p:nvPr userDrawn="1"/>
        </p:nvSpPr>
        <p:spPr>
          <a:xfrm>
            <a:off x="10190163" y="4437063"/>
            <a:ext cx="1039813" cy="1038225"/>
          </a:xfrm>
          <a:prstGeom prst="ellipse">
            <a:avLst/>
          </a:prstGeom>
          <a:solidFill>
            <a:srgbClr val="92CF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20" name="椭圆 19"/>
          <p:cNvSpPr/>
          <p:nvPr userDrawn="1"/>
        </p:nvSpPr>
        <p:spPr>
          <a:xfrm>
            <a:off x="9474200" y="3479165"/>
            <a:ext cx="1247140" cy="1247135"/>
          </a:xfrm>
          <a:prstGeom prst="ellipse">
            <a:avLst/>
          </a:prstGeom>
          <a:solidFill>
            <a:srgbClr val="92CFEB"/>
          </a:solidFill>
          <a:ln>
            <a:noFill/>
          </a:ln>
          <a:effectLst>
            <a:innerShdw blurRad="63500" dist="50800" dir="10800000">
              <a:schemeClr val="accent5">
                <a:lumMod val="75000"/>
                <a:alpha val="1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pic>
        <p:nvPicPr>
          <p:cNvPr id="13320" name="图片 9" descr="SDGVI是大法官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74200" y="2505075"/>
            <a:ext cx="3465513" cy="490061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2" name="组合 11"/>
          <p:cNvGrpSpPr/>
          <p:nvPr userDrawn="1"/>
        </p:nvGrpSpPr>
        <p:grpSpPr>
          <a:xfrm>
            <a:off x="9103995" y="1698625"/>
            <a:ext cx="2575560" cy="1256665"/>
            <a:chOff x="11298" y="2604"/>
            <a:chExt cx="4056" cy="1979"/>
          </a:xfrm>
          <a:solidFill>
            <a:srgbClr val="92CFEB"/>
          </a:solidFill>
        </p:grpSpPr>
        <p:sp>
          <p:nvSpPr>
            <p:cNvPr id="11" name="椭圆 10"/>
            <p:cNvSpPr/>
            <p:nvPr userDrawn="1"/>
          </p:nvSpPr>
          <p:spPr>
            <a:xfrm>
              <a:off x="13718" y="2932"/>
              <a:ext cx="1636" cy="16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13" name="椭圆 12"/>
            <p:cNvSpPr/>
            <p:nvPr userDrawn="1"/>
          </p:nvSpPr>
          <p:spPr>
            <a:xfrm>
              <a:off x="11298" y="3057"/>
              <a:ext cx="1526" cy="152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14" name="椭圆 13"/>
            <p:cNvSpPr/>
            <p:nvPr userDrawn="1"/>
          </p:nvSpPr>
          <p:spPr>
            <a:xfrm>
              <a:off x="12258" y="2604"/>
              <a:ext cx="1964" cy="1964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0800000">
                <a:schemeClr val="accent5">
                  <a:lumMod val="75000"/>
                  <a:alpha val="1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1406 0.463056 L -0.007656 0.063056" pathEditMode="relative" rAng="0" ptsTypes="">
                                      <p:cBhvr>
                                        <p:cTn id="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2412048" y="2827338"/>
            <a:ext cx="9982200" cy="5500688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自定义版式"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389" name="图片 5"/>
          <p:cNvPicPr>
            <a:picLocks noChangeAspect="1"/>
          </p:cNvPicPr>
          <p:nvPr userDrawn="1"/>
        </p:nvPicPr>
        <p:blipFill>
          <a:blip r:embed="rId1"/>
          <a:srcRect l="84029"/>
          <a:stretch>
            <a:fillRect/>
          </a:stretch>
        </p:blipFill>
        <p:spPr>
          <a:xfrm>
            <a:off x="9575800" y="6985"/>
            <a:ext cx="2614930" cy="68859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18_自定义版式"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389" name="图片 5"/>
          <p:cNvPicPr>
            <a:picLocks noChangeAspect="1"/>
          </p:cNvPicPr>
          <p:nvPr userDrawn="1"/>
        </p:nvPicPr>
        <p:blipFill>
          <a:blip r:embed="rId1"/>
          <a:srcRect l="84029"/>
          <a:stretch>
            <a:fillRect/>
          </a:stretch>
        </p:blipFill>
        <p:spPr>
          <a:xfrm flipH="1">
            <a:off x="10160" y="40640"/>
            <a:ext cx="2599055" cy="68446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700" name="图片 23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flipH="1">
            <a:off x="-32385" y="4489450"/>
            <a:ext cx="12246610" cy="23895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7600" y="365125"/>
            <a:ext cx="140208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1117600" y="6356350"/>
            <a:ext cx="36576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5384800" y="6356350"/>
            <a:ext cx="54864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480800" y="6356350"/>
            <a:ext cx="36576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7600" y="365125"/>
            <a:ext cx="140208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1117600" y="6356350"/>
            <a:ext cx="36576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5384800" y="6356350"/>
            <a:ext cx="54864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480800" y="6356350"/>
            <a:ext cx="36576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7600" y="365125"/>
            <a:ext cx="140208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1117600" y="6356350"/>
            <a:ext cx="36576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5384800" y="6356350"/>
            <a:ext cx="54864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480800" y="6356350"/>
            <a:ext cx="36576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7600" y="365125"/>
            <a:ext cx="140208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1117600" y="6356350"/>
            <a:ext cx="36576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5384800" y="6356350"/>
            <a:ext cx="54864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480800" y="6356350"/>
            <a:ext cx="36576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7600" y="365125"/>
            <a:ext cx="140208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1117600" y="6356350"/>
            <a:ext cx="36576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5384800" y="6356350"/>
            <a:ext cx="54864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480800" y="6356350"/>
            <a:ext cx="36576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7600" y="365125"/>
            <a:ext cx="140208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1117600" y="6356350"/>
            <a:ext cx="36576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5384800" y="6356350"/>
            <a:ext cx="54864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480800" y="6356350"/>
            <a:ext cx="36576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7600" y="365125"/>
            <a:ext cx="140208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1117600" y="6356350"/>
            <a:ext cx="36576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5384800" y="6356350"/>
            <a:ext cx="54864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480800" y="6356350"/>
            <a:ext cx="36576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7600" y="365125"/>
            <a:ext cx="140208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1117600" y="6356350"/>
            <a:ext cx="36576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5384800" y="6356350"/>
            <a:ext cx="54864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480800" y="6356350"/>
            <a:ext cx="36576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7600" y="365125"/>
            <a:ext cx="140208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1117600" y="6356350"/>
            <a:ext cx="36576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5384800" y="6356350"/>
            <a:ext cx="54864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480800" y="6356350"/>
            <a:ext cx="36576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7600" y="365125"/>
            <a:ext cx="140208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1117600" y="6356350"/>
            <a:ext cx="36576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5384800" y="6356350"/>
            <a:ext cx="54864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480800" y="6356350"/>
            <a:ext cx="36576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7600" y="365125"/>
            <a:ext cx="140208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1117600" y="6356350"/>
            <a:ext cx="36576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5384800" y="6356350"/>
            <a:ext cx="54864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480800" y="6356350"/>
            <a:ext cx="36576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7600" y="365125"/>
            <a:ext cx="140208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1117600" y="6356350"/>
            <a:ext cx="36576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5384800" y="6356350"/>
            <a:ext cx="54864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480800" y="6356350"/>
            <a:ext cx="36576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7600" y="365125"/>
            <a:ext cx="140208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1117600" y="6356350"/>
            <a:ext cx="36576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5384800" y="6356350"/>
            <a:ext cx="54864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480800" y="6356350"/>
            <a:ext cx="36576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7600" y="365125"/>
            <a:ext cx="140208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1117600" y="6356350"/>
            <a:ext cx="36576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5384800" y="6356350"/>
            <a:ext cx="54864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480800" y="6356350"/>
            <a:ext cx="36576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slideLayout" Target="../slideLayouts/slideLayout19.xml" /><Relationship Id="rId2" Type="http://schemas.openxmlformats.org/officeDocument/2006/relationships/slideLayout" Target="../slideLayouts/slideLayout2.xml" /><Relationship Id="rId20" Type="http://schemas.openxmlformats.org/officeDocument/2006/relationships/slideLayout" Target="../slideLayouts/slideLayout20.xml" /><Relationship Id="rId21" Type="http://schemas.openxmlformats.org/officeDocument/2006/relationships/slideLayout" Target="../slideLayouts/slideLayout21.xml" /><Relationship Id="rId22" Type="http://schemas.openxmlformats.org/officeDocument/2006/relationships/slideLayout" Target="../slideLayouts/slideLayout22.xml" /><Relationship Id="rId23" Type="http://schemas.openxmlformats.org/officeDocument/2006/relationships/slideLayout" Target="../slideLayouts/slideLayout23.xml" /><Relationship Id="rId24" Type="http://schemas.openxmlformats.org/officeDocument/2006/relationships/slideLayout" Target="../slideLayouts/slideLayout24.xml" /><Relationship Id="rId25" Type="http://schemas.openxmlformats.org/officeDocument/2006/relationships/slideLayout" Target="../slideLayouts/slideLayout25.xml" /><Relationship Id="rId26" Type="http://schemas.openxmlformats.org/officeDocument/2006/relationships/slideLayout" Target="../slideLayouts/slideLayout26.xml" /><Relationship Id="rId27" Type="http://schemas.openxmlformats.org/officeDocument/2006/relationships/slideLayout" Target="../slideLayouts/slideLayout27.xml" /><Relationship Id="rId28" Type="http://schemas.openxmlformats.org/officeDocument/2006/relationships/slideLayout" Target="../slideLayouts/slideLayout28.xml" /><Relationship Id="rId29" Type="http://schemas.openxmlformats.org/officeDocument/2006/relationships/slideLayout" Target="../slideLayouts/slideLayout29.xml" /><Relationship Id="rId3" Type="http://schemas.openxmlformats.org/officeDocument/2006/relationships/slideLayout" Target="../slideLayouts/slideLayout3.xml" /><Relationship Id="rId30" Type="http://schemas.openxmlformats.org/officeDocument/2006/relationships/slideLayout" Target="../slideLayouts/slideLayout30.xml" /><Relationship Id="rId31" Type="http://schemas.openxmlformats.org/officeDocument/2006/relationships/slideLayout" Target="../slideLayouts/slideLayout31.xml" /><Relationship Id="rId32" Type="http://schemas.openxmlformats.org/officeDocument/2006/relationships/slideLayout" Target="../slideLayouts/slideLayout32.xml" /><Relationship Id="rId33" Type="http://schemas.openxmlformats.org/officeDocument/2006/relationships/slideLayout" Target="../slideLayouts/slideLayout33.xml" /><Relationship Id="rId34" Type="http://schemas.openxmlformats.org/officeDocument/2006/relationships/tags" Target="../tags/tag1.xml" /><Relationship Id="rId35" Type="http://schemas.openxmlformats.org/officeDocument/2006/relationships/image" Target="../media/image23.png" /><Relationship Id="rId36" Type="http://schemas.openxmlformats.org/officeDocument/2006/relationships/image" Target="../media/image24.png" /><Relationship Id="rId37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7" name="KSO_TEMPLATE" hidden="1"/>
          <p:cNvSpPr/>
          <p:nvPr userDrawn="1">
            <p:custDataLst>
              <p:tags r:id="rId3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00" strike="noStrike" noProof="1"/>
          </a:p>
        </p:txBody>
      </p:sp>
      <p:grpSp>
        <p:nvGrpSpPr>
          <p:cNvPr id="1027" name="组合 14"/>
          <p:cNvGrpSpPr/>
          <p:nvPr userDrawn="1"/>
        </p:nvGrpSpPr>
        <p:grpSpPr>
          <a:xfrm>
            <a:off x="-20637" y="-3175"/>
            <a:ext cx="12206287" cy="6884988"/>
            <a:chOff x="-32" y="10"/>
            <a:chExt cx="19221" cy="10844"/>
          </a:xfrm>
        </p:grpSpPr>
        <p:pic>
          <p:nvPicPr>
            <p:cNvPr id="1028" name="图片 11" descr="纯色背景 - 副本"/>
            <p:cNvPicPr>
              <a:picLocks noChangeAspect="1"/>
            </p:cNvPicPr>
            <p:nvPr userDrawn="1"/>
          </p:nvPicPr>
          <p:blipFill>
            <a:blip r:embed="rId35"/>
            <a:stretch>
              <a:fillRect/>
            </a:stretch>
          </p:blipFill>
          <p:spPr>
            <a:xfrm>
              <a:off x="-32" y="10"/>
              <a:ext cx="19221" cy="1082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" name="矩形 13"/>
            <p:cNvSpPr/>
            <p:nvPr userDrawn="1"/>
          </p:nvSpPr>
          <p:spPr>
            <a:xfrm>
              <a:off x="-21" y="25"/>
              <a:ext cx="19210" cy="10829"/>
            </a:xfrm>
            <a:prstGeom prst="rect">
              <a:avLst/>
            </a:prstGeom>
            <a:blipFill rotWithShape="1">
              <a:blip r:embed="rId36">
                <a:alphaModFix amt="50000"/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00" strike="noStrike" noProof="1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25.png" /><Relationship Id="rId3" Type="http://schemas.openxmlformats.org/officeDocument/2006/relationships/tags" Target="../tags/tag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6.jpeg" /><Relationship Id="rId3" Type="http://schemas.openxmlformats.org/officeDocument/2006/relationships/image" Target="../media/image2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6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7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8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2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6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0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1.png" /><Relationship Id="rId3" Type="http://schemas.openxmlformats.org/officeDocument/2006/relationships/image" Target="../media/image3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34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6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35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6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36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6.jpeg" /><Relationship Id="rId3" Type="http://schemas.openxmlformats.org/officeDocument/2006/relationships/image" Target="../media/image37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8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9.pn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0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-68580" y="9525"/>
            <a:ext cx="12270740" cy="6852920"/>
            <a:chOff x="-108" y="15"/>
            <a:chExt cx="19324" cy="10792"/>
          </a:xfrm>
        </p:grpSpPr>
        <p:pic>
          <p:nvPicPr>
            <p:cNvPr id="2" name="图片 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108" y="15"/>
              <a:ext cx="19325" cy="10792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6807" y="6614"/>
              <a:ext cx="5913" cy="2276"/>
            </a:xfrm>
            <a:prstGeom prst="rect">
              <a:avLst/>
            </a:prstGeom>
            <a:solidFill>
              <a:srgbClr val="FFFFC0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8800" b="1">
                  <a:solidFill>
                    <a:srgbClr val="8657A5"/>
                  </a:solidFill>
                  <a:latin typeface="楷体" pitchFamily="49" charset="-122"/>
                  <a:ea typeface="楷体" panose="02010609060101010101" pitchFamily="49" charset="-122"/>
                </a:rPr>
                <a:t>读拼音</a:t>
              </a:r>
            </a:p>
          </p:txBody>
        </p:sp>
      </p:grpSp>
    </p:spTree>
  </p:cSld>
  <p:clrMapOvr>
    <a:masterClrMapping/>
  </p:clrMapOvr>
  <p:transition>
    <p:wheel spokes="8"/>
  </p:transition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/>
        </p:nvSpPr>
        <p:spPr>
          <a:xfrm>
            <a:off x="1066800" y="609600"/>
            <a:ext cx="8229600" cy="792480"/>
          </a:xfrm>
        </p:spPr>
        <p:txBody>
          <a:bodyPr rtlCol="0"/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800" b="1" u="none" strike="noStrike" kern="1200" cap="none" spc="200" normalizeH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l" eaLnBrk="1" fontAlgn="auto" hangingPunct="1">
              <a:spcAft>
                <a:spcPct val="0"/>
              </a:spcAft>
              <a:defRPr/>
            </a:pPr>
            <a:r>
              <a:rPr lang="zh-CN" altLang="en-US" sz="4000" b="1"/>
              <a:t>一、读一读，注意加点字的读音。</a:t>
            </a:r>
            <a:br>
              <a:rPr lang="zh-CN" altLang="zh-CN" sz="4000"/>
            </a:br>
          </a:p>
        </p:txBody>
      </p:sp>
      <p:pic>
        <p:nvPicPr>
          <p:cNvPr id="4105" name="图片 6" descr="阿瑟发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22250" y="337820"/>
            <a:ext cx="1483995" cy="112204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8" name="组合 27"/>
          <p:cNvGrpSpPr/>
          <p:nvPr/>
        </p:nvGrpSpPr>
        <p:grpSpPr>
          <a:xfrm>
            <a:off x="-124460" y="-296545"/>
            <a:ext cx="12196445" cy="8924925"/>
            <a:chOff x="-196" y="-467"/>
            <a:chExt cx="19207" cy="14055"/>
          </a:xfrm>
        </p:grpSpPr>
        <p:pic>
          <p:nvPicPr>
            <p:cNvPr id="11" name="图片 10" descr="人特别好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96" y="-467"/>
              <a:ext cx="19207" cy="14055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3746" y="3920"/>
              <a:ext cx="7532" cy="1288"/>
              <a:chOff x="3746" y="3920"/>
              <a:chExt cx="7532" cy="1288"/>
            </a:xfrm>
          </p:grpSpPr>
          <p:sp>
            <p:nvSpPr>
              <p:cNvPr id="100" name="文本框 99"/>
              <p:cNvSpPr txBox="1"/>
              <p:nvPr/>
            </p:nvSpPr>
            <p:spPr>
              <a:xfrm>
                <a:off x="3746" y="3920"/>
                <a:ext cx="7532" cy="10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marL="0" indent="0"/>
                <a:r>
                  <a:rPr lang="zh-CN" sz="3600" b="1" spc="600">
                    <a:solidFill>
                      <a:schemeClr val="tx1"/>
                    </a:solidFill>
                    <a:uFillTx/>
                    <a:latin typeface="楷体" pitchFamily="49" charset="-122"/>
                    <a:ea typeface="楷体" panose="02010609060101010101" pitchFamily="49" charset="-122"/>
                    <a:cs typeface="楷体" panose="02010609060101010101" pitchFamily="49" charset="-122"/>
                  </a:rPr>
                  <a:t>一大截（</a:t>
                </a:r>
                <a:r>
                  <a:rPr lang="zh-CN" sz="3600" spc="600">
                    <a:solidFill>
                      <a:srgbClr val="FF0000"/>
                    </a:solidFill>
                    <a:uFillTx/>
                    <a:latin typeface="GB Pinyinok-D" panose="02010601030101010101" charset="-122"/>
                    <a:ea typeface="GB Pinyinok-D" panose="02010601030101010101" charset="-122"/>
                    <a:cs typeface="楷体" panose="02010609060101010101" pitchFamily="49" charset="-122"/>
                  </a:rPr>
                  <a:t>jié</a:t>
                </a:r>
                <a:r>
                  <a:rPr lang="zh-CN" sz="3600" b="1" spc="600">
                    <a:solidFill>
                      <a:schemeClr val="tx1"/>
                    </a:solidFill>
                    <a:uFillTx/>
                    <a:latin typeface="楷体" pitchFamily="49" charset="-122"/>
                    <a:ea typeface="楷体" panose="02010609060101010101" pitchFamily="49" charset="-122"/>
                    <a:cs typeface="楷体" panose="02010609060101010101" pitchFamily="49" charset="-122"/>
                  </a:rPr>
                  <a:t>）  </a:t>
                </a:r>
                <a:r>
                  <a:rPr lang="en-US" sz="3600" b="1" spc="600">
                    <a:solidFill>
                      <a:schemeClr val="tx1"/>
                    </a:solidFill>
                    <a:uFillTx/>
                    <a:latin typeface="楷体" pitchFamily="49" charset="-122"/>
                    <a:ea typeface="楷体" panose="02010609060101010101" pitchFamily="49" charset="-122"/>
                    <a:cs typeface="楷体" panose="02010609060101010101" pitchFamily="49" charset="-122"/>
                  </a:rPr>
                  <a:t>  </a:t>
                </a:r>
                <a:r>
                  <a:rPr lang="zh-CN" sz="3600" b="1" spc="600">
                    <a:solidFill>
                      <a:schemeClr val="tx1"/>
                    </a:solidFill>
                    <a:uFillTx/>
                    <a:latin typeface="楷体" pitchFamily="49" charset="-122"/>
                    <a:ea typeface="楷体" panose="02010609060101010101" pitchFamily="49" charset="-122"/>
                    <a:cs typeface="楷体" panose="02010609060101010101" pitchFamily="49" charset="-122"/>
                  </a:rPr>
                  <a:t> </a:t>
                </a:r>
                <a:r>
                  <a:rPr lang="en-US" sz="3600" b="1" spc="600">
                    <a:solidFill>
                      <a:schemeClr val="tx1"/>
                    </a:solidFill>
                    <a:uFillTx/>
                    <a:latin typeface="楷体" pitchFamily="49" charset="-122"/>
                    <a:ea typeface="楷体" panose="02010609060101010101" pitchFamily="49" charset="-122"/>
                    <a:cs typeface="楷体" panose="02010609060101010101" pitchFamily="49" charset="-122"/>
                  </a:rPr>
                  <a:t> </a:t>
                </a:r>
                <a:r>
                  <a:rPr lang="zh-CN" sz="3600" b="1" spc="600">
                    <a:solidFill>
                      <a:schemeClr val="tx1"/>
                    </a:solidFill>
                    <a:uFillTx/>
                    <a:latin typeface="楷体" pitchFamily="49" charset="-122"/>
                    <a:ea typeface="楷体" panose="02010609060101010101" pitchFamily="49" charset="-122"/>
                    <a:cs typeface="楷体" panose="02010609060101010101" pitchFamily="49" charset="-122"/>
                  </a:rPr>
                  <a:t> </a:t>
                </a:r>
                <a:r>
                  <a:rPr lang="en-US" sz="3600" b="1" spc="600">
                    <a:solidFill>
                      <a:schemeClr val="tx1"/>
                    </a:solidFill>
                    <a:uFillTx/>
                    <a:latin typeface="楷体" pitchFamily="49" charset="-122"/>
                    <a:ea typeface="楷体" panose="02010609060101010101" pitchFamily="49" charset="-122"/>
                    <a:cs typeface="楷体" panose="02010609060101010101" pitchFamily="49" charset="-122"/>
                  </a:rPr>
                  <a:t>       </a:t>
                </a:r>
                <a:r>
                  <a:rPr lang="zh-CN" sz="3600" b="1" spc="600">
                    <a:solidFill>
                      <a:schemeClr val="tx1"/>
                    </a:solidFill>
                    <a:uFillTx/>
                    <a:latin typeface="楷体" pitchFamily="49" charset="-122"/>
                    <a:ea typeface="楷体" panose="02010609060101010101" pitchFamily="49" charset="-122"/>
                    <a:cs typeface="楷体" panose="02010609060101010101" pitchFamily="49" charset="-122"/>
                  </a:rPr>
                  <a:t>  </a:t>
                </a:r>
                <a:r>
                  <a:rPr lang="en-US" sz="3600" b="1" spc="600">
                    <a:solidFill>
                      <a:schemeClr val="tx1"/>
                    </a:solidFill>
                    <a:uFillTx/>
                    <a:latin typeface="楷体" pitchFamily="49" charset="-122"/>
                    <a:ea typeface="楷体" panose="02010609060101010101" pitchFamily="49" charset="-122"/>
                    <a:cs typeface="楷体" panose="02010609060101010101" pitchFamily="49" charset="-122"/>
                  </a:rPr>
                  <a:t>                  </a:t>
                </a:r>
                <a:endParaRPr lang="en-US" altLang="en-US" sz="3600" b="1" spc="600">
                  <a:solidFill>
                    <a:schemeClr val="tx1"/>
                  </a:solidFill>
                  <a:uFillTx/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674" y="4628"/>
                <a:ext cx="4000" cy="58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>
                    <a:solidFill>
                      <a:schemeClr val="tx1"/>
                    </a:solidFill>
                  </a:rPr>
                  <a:t>•</a:t>
                </a: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3746" y="5328"/>
              <a:ext cx="7298" cy="1256"/>
              <a:chOff x="3746" y="5328"/>
              <a:chExt cx="7298" cy="1256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3746" y="5328"/>
                <a:ext cx="7298" cy="101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sz="3600" b="1" spc="600">
                    <a:solidFill>
                      <a:schemeClr val="tx1"/>
                    </a:solidFill>
                    <a:uFillTx/>
                    <a:latin typeface="楷体" pitchFamily="49" charset="-122"/>
                    <a:ea typeface="楷体" panose="02010609060101010101" pitchFamily="49" charset="-122"/>
                    <a:cs typeface="楷体" panose="02010609060101010101" pitchFamily="49" charset="-122"/>
                    <a:sym typeface="+mn-ea"/>
                  </a:rPr>
                  <a:t>街坊（</a:t>
                </a:r>
                <a:r>
                  <a:rPr lang="zh-CN" sz="3600" spc="600">
                    <a:solidFill>
                      <a:srgbClr val="FF0000"/>
                    </a:solidFill>
                    <a:uFillTx/>
                    <a:latin typeface="GB Pinyinok-D" panose="02010601030101010101" charset="-122"/>
                    <a:ea typeface="GB Pinyinok-D" panose="02010601030101010101" charset="-122"/>
                    <a:cs typeface="楷体" panose="02010609060101010101" pitchFamily="49" charset="-122"/>
                    <a:sym typeface="+mn-ea"/>
                  </a:rPr>
                  <a:t>fānɡ</a:t>
                </a:r>
                <a:r>
                  <a:rPr lang="zh-CN" sz="3600" b="1" spc="600">
                    <a:solidFill>
                      <a:schemeClr val="tx1"/>
                    </a:solidFill>
                    <a:uFillTx/>
                    <a:latin typeface="楷体" pitchFamily="49" charset="-122"/>
                    <a:ea typeface="楷体" panose="02010609060101010101" pitchFamily="49" charset="-122"/>
                    <a:cs typeface="楷体" panose="02010609060101010101" pitchFamily="49" charset="-122"/>
                    <a:sym typeface="+mn-ea"/>
                  </a:rPr>
                  <a:t>）</a:t>
                </a:r>
                <a:endParaRPr lang="zh-CN" altLang="en-US" sz="3600" b="1" spc="600">
                  <a:solidFill>
                    <a:schemeClr val="tx1"/>
                  </a:solidFill>
                  <a:uFillTx/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4828" y="6004"/>
                <a:ext cx="4000" cy="58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>
                    <a:solidFill>
                      <a:schemeClr val="tx1"/>
                    </a:solidFill>
                  </a:rPr>
                  <a:t>•</a:t>
                </a: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3746" y="6736"/>
              <a:ext cx="7629" cy="1296"/>
              <a:chOff x="3746" y="6736"/>
              <a:chExt cx="7629" cy="1296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3746" y="6736"/>
                <a:ext cx="7629" cy="101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sz="3600" b="1" spc="600">
                    <a:solidFill>
                      <a:schemeClr val="tx1"/>
                    </a:solidFill>
                    <a:uFillTx/>
                    <a:latin typeface="楷体" pitchFamily="49" charset="-122"/>
                    <a:ea typeface="楷体" panose="02010609060101010101" pitchFamily="49" charset="-122"/>
                    <a:cs typeface="楷体" panose="02010609060101010101" pitchFamily="49" charset="-122"/>
                    <a:sym typeface="+mn-ea"/>
                  </a:rPr>
                  <a:t>端详（</a:t>
                </a:r>
                <a:r>
                  <a:rPr lang="zh-CN" sz="3600" spc="600">
                    <a:solidFill>
                      <a:srgbClr val="FF0000"/>
                    </a:solidFill>
                    <a:uFillTx/>
                    <a:latin typeface="GB Pinyinok-D" panose="02010601030101010101" charset="-122"/>
                    <a:ea typeface="GB Pinyinok-D" panose="02010601030101010101" charset="-122"/>
                    <a:cs typeface="楷体" panose="02010609060101010101" pitchFamily="49" charset="-122"/>
                    <a:sym typeface="+mn-ea"/>
                  </a:rPr>
                  <a:t>xiánɡ</a:t>
                </a:r>
                <a:r>
                  <a:rPr lang="zh-CN" sz="3600" b="1" spc="600">
                    <a:solidFill>
                      <a:schemeClr val="tx1"/>
                    </a:solidFill>
                    <a:uFillTx/>
                    <a:latin typeface="楷体" pitchFamily="49" charset="-122"/>
                    <a:ea typeface="楷体" panose="02010609060101010101" pitchFamily="49" charset="-122"/>
                    <a:cs typeface="楷体" panose="02010609060101010101" pitchFamily="49" charset="-122"/>
                    <a:sym typeface="+mn-ea"/>
                  </a:rPr>
                  <a:t>）</a:t>
                </a:r>
                <a:endParaRPr lang="zh-CN" altLang="en-US" sz="3600" b="1" spc="600">
                  <a:solidFill>
                    <a:schemeClr val="tx1"/>
                  </a:solidFill>
                  <a:uFillTx/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4813" y="7452"/>
                <a:ext cx="4000" cy="58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>
                    <a:solidFill>
                      <a:schemeClr val="tx1"/>
                    </a:solidFill>
                  </a:rPr>
                  <a:t>•</a:t>
                </a: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3746" y="8144"/>
              <a:ext cx="6824" cy="1258"/>
              <a:chOff x="3746" y="8144"/>
              <a:chExt cx="6824" cy="1258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3746" y="8144"/>
                <a:ext cx="6824" cy="101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sz="3600" b="1" spc="600">
                    <a:solidFill>
                      <a:schemeClr val="tx1"/>
                    </a:solidFill>
                    <a:uFillTx/>
                    <a:latin typeface="楷体" pitchFamily="49" charset="-122"/>
                    <a:ea typeface="楷体" panose="02010609060101010101" pitchFamily="49" charset="-122"/>
                    <a:cs typeface="楷体" panose="02010609060101010101" pitchFamily="49" charset="-122"/>
                    <a:sym typeface="+mn-ea"/>
                  </a:rPr>
                  <a:t>既然（</a:t>
                </a:r>
                <a:r>
                  <a:rPr lang="zh-CN" sz="3600" spc="600">
                    <a:solidFill>
                      <a:srgbClr val="FF0000"/>
                    </a:solidFill>
                    <a:uFillTx/>
                    <a:latin typeface="GB Pinyinok-D" panose="02010601030101010101" charset="-122"/>
                    <a:ea typeface="GB Pinyinok-D" panose="02010601030101010101" charset="-122"/>
                    <a:cs typeface="楷体" panose="02010609060101010101" pitchFamily="49" charset="-122"/>
                    <a:sym typeface="+mn-ea"/>
                  </a:rPr>
                  <a:t>jì</a:t>
                </a:r>
                <a:r>
                  <a:rPr lang="zh-CN" sz="3600" b="1" spc="600">
                    <a:solidFill>
                      <a:schemeClr val="tx1"/>
                    </a:solidFill>
                    <a:uFillTx/>
                    <a:latin typeface="楷体" pitchFamily="49" charset="-122"/>
                    <a:ea typeface="楷体" panose="02010609060101010101" pitchFamily="49" charset="-122"/>
                    <a:cs typeface="楷体" panose="02010609060101010101" pitchFamily="49" charset="-122"/>
                    <a:sym typeface="+mn-ea"/>
                  </a:rPr>
                  <a:t>）</a:t>
                </a:r>
                <a:endParaRPr lang="zh-CN" altLang="en-US" sz="3600" b="1" spc="600">
                  <a:solidFill>
                    <a:schemeClr val="tx1"/>
                  </a:solidFill>
                  <a:uFillTx/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3983" y="8822"/>
                <a:ext cx="4000" cy="58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>
                    <a:solidFill>
                      <a:schemeClr val="tx1"/>
                    </a:solidFill>
                  </a:rPr>
                  <a:t>•</a:t>
                </a: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9709" y="3920"/>
              <a:ext cx="7653" cy="1288"/>
              <a:chOff x="9709" y="3920"/>
              <a:chExt cx="7653" cy="1288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9709" y="3920"/>
                <a:ext cx="7653" cy="101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sz="3600" b="1" spc="600">
                    <a:solidFill>
                      <a:schemeClr val="tx1"/>
                    </a:solidFill>
                    <a:uFillTx/>
                    <a:latin typeface="楷体" pitchFamily="49" charset="-122"/>
                    <a:ea typeface="楷体" panose="02010609060101010101" pitchFamily="49" charset="-122"/>
                    <a:cs typeface="楷体" panose="02010609060101010101" pitchFamily="49" charset="-122"/>
                    <a:sym typeface="+mn-ea"/>
                  </a:rPr>
                  <a:t>羊圈（</a:t>
                </a:r>
                <a:r>
                  <a:rPr lang="zh-CN" sz="3600" spc="600">
                    <a:solidFill>
                      <a:srgbClr val="FF0000"/>
                    </a:solidFill>
                    <a:uFillTx/>
                    <a:latin typeface="GB Pinyinok-D" panose="02010601030101010101" charset="-122"/>
                    <a:ea typeface="GB Pinyinok-D" panose="02010601030101010101" charset="-122"/>
                    <a:cs typeface="楷体" panose="02010609060101010101" pitchFamily="49" charset="-122"/>
                    <a:sym typeface="+mn-ea"/>
                  </a:rPr>
                  <a:t>juàn</a:t>
                </a:r>
                <a:r>
                  <a:rPr lang="zh-CN" sz="3600" b="1" spc="600">
                    <a:solidFill>
                      <a:schemeClr val="tx1"/>
                    </a:solidFill>
                    <a:uFillTx/>
                    <a:latin typeface="楷体" pitchFamily="49" charset="-122"/>
                    <a:ea typeface="楷体" panose="02010609060101010101" pitchFamily="49" charset="-122"/>
                    <a:cs typeface="楷体" panose="02010609060101010101" pitchFamily="49" charset="-122"/>
                    <a:sym typeface="+mn-ea"/>
                  </a:rPr>
                  <a:t>）</a:t>
                </a:r>
                <a:endParaRPr lang="zh-CN" altLang="en-US" sz="3600" b="1" spc="600">
                  <a:solidFill>
                    <a:schemeClr val="tx1"/>
                  </a:solidFill>
                  <a:uFillTx/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0880" y="4628"/>
                <a:ext cx="4000" cy="58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>
                    <a:solidFill>
                      <a:schemeClr val="tx1"/>
                    </a:solidFill>
                  </a:rPr>
                  <a:t>•</a:t>
                </a: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9709" y="5328"/>
              <a:ext cx="8105" cy="1256"/>
              <a:chOff x="9709" y="5328"/>
              <a:chExt cx="8105" cy="1256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9709" y="5328"/>
                <a:ext cx="8105" cy="101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sz="3600" b="1" spc="600">
                    <a:solidFill>
                      <a:schemeClr val="tx1"/>
                    </a:solidFill>
                    <a:uFillTx/>
                    <a:latin typeface="楷体" pitchFamily="49" charset="-122"/>
                    <a:ea typeface="楷体" panose="02010609060101010101" pitchFamily="49" charset="-122"/>
                    <a:cs typeface="楷体" panose="02010609060101010101" pitchFamily="49" charset="-122"/>
                    <a:sym typeface="+mn-ea"/>
                  </a:rPr>
                  <a:t>叼走（</a:t>
                </a:r>
                <a:r>
                  <a:rPr lang="zh-CN" sz="3600" spc="600">
                    <a:solidFill>
                      <a:srgbClr val="FF0000"/>
                    </a:solidFill>
                    <a:uFillTx/>
                    <a:latin typeface="GB Pinyinok-D" panose="02010601030101010101" charset="-122"/>
                    <a:ea typeface="GB Pinyinok-D" panose="02010601030101010101" charset="-122"/>
                    <a:cs typeface="楷体" panose="02010609060101010101" pitchFamily="49" charset="-122"/>
                    <a:sym typeface="+mn-ea"/>
                  </a:rPr>
                  <a:t>diāo</a:t>
                </a:r>
                <a:r>
                  <a:rPr lang="zh-CN" sz="3600" b="1" spc="600">
                    <a:solidFill>
                      <a:schemeClr val="tx1"/>
                    </a:solidFill>
                    <a:uFillTx/>
                    <a:latin typeface="楷体" pitchFamily="49" charset="-122"/>
                    <a:ea typeface="楷体" panose="02010609060101010101" pitchFamily="49" charset="-122"/>
                    <a:cs typeface="楷体" panose="02010609060101010101" pitchFamily="49" charset="-122"/>
                    <a:sym typeface="+mn-ea"/>
                  </a:rPr>
                  <a:t>）</a:t>
                </a:r>
                <a:endParaRPr lang="zh-CN" altLang="en-US" sz="3600" b="1" spc="600">
                  <a:solidFill>
                    <a:schemeClr val="tx1"/>
                  </a:solidFill>
                  <a:uFillTx/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10039" y="6004"/>
                <a:ext cx="4000" cy="58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>
                    <a:solidFill>
                      <a:schemeClr val="tx1"/>
                    </a:solidFill>
                  </a:rPr>
                  <a:t>•</a:t>
                </a: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9709" y="6736"/>
              <a:ext cx="8600" cy="1288"/>
              <a:chOff x="9709" y="6736"/>
              <a:chExt cx="8600" cy="1288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9709" y="6736"/>
                <a:ext cx="8600" cy="101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sz="3600" b="1" spc="600">
                    <a:solidFill>
                      <a:schemeClr val="tx1"/>
                    </a:solidFill>
                    <a:uFillTx/>
                    <a:latin typeface="楷体" pitchFamily="49" charset="-122"/>
                    <a:ea typeface="楷体" panose="02010609060101010101" pitchFamily="49" charset="-122"/>
                    <a:cs typeface="楷体" panose="02010609060101010101" pitchFamily="49" charset="-122"/>
                    <a:sym typeface="+mn-ea"/>
                  </a:rPr>
                  <a:t>糟了（</a:t>
                </a:r>
                <a:r>
                  <a:rPr lang="zh-CN" sz="3600" spc="600">
                    <a:solidFill>
                      <a:srgbClr val="FF0000"/>
                    </a:solidFill>
                    <a:uFillTx/>
                    <a:latin typeface="GB Pinyinok-D" panose="02010601030101010101" charset="-122"/>
                    <a:ea typeface="GB Pinyinok-D" panose="02010601030101010101" charset="-122"/>
                    <a:cs typeface="楷体" panose="02010609060101010101" pitchFamily="49" charset="-122"/>
                    <a:sym typeface="+mn-ea"/>
                  </a:rPr>
                  <a:t>zāo</a:t>
                </a:r>
                <a:r>
                  <a:rPr lang="zh-CN" sz="3600" b="1" spc="600">
                    <a:solidFill>
                      <a:schemeClr val="tx1"/>
                    </a:solidFill>
                    <a:uFillTx/>
                    <a:latin typeface="楷体" pitchFamily="49" charset="-122"/>
                    <a:ea typeface="楷体" panose="02010609060101010101" pitchFamily="49" charset="-122"/>
                    <a:cs typeface="楷体" panose="02010609060101010101" pitchFamily="49" charset="-122"/>
                    <a:sym typeface="+mn-ea"/>
                  </a:rPr>
                  <a:t>）</a:t>
                </a:r>
                <a:endParaRPr lang="zh-CN" altLang="en-US" sz="3600" b="1" spc="600">
                  <a:solidFill>
                    <a:schemeClr val="tx1"/>
                  </a:solidFill>
                  <a:uFillTx/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10081" y="7444"/>
                <a:ext cx="4000" cy="58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>
                    <a:solidFill>
                      <a:schemeClr val="tx1"/>
                    </a:solidFill>
                  </a:rPr>
                  <a:t>•</a:t>
                </a: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9709" y="8144"/>
              <a:ext cx="9275" cy="1258"/>
              <a:chOff x="9709" y="8144"/>
              <a:chExt cx="9275" cy="1258"/>
            </a:xfrm>
          </p:grpSpPr>
          <p:sp>
            <p:nvSpPr>
              <p:cNvPr id="3" name="文本框 2"/>
              <p:cNvSpPr txBox="1"/>
              <p:nvPr/>
            </p:nvSpPr>
            <p:spPr>
              <a:xfrm>
                <a:off x="9709" y="8144"/>
                <a:ext cx="9275" cy="101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 defTabSz="914400" eaLnBrk="1" hangingPunct="1"/>
                <a:r>
                  <a:rPr lang="zh-CN" sz="3600" b="1" spc="600">
                    <a:solidFill>
                      <a:schemeClr val="tx1"/>
                    </a:solidFill>
                    <a:uFillTx/>
                    <a:latin typeface="楷体" pitchFamily="49" charset="-122"/>
                    <a:ea typeface="楷体" panose="02010609060101010101" pitchFamily="49" charset="-122"/>
                    <a:cs typeface="楷体" panose="02010609060101010101" pitchFamily="49" charset="-122"/>
                    <a:sym typeface="+mn-ea"/>
                  </a:rPr>
                  <a:t>磨坊（</a:t>
                </a:r>
                <a:r>
                  <a:rPr lang="zh-CN" sz="3600" spc="600">
                    <a:solidFill>
                      <a:srgbClr val="FF0000"/>
                    </a:solidFill>
                    <a:uFillTx/>
                    <a:latin typeface="GB Pinyinok-D" panose="02010601030101010101" charset="-122"/>
                    <a:ea typeface="GB Pinyinok-D" panose="02010601030101010101" charset="-122"/>
                    <a:cs typeface="楷体" panose="02010609060101010101" pitchFamily="49" charset="-122"/>
                    <a:sym typeface="+mn-ea"/>
                  </a:rPr>
                  <a:t>mò fánɡ</a:t>
                </a:r>
                <a:r>
                  <a:rPr lang="zh-CN" sz="3600" b="1" spc="600">
                    <a:solidFill>
                      <a:schemeClr val="tx1"/>
                    </a:solidFill>
                    <a:uFillTx/>
                    <a:latin typeface="楷体" pitchFamily="49" charset="-122"/>
                    <a:ea typeface="楷体" panose="02010609060101010101" pitchFamily="49" charset="-122"/>
                    <a:cs typeface="楷体" panose="02010609060101010101" pitchFamily="49" charset="-122"/>
                    <a:sym typeface="+mn-ea"/>
                  </a:rPr>
                  <a:t>）</a:t>
                </a:r>
                <a:endParaRPr lang="zh-CN" altLang="en-US" sz="3600" b="1" spc="600">
                  <a:solidFill>
                    <a:schemeClr val="tx1"/>
                  </a:solidFill>
                  <a:uFillTx/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0039" y="8822"/>
                <a:ext cx="4000" cy="58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>
                    <a:solidFill>
                      <a:schemeClr val="tx1"/>
                    </a:solidFill>
                  </a:rPr>
                  <a:t>•       </a:t>
                </a:r>
                <a:r>
                  <a:rPr lang="zh-CN" altLang="en-US">
                    <a:sym typeface="+mn-ea"/>
                  </a:rPr>
                  <a:t>•</a:t>
                </a:r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1066800" y="609600"/>
            <a:ext cx="8229600" cy="792480"/>
          </a:xfrm>
        </p:spPr>
        <p:txBody>
          <a:bodyPr rtlCol="0"/>
          <a:lstStyle/>
          <a:p>
            <a:pPr algn="l" eaLnBrk="1" fontAlgn="auto" hangingPunct="1">
              <a:spcAft>
                <a:spcPct val="0"/>
              </a:spcAft>
              <a:defRPr/>
            </a:pPr>
            <a:r>
              <a:rPr lang="zh-CN" altLang="en-US" sz="4000" b="1"/>
              <a:t>二、读拼音，写词语。</a:t>
            </a:r>
            <a:br>
              <a:rPr lang="zh-CN" altLang="zh-CN" sz="4000"/>
            </a:b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734060" y="1485265"/>
            <a:ext cx="10772140" cy="38735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5" name="图片 6" descr="阿瑟发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22250" y="337820"/>
            <a:ext cx="1483995" cy="11220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" name="圆角矩形 29"/>
          <p:cNvSpPr/>
          <p:nvPr/>
        </p:nvSpPr>
        <p:spPr>
          <a:xfrm>
            <a:off x="9510395" y="1822450"/>
            <a:ext cx="1511300" cy="103695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1781175" y="1822450"/>
            <a:ext cx="1511300" cy="103695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1781175" y="2955925"/>
            <a:ext cx="1511300" cy="103695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1781175" y="4089400"/>
            <a:ext cx="1511300" cy="103695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1781175" y="5222875"/>
            <a:ext cx="1511300" cy="103695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4325620" y="1822450"/>
            <a:ext cx="1511300" cy="103695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4325620" y="2955925"/>
            <a:ext cx="1511300" cy="103695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4325620" y="4089400"/>
            <a:ext cx="1511300" cy="103695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6949440" y="4089400"/>
            <a:ext cx="1511300" cy="103695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6949440" y="2955925"/>
            <a:ext cx="1511300" cy="103695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6949440" y="1822450"/>
            <a:ext cx="1511300" cy="103695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圆角矩形 46"/>
          <p:cNvSpPr/>
          <p:nvPr/>
        </p:nvSpPr>
        <p:spPr>
          <a:xfrm>
            <a:off x="9510395" y="2955925"/>
            <a:ext cx="1511300" cy="103695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圆角矩形 47"/>
          <p:cNvSpPr/>
          <p:nvPr/>
        </p:nvSpPr>
        <p:spPr>
          <a:xfrm>
            <a:off x="9510395" y="4089400"/>
            <a:ext cx="1511300" cy="103695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圆角矩形 54"/>
          <p:cNvSpPr/>
          <p:nvPr/>
        </p:nvSpPr>
        <p:spPr>
          <a:xfrm>
            <a:off x="4325620" y="5222875"/>
            <a:ext cx="1510665" cy="103695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圆角矩形 80"/>
          <p:cNvSpPr/>
          <p:nvPr/>
        </p:nvSpPr>
        <p:spPr>
          <a:xfrm>
            <a:off x="6949440" y="5222875"/>
            <a:ext cx="1510665" cy="103695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圆角矩形 81"/>
          <p:cNvSpPr/>
          <p:nvPr/>
        </p:nvSpPr>
        <p:spPr>
          <a:xfrm>
            <a:off x="9554845" y="5222875"/>
            <a:ext cx="1456055" cy="103695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4" name="组合 83"/>
          <p:cNvGrpSpPr/>
          <p:nvPr/>
        </p:nvGrpSpPr>
        <p:grpSpPr>
          <a:xfrm>
            <a:off x="1519555" y="5293360"/>
            <a:ext cx="2750820" cy="965835"/>
            <a:chOff x="2393" y="8336"/>
            <a:chExt cx="3088" cy="1521"/>
          </a:xfrm>
        </p:grpSpPr>
        <p:sp>
          <p:nvSpPr>
            <p:cNvPr id="9" name="文本框 8"/>
            <p:cNvSpPr txBox="1"/>
            <p:nvPr/>
          </p:nvSpPr>
          <p:spPr>
            <a:xfrm>
              <a:off x="2997" y="8336"/>
              <a:ext cx="1925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dist"/>
              <a:r>
                <a:rPr lang="en-US" sz="2800">
                  <a:latin typeface="GB Pinyinok-D" panose="02010601030101010101" charset="-122"/>
                  <a:ea typeface="GB Pinyinok-D" panose="02010601030101010101" charset="-122"/>
                  <a:sym typeface="+mn-ea"/>
                </a:rPr>
                <a:t>lì   kè            </a:t>
              </a:r>
              <a:endParaRPr lang="en-US" altLang="en-US" sz="2800">
                <a:latin typeface="GB Pinyinok-D" panose="02010601030101010101" charset="-122"/>
                <a:ea typeface="GB Pinyinok-D" panose="02010601030101010101" charset="-122"/>
                <a:sym typeface="+mn-ea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2393" y="9035"/>
              <a:ext cx="3088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800"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（      ）</a:t>
              </a:r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519555" y="1726565"/>
            <a:ext cx="2831465" cy="1132205"/>
            <a:chOff x="2393" y="2719"/>
            <a:chExt cx="3088" cy="1783"/>
          </a:xfrm>
        </p:grpSpPr>
        <p:sp>
          <p:nvSpPr>
            <p:cNvPr id="5" name="文本框 4"/>
            <p:cNvSpPr txBox="1"/>
            <p:nvPr/>
          </p:nvSpPr>
          <p:spPr>
            <a:xfrm>
              <a:off x="2625" y="2719"/>
              <a:ext cx="1850" cy="95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en-US" sz="2800">
                  <a:latin typeface="GB Pinyinok-D" panose="02010601030101010101" charset="-122"/>
                  <a:ea typeface="GB Pinyinok-D" panose="02010601030101010101" charset="-122"/>
                  <a:sym typeface="+mn-ea"/>
                </a:rPr>
                <a:t>quàn ɡào            </a:t>
              </a:r>
              <a:endParaRPr lang="en-US" altLang="en-US" sz="2800">
                <a:latin typeface="GB Pinyinok-D" panose="02010601030101010101" charset="-122"/>
                <a:ea typeface="GB Pinyinok-D" panose="02010601030101010101" charset="-122"/>
                <a:sym typeface="+mn-ea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393" y="3680"/>
              <a:ext cx="3088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zh-CN" altLang="en-US" sz="2800"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（      ）</a:t>
              </a:r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100830" y="1805305"/>
            <a:ext cx="2732507" cy="1053465"/>
            <a:chOff x="6751" y="2843"/>
            <a:chExt cx="3134" cy="1659"/>
          </a:xfrm>
        </p:grpSpPr>
        <p:sp>
          <p:nvSpPr>
            <p:cNvPr id="16" name="文本框 15"/>
            <p:cNvSpPr txBox="1"/>
            <p:nvPr/>
          </p:nvSpPr>
          <p:spPr>
            <a:xfrm>
              <a:off x="7120" y="2843"/>
              <a:ext cx="2765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sz="2800">
                  <a:latin typeface="GB Pinyinok-D" panose="02010601030101010101" charset="-122"/>
                  <a:ea typeface="GB Pinyinok-D" panose="02010601030101010101" charset="-122"/>
                  <a:sym typeface="+mn-ea"/>
                </a:rPr>
                <a:t>diū diào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751" y="3680"/>
              <a:ext cx="3088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zh-CN" altLang="en-US" sz="2800"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（      ）</a:t>
              </a:r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6682105" y="1805305"/>
            <a:ext cx="2692400" cy="1053465"/>
            <a:chOff x="11085" y="2843"/>
            <a:chExt cx="3088" cy="1659"/>
          </a:xfrm>
        </p:grpSpPr>
        <p:sp>
          <p:nvSpPr>
            <p:cNvPr id="15" name="文本框 14"/>
            <p:cNvSpPr txBox="1"/>
            <p:nvPr/>
          </p:nvSpPr>
          <p:spPr>
            <a:xfrm>
              <a:off x="11401" y="2843"/>
              <a:ext cx="2427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sz="2800">
                  <a:latin typeface="GB Pinyinok-D" panose="02010601030101010101" charset="-122"/>
                  <a:ea typeface="GB Pinyinok-D" panose="02010601030101010101" charset="-122"/>
                  <a:sym typeface="+mn-ea"/>
                </a:rPr>
                <a:t>zuān jìn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1085" y="3680"/>
              <a:ext cx="3088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zh-CN" altLang="en-US" sz="2800"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（      ）</a:t>
              </a:r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9263380" y="1805305"/>
            <a:ext cx="2692400" cy="1053465"/>
            <a:chOff x="14587" y="2843"/>
            <a:chExt cx="3088" cy="1659"/>
          </a:xfrm>
        </p:grpSpPr>
        <p:sp>
          <p:nvSpPr>
            <p:cNvPr id="14" name="文本框 13"/>
            <p:cNvSpPr txBox="1"/>
            <p:nvPr/>
          </p:nvSpPr>
          <p:spPr>
            <a:xfrm>
              <a:off x="15074" y="2843"/>
              <a:ext cx="2515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sz="2800">
                  <a:latin typeface="GB Pinyinok-D" panose="02010601030101010101" charset="-122"/>
                  <a:ea typeface="GB Pinyinok-D" panose="02010601030101010101" charset="-122"/>
                  <a:sym typeface="+mn-ea"/>
                </a:rPr>
                <a:t>tú huà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4587" y="3680"/>
              <a:ext cx="3088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zh-CN" altLang="en-US" sz="2800"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（      ）</a:t>
              </a:r>
              <a:endParaRPr lang="zh-CN" altLang="en-US"/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1924050" y="2251075"/>
            <a:ext cx="20618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zh-CN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劝 告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4505325" y="2251075"/>
            <a:ext cx="20618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zh-CN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丢 掉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7086600" y="2251075"/>
            <a:ext cx="20618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zh-CN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钻 进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9667875" y="2251075"/>
            <a:ext cx="20618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zh-CN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图 画</a:t>
            </a:r>
          </a:p>
        </p:txBody>
      </p:sp>
      <p:grpSp>
        <p:nvGrpSpPr>
          <p:cNvPr id="76" name="组合 75"/>
          <p:cNvGrpSpPr/>
          <p:nvPr/>
        </p:nvGrpSpPr>
        <p:grpSpPr>
          <a:xfrm>
            <a:off x="4100830" y="2968625"/>
            <a:ext cx="2644775" cy="1007110"/>
            <a:chOff x="6751" y="4675"/>
            <a:chExt cx="3088" cy="1586"/>
          </a:xfrm>
        </p:grpSpPr>
        <p:sp>
          <p:nvSpPr>
            <p:cNvPr id="19" name="文本框 18"/>
            <p:cNvSpPr txBox="1"/>
            <p:nvPr/>
          </p:nvSpPr>
          <p:spPr>
            <a:xfrm>
              <a:off x="7090" y="4675"/>
              <a:ext cx="2586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2800">
                  <a:latin typeface="GB Pinyinok-D" panose="02010601030101010101" charset="-122"/>
                  <a:ea typeface="GB Pinyinok-D" panose="02010601030101010101" charset="-122"/>
                  <a:sym typeface="+mn-ea"/>
                </a:rPr>
                <a:t>zuò wèi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6751" y="5439"/>
              <a:ext cx="3088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800"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（      ）</a:t>
              </a:r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1519555" y="2968625"/>
            <a:ext cx="3159700" cy="1007110"/>
            <a:chOff x="2393" y="4675"/>
            <a:chExt cx="3689" cy="1586"/>
          </a:xfrm>
        </p:grpSpPr>
        <p:sp>
          <p:nvSpPr>
            <p:cNvPr id="6" name="文本框 5"/>
            <p:cNvSpPr txBox="1"/>
            <p:nvPr/>
          </p:nvSpPr>
          <p:spPr>
            <a:xfrm>
              <a:off x="2784" y="4675"/>
              <a:ext cx="3298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2800">
                  <a:latin typeface="GB Pinyinok-D" panose="02010601030101010101" charset="-122"/>
                  <a:ea typeface="GB Pinyinok-D" panose="02010601030101010101" charset="-122"/>
                  <a:sym typeface="+mn-ea"/>
                </a:rPr>
                <a:t>bǎi fàng           </a:t>
              </a:r>
              <a:endParaRPr lang="en-US" altLang="en-US" sz="2800">
                <a:latin typeface="GB Pinyinok-D" panose="02010601030101010101" charset="-122"/>
                <a:ea typeface="GB Pinyinok-D" panose="02010601030101010101" charset="-122"/>
                <a:sym typeface="+mn-ea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393" y="5439"/>
              <a:ext cx="3088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800"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（      ）</a:t>
              </a:r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682105" y="2968625"/>
            <a:ext cx="2644775" cy="1007110"/>
            <a:chOff x="11085" y="4675"/>
            <a:chExt cx="3088" cy="1586"/>
          </a:xfrm>
        </p:grpSpPr>
        <p:sp>
          <p:nvSpPr>
            <p:cNvPr id="18" name="文本框 17"/>
            <p:cNvSpPr txBox="1"/>
            <p:nvPr/>
          </p:nvSpPr>
          <p:spPr>
            <a:xfrm>
              <a:off x="11178" y="4675"/>
              <a:ext cx="2654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2800">
                  <a:latin typeface="GB Pinyinok-D" panose="02010601030101010101" charset="-122"/>
                  <a:ea typeface="GB Pinyinok-D" panose="02010601030101010101" charset="-122"/>
                  <a:sym typeface="+mn-ea"/>
                </a:rPr>
                <a:t> jiāo wǎng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1085" y="5439"/>
              <a:ext cx="3088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800"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（      ）</a:t>
              </a:r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9262745" y="2968625"/>
            <a:ext cx="2644775" cy="1007110"/>
            <a:chOff x="14587" y="4675"/>
            <a:chExt cx="3088" cy="1586"/>
          </a:xfrm>
        </p:grpSpPr>
        <p:sp>
          <p:nvSpPr>
            <p:cNvPr id="17" name="文本框 16"/>
            <p:cNvSpPr txBox="1"/>
            <p:nvPr/>
          </p:nvSpPr>
          <p:spPr>
            <a:xfrm>
              <a:off x="15029" y="4675"/>
              <a:ext cx="2481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2800">
                  <a:latin typeface="GB Pinyinok-D" panose="02010601030101010101" charset="-122"/>
                  <a:ea typeface="GB Pinyinok-D" panose="02010601030101010101" charset="-122"/>
                  <a:sym typeface="+mn-ea"/>
                </a:rPr>
                <a:t>shū yè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4587" y="5439"/>
              <a:ext cx="3088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800"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（      ）</a:t>
              </a:r>
              <a:endParaRPr lang="zh-CN" altLang="en-US"/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1924050" y="3387090"/>
            <a:ext cx="20618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zh-CN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摆 放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4505325" y="3387090"/>
            <a:ext cx="20618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zh-CN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座 位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7086600" y="3387090"/>
            <a:ext cx="20618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zh-CN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交 往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9667875" y="3387090"/>
            <a:ext cx="20618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zh-CN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书 页</a:t>
            </a:r>
          </a:p>
        </p:txBody>
      </p:sp>
      <p:grpSp>
        <p:nvGrpSpPr>
          <p:cNvPr id="79" name="组合 78"/>
          <p:cNvGrpSpPr/>
          <p:nvPr/>
        </p:nvGrpSpPr>
        <p:grpSpPr>
          <a:xfrm>
            <a:off x="1519555" y="4095115"/>
            <a:ext cx="3044121" cy="1088390"/>
            <a:chOff x="2393" y="6449"/>
            <a:chExt cx="3331" cy="1714"/>
          </a:xfrm>
        </p:grpSpPr>
        <p:sp>
          <p:nvSpPr>
            <p:cNvPr id="8" name="文本框 7"/>
            <p:cNvSpPr txBox="1"/>
            <p:nvPr/>
          </p:nvSpPr>
          <p:spPr>
            <a:xfrm>
              <a:off x="2705" y="6449"/>
              <a:ext cx="3019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sz="2800">
                  <a:latin typeface="GB Pinyinok-D" panose="02010601030101010101" charset="-122"/>
                  <a:ea typeface="GB Pinyinok-D" panose="02010601030101010101" charset="-122"/>
                  <a:sym typeface="+mn-ea"/>
                </a:rPr>
                <a:t>yuàn yì         </a:t>
              </a:r>
              <a:endParaRPr lang="en-US" altLang="en-US" sz="2800">
                <a:latin typeface="GB Pinyinok-D" panose="02010601030101010101" charset="-122"/>
                <a:ea typeface="GB Pinyinok-D" panose="02010601030101010101" charset="-122"/>
                <a:sym typeface="+mn-ea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393" y="7341"/>
              <a:ext cx="3088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800"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（      ）</a:t>
              </a:r>
              <a:endParaRPr lang="zh-CN" altLang="en-US"/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4168140" y="4115435"/>
            <a:ext cx="2821940" cy="1068070"/>
            <a:chOff x="6751" y="6481"/>
            <a:chExt cx="3088" cy="1682"/>
          </a:xfrm>
        </p:grpSpPr>
        <p:sp>
          <p:nvSpPr>
            <p:cNvPr id="22" name="文本框 21"/>
            <p:cNvSpPr txBox="1"/>
            <p:nvPr/>
          </p:nvSpPr>
          <p:spPr>
            <a:xfrm>
              <a:off x="7056" y="6481"/>
              <a:ext cx="2404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2800">
                  <a:latin typeface="GB Pinyinok-D" panose="02010601030101010101" charset="-122"/>
                  <a:ea typeface="GB Pinyinok-D" panose="02010601030101010101" charset="-122"/>
                  <a:sym typeface="+mn-ea"/>
                </a:rPr>
                <a:t>mài zi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751" y="7341"/>
              <a:ext cx="3088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800"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（      ）</a:t>
              </a:r>
              <a:endParaRPr lang="zh-CN" altLang="en-US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6682105" y="4115435"/>
            <a:ext cx="2821940" cy="1068070"/>
            <a:chOff x="11085" y="6481"/>
            <a:chExt cx="3088" cy="1682"/>
          </a:xfrm>
        </p:grpSpPr>
        <p:sp>
          <p:nvSpPr>
            <p:cNvPr id="21" name="文本框 20"/>
            <p:cNvSpPr txBox="1"/>
            <p:nvPr/>
          </p:nvSpPr>
          <p:spPr>
            <a:xfrm>
              <a:off x="11422" y="6481"/>
              <a:ext cx="2332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2800">
                  <a:latin typeface="GB Pinyinok-D" panose="02010601030101010101" charset="-122"/>
                  <a:ea typeface="GB Pinyinok-D" panose="02010601030101010101" charset="-122"/>
                  <a:sym typeface="+mn-ea"/>
                </a:rPr>
                <a:t>yīnɡ ɡāi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085" y="7341"/>
              <a:ext cx="3088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800"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（      ）</a:t>
              </a:r>
              <a:endParaRPr lang="zh-CN" altLang="en-US"/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9262745" y="4115435"/>
            <a:ext cx="2821940" cy="1068070"/>
            <a:chOff x="14587" y="6481"/>
            <a:chExt cx="3088" cy="1682"/>
          </a:xfrm>
        </p:grpSpPr>
        <p:sp>
          <p:nvSpPr>
            <p:cNvPr id="20" name="文本框 19"/>
            <p:cNvSpPr txBox="1"/>
            <p:nvPr/>
          </p:nvSpPr>
          <p:spPr>
            <a:xfrm>
              <a:off x="15075" y="6481"/>
              <a:ext cx="2212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2800">
                  <a:latin typeface="GB Pinyinok-D" panose="02010601030101010101" charset="-122"/>
                  <a:ea typeface="GB Pinyinok-D" panose="02010601030101010101" charset="-122"/>
                  <a:sym typeface="+mn-ea"/>
                </a:rPr>
                <a:t>dà  bó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4587" y="7341"/>
              <a:ext cx="3088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800"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（      ）</a:t>
              </a:r>
              <a:endParaRPr lang="zh-CN" altLang="en-US"/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1924050" y="4561205"/>
            <a:ext cx="20618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zh-CN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愿 意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4505325" y="4561205"/>
            <a:ext cx="20618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zh-CN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麦 子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7086600" y="4561205"/>
            <a:ext cx="20618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zh-CN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应 该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9667875" y="4561205"/>
            <a:ext cx="20618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zh-CN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大 伯</a:t>
            </a:r>
          </a:p>
        </p:txBody>
      </p:sp>
      <p:grpSp>
        <p:nvGrpSpPr>
          <p:cNvPr id="85" name="组合 84"/>
          <p:cNvGrpSpPr/>
          <p:nvPr/>
        </p:nvGrpSpPr>
        <p:grpSpPr>
          <a:xfrm>
            <a:off x="4100830" y="5293360"/>
            <a:ext cx="2750820" cy="965835"/>
            <a:chOff x="6751" y="8336"/>
            <a:chExt cx="3088" cy="1521"/>
          </a:xfrm>
        </p:grpSpPr>
        <p:sp>
          <p:nvSpPr>
            <p:cNvPr id="26" name="文本框 25"/>
            <p:cNvSpPr txBox="1"/>
            <p:nvPr/>
          </p:nvSpPr>
          <p:spPr>
            <a:xfrm>
              <a:off x="7059" y="8336"/>
              <a:ext cx="2391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2400">
                  <a:latin typeface="GB Pinyinok-D" panose="02010601030101010101" charset="-122"/>
                  <a:ea typeface="GB Pinyinok-D" panose="02010601030101010101" charset="-122"/>
                  <a:sym typeface="+mn-ea"/>
                </a:rPr>
                <a:t>qiǎnɡ xiān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6751" y="9035"/>
              <a:ext cx="3088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800"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（      ）</a:t>
              </a:r>
              <a:endParaRPr lang="zh-CN" altLang="en-US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6682105" y="5293360"/>
            <a:ext cx="2750820" cy="965835"/>
            <a:chOff x="11085" y="8336"/>
            <a:chExt cx="3088" cy="1521"/>
          </a:xfrm>
        </p:grpSpPr>
        <p:sp>
          <p:nvSpPr>
            <p:cNvPr id="24" name="文本框 23"/>
            <p:cNvSpPr txBox="1"/>
            <p:nvPr/>
          </p:nvSpPr>
          <p:spPr>
            <a:xfrm>
              <a:off x="11393" y="8336"/>
              <a:ext cx="2074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2800">
                  <a:latin typeface="GB Pinyinok-D" panose="02010601030101010101" charset="-122"/>
                  <a:ea typeface="GB Pinyinok-D" panose="02010601030101010101" charset="-122"/>
                  <a:sym typeface="+mn-ea"/>
                </a:rPr>
                <a:t>shàng kè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1085" y="9035"/>
              <a:ext cx="3088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800"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（      ）</a:t>
              </a:r>
              <a:endParaRPr lang="zh-CN" altLang="en-US"/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9263380" y="5293360"/>
            <a:ext cx="2750820" cy="965835"/>
            <a:chOff x="14587" y="8336"/>
            <a:chExt cx="3088" cy="1521"/>
          </a:xfrm>
        </p:grpSpPr>
        <p:sp>
          <p:nvSpPr>
            <p:cNvPr id="23" name="文本框 22"/>
            <p:cNvSpPr txBox="1"/>
            <p:nvPr/>
          </p:nvSpPr>
          <p:spPr>
            <a:xfrm>
              <a:off x="15000" y="8336"/>
              <a:ext cx="2555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2800">
                  <a:latin typeface="GB Pinyinok-D" panose="02010601030101010101" charset="-122"/>
                  <a:ea typeface="GB Pinyinok-D" panose="02010601030101010101" charset="-122"/>
                  <a:sym typeface="+mn-ea"/>
                </a:rPr>
                <a:t>tū rán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4587" y="9035"/>
              <a:ext cx="3088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800"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（      ）</a:t>
              </a:r>
              <a:endParaRPr lang="zh-CN" altLang="en-US"/>
            </a:p>
          </p:txBody>
        </p:sp>
      </p:grpSp>
      <p:sp>
        <p:nvSpPr>
          <p:cNvPr id="63" name="文本框 62"/>
          <p:cNvSpPr txBox="1"/>
          <p:nvPr/>
        </p:nvSpPr>
        <p:spPr>
          <a:xfrm>
            <a:off x="1924050" y="5661025"/>
            <a:ext cx="20618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zh-CN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立 刻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4505325" y="5661025"/>
            <a:ext cx="20618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zh-CN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抢 先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7086600" y="5661025"/>
            <a:ext cx="20618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zh-CN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上 课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9667875" y="5661025"/>
            <a:ext cx="20618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zh-CN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突 然</a:t>
            </a: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1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1"/>
      <p:bldP spid="51" grpId="2"/>
      <p:bldP spid="52" grpId="3"/>
      <p:bldP spid="53" grpId="4"/>
      <p:bldP spid="54" grpId="5"/>
      <p:bldP spid="56" grpId="6"/>
      <p:bldP spid="58" grpId="7"/>
      <p:bldP spid="59" grpId="8"/>
      <p:bldP spid="60" grpId="9"/>
      <p:bldP spid="61" grpId="10"/>
      <p:bldP spid="62" grpId="11"/>
      <p:bldP spid="63" grpId="12"/>
      <p:bldP spid="64" grpId="13"/>
      <p:bldP spid="65" grpId="14"/>
      <p:bldP spid="66" grpId="1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-26670" y="-15875"/>
            <a:ext cx="12246610" cy="6892290"/>
            <a:chOff x="-42" y="-25"/>
            <a:chExt cx="19286" cy="10854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2" y="-25"/>
              <a:ext cx="19286" cy="10854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10680" y="4200"/>
              <a:ext cx="4320" cy="1440"/>
            </a:xfrm>
            <a:prstGeom prst="rect">
              <a:avLst/>
            </a:prstGeom>
            <a:solidFill>
              <a:srgbClr val="E9F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>
    <p:wheel spokes="8"/>
  </p:transition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圆角矩形 5"/>
          <p:cNvSpPr/>
          <p:nvPr/>
        </p:nvSpPr>
        <p:spPr>
          <a:xfrm>
            <a:off x="967740" y="4367530"/>
            <a:ext cx="1699260" cy="184912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2764790" y="4367530"/>
            <a:ext cx="1699260" cy="184912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9952990" y="4367530"/>
            <a:ext cx="1699260" cy="184912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8155940" y="4367530"/>
            <a:ext cx="1699260" cy="184912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6358890" y="4367530"/>
            <a:ext cx="1699260" cy="184912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4561840" y="4367530"/>
            <a:ext cx="1699260" cy="184912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967740" y="2013585"/>
            <a:ext cx="1699260" cy="184912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2764790" y="2051685"/>
            <a:ext cx="1699260" cy="184912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4561840" y="2051050"/>
            <a:ext cx="1699260" cy="184912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6358890" y="2051685"/>
            <a:ext cx="1699260" cy="184912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8155940" y="2051685"/>
            <a:ext cx="1699260" cy="184912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9953625" y="2025015"/>
            <a:ext cx="1699260" cy="184912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1066800" y="609600"/>
            <a:ext cx="8229600" cy="792480"/>
          </a:xfrm>
        </p:spPr>
        <p:txBody>
          <a:bodyPr rtlCol="0"/>
          <a:lstStyle/>
          <a:p>
            <a:pPr algn="l" eaLnBrk="1" fontAlgn="auto" hangingPunct="1">
              <a:spcAft>
                <a:spcPct val="0"/>
              </a:spcAft>
              <a:defRPr/>
            </a:pPr>
            <a:r>
              <a:rPr lang="zh-CN" altLang="en-US" sz="4000" b="1"/>
              <a:t>三、比一比，再组词。</a:t>
            </a:r>
            <a:br>
              <a:rPr lang="zh-CN" altLang="zh-CN" sz="4000"/>
            </a:br>
          </a:p>
        </p:txBody>
      </p:sp>
      <p:sp>
        <p:nvSpPr>
          <p:cNvPr id="100" name="文本框 99"/>
          <p:cNvSpPr txBox="1"/>
          <p:nvPr/>
        </p:nvSpPr>
        <p:spPr>
          <a:xfrm>
            <a:off x="1071245" y="2143760"/>
            <a:ext cx="128727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>
                <a:latin typeface="+mn-ea"/>
                <a:ea typeface="+mn-ea"/>
                <a:sym typeface="+mn-ea"/>
              </a:rPr>
              <a:t>丢（     ）  劝（     ） 座（     ）  页（     ）  抢（     ）  麦（     ）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71245" y="5568950"/>
            <a:ext cx="1257046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>
                <a:latin typeface="+mn-ea"/>
                <a:ea typeface="+mn-ea"/>
                <a:sym typeface="+mn-ea"/>
              </a:rPr>
              <a:t>刻（     ）  原（     ） 泊（     ）  棵（     ）  贴（     ）  披（     ）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071245" y="4492625"/>
            <a:ext cx="1331912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>
                <a:latin typeface="+mn-ea"/>
                <a:ea typeface="+mn-ea"/>
                <a:sym typeface="+mn-ea"/>
              </a:rPr>
              <a:t>该（     ）  愿（     ） 伯（     ）  课（     ）  钻（     ）  疲（     ）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071245" y="3171190"/>
            <a:ext cx="122301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>
                <a:latin typeface="+mn-ea"/>
                <a:ea typeface="+mn-ea"/>
                <a:sym typeface="+mn-ea"/>
              </a:rPr>
              <a:t>去（     ）  幼（     ） 坐（     ）  贝（     ）  枪（     ）  表（     ）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1681480" y="2143760"/>
            <a:ext cx="146558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丢失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3483610" y="2143760"/>
            <a:ext cx="131318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劝告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5209540" y="2143760"/>
            <a:ext cx="13125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座位</a:t>
            </a:r>
          </a:p>
        </p:txBody>
      </p:sp>
      <p:sp>
        <p:nvSpPr>
          <p:cNvPr id="68" name="文本框 67"/>
          <p:cNvSpPr txBox="1"/>
          <p:nvPr/>
        </p:nvSpPr>
        <p:spPr>
          <a:xfrm>
            <a:off x="7011035" y="2143760"/>
            <a:ext cx="138239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页面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8815705" y="2143760"/>
            <a:ext cx="138176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抢救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10600690" y="2143760"/>
            <a:ext cx="137223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麦子</a:t>
            </a:r>
          </a:p>
        </p:txBody>
      </p:sp>
      <p:sp>
        <p:nvSpPr>
          <p:cNvPr id="80" name="文本框 79"/>
          <p:cNvSpPr txBox="1"/>
          <p:nvPr/>
        </p:nvSpPr>
        <p:spPr>
          <a:xfrm>
            <a:off x="1681480" y="3171190"/>
            <a:ext cx="14649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回去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3471545" y="3171190"/>
            <a:ext cx="14681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幼小</a:t>
            </a:r>
          </a:p>
        </p:txBody>
      </p:sp>
      <p:sp>
        <p:nvSpPr>
          <p:cNvPr id="82" name="文本框 81"/>
          <p:cNvSpPr txBox="1"/>
          <p:nvPr/>
        </p:nvSpPr>
        <p:spPr>
          <a:xfrm>
            <a:off x="5210175" y="3171190"/>
            <a:ext cx="164655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坐车</a:t>
            </a:r>
          </a:p>
        </p:txBody>
      </p:sp>
      <p:sp>
        <p:nvSpPr>
          <p:cNvPr id="83" name="文本框 82"/>
          <p:cNvSpPr txBox="1"/>
          <p:nvPr/>
        </p:nvSpPr>
        <p:spPr>
          <a:xfrm>
            <a:off x="7029450" y="3171190"/>
            <a:ext cx="164465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宝贝</a:t>
            </a:r>
          </a:p>
        </p:txBody>
      </p:sp>
      <p:sp>
        <p:nvSpPr>
          <p:cNvPr id="91" name="文本框 90"/>
          <p:cNvSpPr txBox="1"/>
          <p:nvPr/>
        </p:nvSpPr>
        <p:spPr>
          <a:xfrm>
            <a:off x="8815705" y="3171190"/>
            <a:ext cx="14490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手枪</a:t>
            </a:r>
          </a:p>
        </p:txBody>
      </p:sp>
      <p:sp>
        <p:nvSpPr>
          <p:cNvPr id="92" name="文本框 91"/>
          <p:cNvSpPr txBox="1"/>
          <p:nvPr/>
        </p:nvSpPr>
        <p:spPr>
          <a:xfrm>
            <a:off x="10601325" y="3171190"/>
            <a:ext cx="162306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表达</a:t>
            </a:r>
          </a:p>
        </p:txBody>
      </p:sp>
      <p:sp>
        <p:nvSpPr>
          <p:cNvPr id="106" name="文本框 105"/>
          <p:cNvSpPr txBox="1"/>
          <p:nvPr/>
        </p:nvSpPr>
        <p:spPr>
          <a:xfrm>
            <a:off x="1710690" y="4495800"/>
            <a:ext cx="14363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应该</a:t>
            </a:r>
          </a:p>
        </p:txBody>
      </p:sp>
      <p:sp>
        <p:nvSpPr>
          <p:cNvPr id="107" name="文本框 106"/>
          <p:cNvSpPr txBox="1"/>
          <p:nvPr/>
        </p:nvSpPr>
        <p:spPr>
          <a:xfrm>
            <a:off x="3488690" y="4495800"/>
            <a:ext cx="13081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愿望</a:t>
            </a:r>
          </a:p>
        </p:txBody>
      </p:sp>
      <p:sp>
        <p:nvSpPr>
          <p:cNvPr id="108" name="文本框 107"/>
          <p:cNvSpPr txBox="1"/>
          <p:nvPr/>
        </p:nvSpPr>
        <p:spPr>
          <a:xfrm>
            <a:off x="5190490" y="4495800"/>
            <a:ext cx="143319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大伯</a:t>
            </a:r>
          </a:p>
        </p:txBody>
      </p:sp>
      <p:sp>
        <p:nvSpPr>
          <p:cNvPr id="109" name="文本框 108"/>
          <p:cNvSpPr txBox="1"/>
          <p:nvPr/>
        </p:nvSpPr>
        <p:spPr>
          <a:xfrm>
            <a:off x="7044690" y="4495800"/>
            <a:ext cx="134874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讲课</a:t>
            </a:r>
          </a:p>
        </p:txBody>
      </p:sp>
      <p:sp>
        <p:nvSpPr>
          <p:cNvPr id="110" name="文本框 109"/>
          <p:cNvSpPr txBox="1"/>
          <p:nvPr/>
        </p:nvSpPr>
        <p:spPr>
          <a:xfrm>
            <a:off x="8822690" y="4495800"/>
            <a:ext cx="159448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钻研</a:t>
            </a:r>
          </a:p>
        </p:txBody>
      </p:sp>
      <p:sp>
        <p:nvSpPr>
          <p:cNvPr id="111" name="文本框 110"/>
          <p:cNvSpPr txBox="1"/>
          <p:nvPr/>
        </p:nvSpPr>
        <p:spPr>
          <a:xfrm>
            <a:off x="10600690" y="4495800"/>
            <a:ext cx="16300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疲惫</a:t>
            </a:r>
          </a:p>
        </p:txBody>
      </p:sp>
      <p:sp>
        <p:nvSpPr>
          <p:cNvPr id="112" name="文本框 111"/>
          <p:cNvSpPr txBox="1"/>
          <p:nvPr/>
        </p:nvSpPr>
        <p:spPr>
          <a:xfrm>
            <a:off x="1710690" y="5568950"/>
            <a:ext cx="141795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时刻</a:t>
            </a:r>
          </a:p>
        </p:txBody>
      </p:sp>
      <p:sp>
        <p:nvSpPr>
          <p:cNvPr id="113" name="文本框 112"/>
          <p:cNvSpPr txBox="1"/>
          <p:nvPr/>
        </p:nvSpPr>
        <p:spPr>
          <a:xfrm>
            <a:off x="3489325" y="5568950"/>
            <a:ext cx="13068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原来</a:t>
            </a:r>
          </a:p>
        </p:txBody>
      </p:sp>
      <p:sp>
        <p:nvSpPr>
          <p:cNvPr id="114" name="文本框 113"/>
          <p:cNvSpPr txBox="1"/>
          <p:nvPr/>
        </p:nvSpPr>
        <p:spPr>
          <a:xfrm>
            <a:off x="5191760" y="5568950"/>
            <a:ext cx="151384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湖泊</a:t>
            </a:r>
          </a:p>
        </p:txBody>
      </p:sp>
      <p:sp>
        <p:nvSpPr>
          <p:cNvPr id="115" name="文本框 114"/>
          <p:cNvSpPr txBox="1"/>
          <p:nvPr/>
        </p:nvSpPr>
        <p:spPr>
          <a:xfrm>
            <a:off x="7046595" y="5568950"/>
            <a:ext cx="13462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一棵</a:t>
            </a:r>
          </a:p>
        </p:txBody>
      </p:sp>
      <p:sp>
        <p:nvSpPr>
          <p:cNvPr id="116" name="文本框 115"/>
          <p:cNvSpPr txBox="1"/>
          <p:nvPr/>
        </p:nvSpPr>
        <p:spPr>
          <a:xfrm>
            <a:off x="8825230" y="5568950"/>
            <a:ext cx="15919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贴画</a:t>
            </a:r>
          </a:p>
        </p:txBody>
      </p:sp>
      <p:sp>
        <p:nvSpPr>
          <p:cNvPr id="117" name="文本框 116"/>
          <p:cNvSpPr txBox="1"/>
          <p:nvPr/>
        </p:nvSpPr>
        <p:spPr>
          <a:xfrm>
            <a:off x="10603865" y="5568950"/>
            <a:ext cx="17837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28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披风</a:t>
            </a:r>
          </a:p>
        </p:txBody>
      </p:sp>
      <p:sp>
        <p:nvSpPr>
          <p:cNvPr id="118" name="左大括号 117"/>
          <p:cNvSpPr/>
          <p:nvPr/>
        </p:nvSpPr>
        <p:spPr>
          <a:xfrm>
            <a:off x="1066800" y="2437130"/>
            <a:ext cx="76200" cy="108775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左大括号 118"/>
          <p:cNvSpPr/>
          <p:nvPr/>
        </p:nvSpPr>
        <p:spPr>
          <a:xfrm>
            <a:off x="2844165" y="2318385"/>
            <a:ext cx="76200" cy="108775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左大括号 120"/>
          <p:cNvSpPr/>
          <p:nvPr/>
        </p:nvSpPr>
        <p:spPr>
          <a:xfrm>
            <a:off x="4545330" y="2318385"/>
            <a:ext cx="76200" cy="108775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左大括号 121"/>
          <p:cNvSpPr/>
          <p:nvPr/>
        </p:nvSpPr>
        <p:spPr>
          <a:xfrm>
            <a:off x="6398895" y="2318385"/>
            <a:ext cx="76200" cy="108775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左大括号 125"/>
          <p:cNvSpPr/>
          <p:nvPr/>
        </p:nvSpPr>
        <p:spPr>
          <a:xfrm>
            <a:off x="8176260" y="2318385"/>
            <a:ext cx="76200" cy="108775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左大括号 126"/>
          <p:cNvSpPr/>
          <p:nvPr/>
        </p:nvSpPr>
        <p:spPr>
          <a:xfrm>
            <a:off x="9953625" y="2318385"/>
            <a:ext cx="76200" cy="108775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左大括号 136"/>
          <p:cNvSpPr/>
          <p:nvPr/>
        </p:nvSpPr>
        <p:spPr>
          <a:xfrm>
            <a:off x="1066800" y="4724400"/>
            <a:ext cx="76200" cy="108775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左大括号 137"/>
          <p:cNvSpPr/>
          <p:nvPr/>
        </p:nvSpPr>
        <p:spPr>
          <a:xfrm>
            <a:off x="2844165" y="4724400"/>
            <a:ext cx="76200" cy="108775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左大括号 138"/>
          <p:cNvSpPr/>
          <p:nvPr/>
        </p:nvSpPr>
        <p:spPr>
          <a:xfrm>
            <a:off x="4545330" y="4724400"/>
            <a:ext cx="76200" cy="108775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左大括号 139"/>
          <p:cNvSpPr/>
          <p:nvPr/>
        </p:nvSpPr>
        <p:spPr>
          <a:xfrm>
            <a:off x="6398895" y="4724400"/>
            <a:ext cx="76200" cy="108775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左大括号 140"/>
          <p:cNvSpPr/>
          <p:nvPr/>
        </p:nvSpPr>
        <p:spPr>
          <a:xfrm>
            <a:off x="8176260" y="4724400"/>
            <a:ext cx="76200" cy="108775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左大括号 141"/>
          <p:cNvSpPr/>
          <p:nvPr/>
        </p:nvSpPr>
        <p:spPr>
          <a:xfrm>
            <a:off x="9953625" y="4724400"/>
            <a:ext cx="76200" cy="108775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105" name="图片 6" descr="阿瑟发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22250" y="337820"/>
            <a:ext cx="1483995" cy="11220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1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1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1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1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1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2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2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2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2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80" grpId="1"/>
      <p:bldP spid="57" grpId="2"/>
      <p:bldP spid="81" grpId="3"/>
      <p:bldP spid="67" grpId="4"/>
      <p:bldP spid="82" grpId="5"/>
      <p:bldP spid="68" grpId="6"/>
      <p:bldP spid="83" grpId="7"/>
      <p:bldP spid="69" grpId="8"/>
      <p:bldP spid="91" grpId="9"/>
      <p:bldP spid="70" grpId="10"/>
      <p:bldP spid="92" grpId="11"/>
      <p:bldP spid="106" grpId="12"/>
      <p:bldP spid="112" grpId="13"/>
      <p:bldP spid="107" grpId="14"/>
      <p:bldP spid="113" grpId="15"/>
      <p:bldP spid="108" grpId="16"/>
      <p:bldP spid="114" grpId="17"/>
      <p:bldP spid="109" grpId="18"/>
      <p:bldP spid="115" grpId="19"/>
      <p:bldP spid="110" grpId="20"/>
      <p:bldP spid="116" grpId="21"/>
      <p:bldP spid="111" grpId="22"/>
      <p:bldP spid="117" grpId="2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/>
        </p:nvSpPr>
        <p:spPr>
          <a:xfrm>
            <a:off x="-76200" y="0"/>
            <a:ext cx="123253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359535" y="303530"/>
            <a:ext cx="9633585" cy="6668135"/>
            <a:chOff x="2141" y="456"/>
            <a:chExt cx="15171" cy="1050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41" y="2454"/>
              <a:ext cx="15171" cy="8503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6132" y="456"/>
              <a:ext cx="6601" cy="2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E3F4FC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8800" b="1">
                  <a:solidFill>
                    <a:srgbClr val="FF0000"/>
                  </a:solidFill>
                  <a:latin typeface="楷体" pitchFamily="49" charset="-122"/>
                  <a:ea typeface="楷体" panose="02010609060101010101" pitchFamily="49" charset="-122"/>
                </a:rPr>
                <a:t>多音字</a:t>
              </a:r>
            </a:p>
          </p:txBody>
        </p:sp>
      </p:grpSp>
    </p:spTree>
  </p:cSld>
  <p:clrMapOvr>
    <a:masterClrMapping/>
  </p:clrMapOvr>
  <p:transition>
    <p:wheel spokes="8"/>
  </p:transition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/>
          <p:cNvGrpSpPr/>
          <p:nvPr/>
        </p:nvGrpSpPr>
        <p:grpSpPr>
          <a:xfrm>
            <a:off x="1515292" y="1720215"/>
            <a:ext cx="5122175" cy="2119630"/>
            <a:chOff x="944" y="3563"/>
            <a:chExt cx="7733" cy="5141"/>
          </a:xfrm>
        </p:grpSpPr>
        <p:sp>
          <p:nvSpPr>
            <p:cNvPr id="34" name="圆角矩形 33"/>
            <p:cNvSpPr/>
            <p:nvPr/>
          </p:nvSpPr>
          <p:spPr>
            <a:xfrm>
              <a:off x="944" y="3563"/>
              <a:ext cx="5932" cy="514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 pitchFamily="2" charset="-122"/>
                <a:cs typeface="+mn-ea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1005" y="4139"/>
              <a:ext cx="7672" cy="4138"/>
              <a:chOff x="2139" y="4236"/>
              <a:chExt cx="7672" cy="4138"/>
            </a:xfrm>
          </p:grpSpPr>
          <p:sp>
            <p:nvSpPr>
              <p:cNvPr id="100" name="文本框 99"/>
              <p:cNvSpPr txBox="1"/>
              <p:nvPr/>
            </p:nvSpPr>
            <p:spPr>
              <a:xfrm>
                <a:off x="3729" y="4236"/>
                <a:ext cx="5942" cy="156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buClrTx/>
                  <a:buSzTx/>
                  <a:buFontTx/>
                </a:pPr>
                <a:r>
                  <a:rPr lang="zh-CN" altLang="zh-CN" sz="3600" b="1">
                    <a:latin typeface="GB Pinyinok-D" panose="02010601030101010101" charset="-122"/>
                    <a:ea typeface="GB Pinyinok-D" panose="02010601030101010101" charset="-122"/>
                    <a:sym typeface="+mn-ea"/>
                  </a:rPr>
                  <a:t>quān</a:t>
                </a:r>
                <a:r>
                  <a:rPr lang="zh-CN" altLang="zh-CN" sz="3600">
                    <a:latin typeface="+mn-ea"/>
                    <a:ea typeface="+mn-ea"/>
                    <a:sym typeface="+mn-ea"/>
                  </a:rPr>
                  <a:t>（       ）     </a:t>
                </a: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3729" y="6809"/>
                <a:ext cx="6082" cy="156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buClrTx/>
                  <a:buSzTx/>
                  <a:buFontTx/>
                </a:pPr>
                <a:r>
                  <a:rPr lang="zh-CN" altLang="zh-CN" sz="3600" b="1">
                    <a:latin typeface="GB Pinyinok-D" panose="02010601030101010101" charset="-122"/>
                    <a:ea typeface="GB Pinyinok-D" panose="02010601030101010101" charset="-122"/>
                    <a:sym typeface="+mn-ea"/>
                  </a:rPr>
                  <a:t>juàn </a:t>
                </a:r>
                <a:r>
                  <a:rPr lang="zh-CN" altLang="zh-CN" sz="3600">
                    <a:latin typeface="+mn-ea"/>
                    <a:ea typeface="+mn-ea"/>
                    <a:sym typeface="+mn-ea"/>
                  </a:rPr>
                  <a:t>（       ）     </a:t>
                </a:r>
              </a:p>
            </p:txBody>
          </p:sp>
          <p:sp>
            <p:nvSpPr>
              <p:cNvPr id="118" name="左大括号 117"/>
              <p:cNvSpPr/>
              <p:nvPr/>
            </p:nvSpPr>
            <p:spPr>
              <a:xfrm>
                <a:off x="3346" y="4936"/>
                <a:ext cx="275" cy="2538"/>
              </a:xfrm>
              <a:prstGeom prst="leftBrace">
                <a:avLst>
                  <a:gd name="adj1" fmla="val 8333"/>
                  <a:gd name="adj2" fmla="val 48416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2139" y="5476"/>
                <a:ext cx="3019" cy="156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zh-CN" altLang="zh-CN" sz="3600">
                    <a:solidFill>
                      <a:schemeClr val="tx1"/>
                    </a:solidFill>
                    <a:latin typeface="+mn-ea"/>
                    <a:ea typeface="+mn-ea"/>
                    <a:cs typeface="楷体" panose="02010609060101010101" pitchFamily="49" charset="-122"/>
                    <a:sym typeface="+mn-ea"/>
                  </a:rPr>
                  <a:t>圈 </a:t>
                </a: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611620" y="1720850"/>
            <a:ext cx="5196862" cy="2118995"/>
            <a:chOff x="6818" y="3563"/>
            <a:chExt cx="7846" cy="5141"/>
          </a:xfrm>
        </p:grpSpPr>
        <p:sp>
          <p:nvSpPr>
            <p:cNvPr id="4" name="圆角矩形 3"/>
            <p:cNvSpPr/>
            <p:nvPr/>
          </p:nvSpPr>
          <p:spPr>
            <a:xfrm>
              <a:off x="6818" y="3563"/>
              <a:ext cx="5932" cy="514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 pitchFamily="2" charset="-122"/>
                <a:cs typeface="+mn-ea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7164" y="4139"/>
              <a:ext cx="7500" cy="4138"/>
              <a:chOff x="7621" y="4139"/>
              <a:chExt cx="7500" cy="4138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9039" y="4139"/>
                <a:ext cx="5942" cy="156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buClrTx/>
                  <a:buSzTx/>
                  <a:buFontTx/>
                </a:pPr>
                <a:r>
                  <a:rPr lang="zh-CN" altLang="zh-CN" sz="3600" b="1">
                    <a:latin typeface="GB Pinyinok-D" panose="02010601030101010101" charset="-122"/>
                    <a:ea typeface="GB Pinyinok-D" panose="02010601030101010101" charset="-122"/>
                    <a:sym typeface="+mn-ea"/>
                  </a:rPr>
                  <a:t>zuān</a:t>
                </a:r>
                <a:r>
                  <a:rPr lang="zh-CN" altLang="zh-CN" sz="3600">
                    <a:latin typeface="+mn-ea"/>
                    <a:ea typeface="+mn-ea"/>
                    <a:sym typeface="+mn-ea"/>
                  </a:rPr>
                  <a:t>（       ）     </a:t>
                </a: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9039" y="6712"/>
                <a:ext cx="6082" cy="156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buClrTx/>
                  <a:buSzTx/>
                  <a:buFontTx/>
                </a:pPr>
                <a:r>
                  <a:rPr lang="zh-CN" altLang="zh-CN" sz="3600" b="1">
                    <a:latin typeface="GB Pinyinok-D" panose="02010601030101010101" charset="-122"/>
                    <a:ea typeface="GB Pinyinok-D" panose="02010601030101010101" charset="-122"/>
                    <a:sym typeface="+mn-ea"/>
                  </a:rPr>
                  <a:t>zuàn</a:t>
                </a:r>
                <a:r>
                  <a:rPr lang="zh-CN" altLang="zh-CN" sz="3600">
                    <a:latin typeface="+mn-ea"/>
                    <a:ea typeface="+mn-ea"/>
                    <a:sym typeface="+mn-ea"/>
                  </a:rPr>
                  <a:t>（       ）     </a:t>
                </a:r>
              </a:p>
            </p:txBody>
          </p:sp>
          <p:sp>
            <p:nvSpPr>
              <p:cNvPr id="18" name="左大括号 17"/>
              <p:cNvSpPr/>
              <p:nvPr/>
            </p:nvSpPr>
            <p:spPr>
              <a:xfrm>
                <a:off x="8631" y="4839"/>
                <a:ext cx="275" cy="2538"/>
              </a:xfrm>
              <a:prstGeom prst="leftBrace">
                <a:avLst>
                  <a:gd name="adj1" fmla="val 8333"/>
                  <a:gd name="adj2" fmla="val 48416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7621" y="5526"/>
                <a:ext cx="2810" cy="156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zh-CN" altLang="zh-CN" sz="3600">
                    <a:solidFill>
                      <a:schemeClr val="tx1"/>
                    </a:solidFill>
                    <a:latin typeface="+mn-ea"/>
                    <a:ea typeface="+mn-ea"/>
                    <a:cs typeface="楷体" panose="02010609060101010101" pitchFamily="49" charset="-122"/>
                    <a:sym typeface="+mn-ea"/>
                  </a:rPr>
                  <a:t>钻</a:t>
                </a: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1066800" y="609600"/>
            <a:ext cx="8229600" cy="792480"/>
          </a:xfrm>
        </p:spPr>
        <p:txBody>
          <a:bodyPr rtlCol="0"/>
          <a:lstStyle/>
          <a:p>
            <a:pPr algn="l" eaLnBrk="1" fontAlgn="auto" hangingPunct="1">
              <a:spcAft>
                <a:spcPct val="0"/>
              </a:spcAft>
              <a:defRPr/>
            </a:pPr>
            <a:r>
              <a:rPr lang="zh-CN" altLang="en-US" sz="4000" b="1"/>
              <a:t>四、多音字组词。</a:t>
            </a:r>
            <a:br>
              <a:rPr lang="zh-CN" altLang="zh-CN" sz="4000"/>
            </a:br>
          </a:p>
        </p:txBody>
      </p:sp>
      <p:grpSp>
        <p:nvGrpSpPr>
          <p:cNvPr id="10" name="组合 9"/>
          <p:cNvGrpSpPr/>
          <p:nvPr/>
        </p:nvGrpSpPr>
        <p:grpSpPr>
          <a:xfrm>
            <a:off x="1494096" y="4060825"/>
            <a:ext cx="5081770" cy="2119630"/>
            <a:chOff x="12710" y="3563"/>
            <a:chExt cx="7672" cy="5141"/>
          </a:xfrm>
        </p:grpSpPr>
        <p:sp>
          <p:nvSpPr>
            <p:cNvPr id="5" name="圆角矩形 4"/>
            <p:cNvSpPr/>
            <p:nvPr/>
          </p:nvSpPr>
          <p:spPr>
            <a:xfrm>
              <a:off x="12710" y="3563"/>
              <a:ext cx="5932" cy="514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 pitchFamily="2" charset="-122"/>
                <a:cs typeface="+mn-ea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12803" y="4139"/>
              <a:ext cx="7579" cy="4138"/>
              <a:chOff x="8081" y="4139"/>
              <a:chExt cx="7579" cy="4138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9578" y="4139"/>
                <a:ext cx="5942" cy="156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buClrTx/>
                  <a:buSzTx/>
                  <a:buFontTx/>
                </a:pPr>
                <a:r>
                  <a:rPr lang="zh-CN" altLang="zh-CN" sz="3600" b="1">
                    <a:latin typeface="GB Pinyinok-D" panose="02010601030101010101" charset="-122"/>
                    <a:ea typeface="GB Pinyinok-D" panose="02010601030101010101" charset="-122"/>
                    <a:sym typeface="+mn-ea"/>
                  </a:rPr>
                  <a:t>fánɡ</a:t>
                </a:r>
                <a:r>
                  <a:rPr lang="zh-CN" altLang="zh-CN" sz="3600">
                    <a:latin typeface="+mn-ea"/>
                    <a:ea typeface="+mn-ea"/>
                    <a:sym typeface="+mn-ea"/>
                  </a:rPr>
                  <a:t>（       ）     </a:t>
                </a: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9578" y="6712"/>
                <a:ext cx="6082" cy="156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buClrTx/>
                  <a:buSzTx/>
                  <a:buFontTx/>
                </a:pPr>
                <a:r>
                  <a:rPr lang="zh-CN" altLang="zh-CN" sz="3600" b="1">
                    <a:latin typeface="GB Pinyinok-D" panose="02010601030101010101" charset="-122"/>
                    <a:ea typeface="GB Pinyinok-D" panose="02010601030101010101" charset="-122"/>
                    <a:sym typeface="+mn-ea"/>
                  </a:rPr>
                  <a:t>fānɡ</a:t>
                </a:r>
                <a:r>
                  <a:rPr lang="zh-CN" altLang="zh-CN" sz="3600">
                    <a:latin typeface="+mn-ea"/>
                    <a:ea typeface="+mn-ea"/>
                    <a:sym typeface="+mn-ea"/>
                  </a:rPr>
                  <a:t>（       ）     </a:t>
                </a:r>
              </a:p>
            </p:txBody>
          </p:sp>
          <p:sp>
            <p:nvSpPr>
              <p:cNvPr id="25" name="左大括号 24"/>
              <p:cNvSpPr/>
              <p:nvPr/>
            </p:nvSpPr>
            <p:spPr>
              <a:xfrm>
                <a:off x="9288" y="4839"/>
                <a:ext cx="275" cy="2538"/>
              </a:xfrm>
              <a:prstGeom prst="leftBrace">
                <a:avLst>
                  <a:gd name="adj1" fmla="val 8333"/>
                  <a:gd name="adj2" fmla="val 48416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8081" y="5379"/>
                <a:ext cx="3312" cy="156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zh-CN" altLang="zh-CN" sz="3600">
                    <a:solidFill>
                      <a:schemeClr val="tx1"/>
                    </a:solidFill>
                    <a:latin typeface="+mn-ea"/>
                    <a:ea typeface="+mn-ea"/>
                    <a:cs typeface="楷体" panose="02010609060101010101" pitchFamily="49" charset="-122"/>
                    <a:sym typeface="+mn-ea"/>
                  </a:rPr>
                  <a:t>坊</a:t>
                </a:r>
              </a:p>
            </p:txBody>
          </p:sp>
        </p:grpSp>
      </p:grpSp>
      <p:pic>
        <p:nvPicPr>
          <p:cNvPr id="4105" name="图片 6" descr="阿瑟发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22250" y="337820"/>
            <a:ext cx="1483995" cy="11220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4041458" y="1963420"/>
            <a:ext cx="23742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圆圈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041775" y="3106420"/>
            <a:ext cx="23736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羊圈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189085" y="1963420"/>
            <a:ext cx="23742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钻洞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9189085" y="3106420"/>
            <a:ext cx="23736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钻石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901123" y="4316730"/>
            <a:ext cx="23742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作坊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901441" y="5437505"/>
            <a:ext cx="23736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街坊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6629341" y="4051935"/>
            <a:ext cx="5263262" cy="2119630"/>
            <a:chOff x="12710" y="3563"/>
            <a:chExt cx="7946" cy="5141"/>
          </a:xfrm>
        </p:grpSpPr>
        <p:sp>
          <p:nvSpPr>
            <p:cNvPr id="17" name="圆角矩形 16"/>
            <p:cNvSpPr/>
            <p:nvPr/>
          </p:nvSpPr>
          <p:spPr>
            <a:xfrm>
              <a:off x="12710" y="3563"/>
              <a:ext cx="5932" cy="514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 pitchFamily="2" charset="-122"/>
                <a:cs typeface="+mn-ea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3033" y="4139"/>
              <a:ext cx="7623" cy="4138"/>
              <a:chOff x="8311" y="4139"/>
              <a:chExt cx="7623" cy="4138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9852" y="4139"/>
                <a:ext cx="5942" cy="156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buClrTx/>
                  <a:buSzTx/>
                  <a:buFontTx/>
                </a:pPr>
                <a:r>
                  <a:rPr lang="zh-CN" altLang="zh-CN" sz="3600" b="1">
                    <a:latin typeface="GB Pinyinok-D" panose="02010601030101010101" charset="-122"/>
                    <a:ea typeface="GB Pinyinok-D" panose="02010601030101010101" charset="-122"/>
                    <a:sym typeface="+mn-ea"/>
                  </a:rPr>
                  <a:t>jiǎo</a:t>
                </a:r>
                <a:r>
                  <a:rPr lang="zh-CN" altLang="zh-CN" sz="3600">
                    <a:latin typeface="+mn-ea"/>
                    <a:ea typeface="+mn-ea"/>
                    <a:sym typeface="+mn-ea"/>
                  </a:rPr>
                  <a:t>（       ）     </a:t>
                </a: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9852" y="6712"/>
                <a:ext cx="6082" cy="156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buClrTx/>
                  <a:buSzTx/>
                  <a:buFontTx/>
                </a:pPr>
                <a:r>
                  <a:rPr lang="zh-CN" altLang="zh-CN" sz="3600" b="1">
                    <a:latin typeface="GB Pinyinok-D" panose="02010601030101010101" charset="-122"/>
                    <a:ea typeface="GB Pinyinok-D" panose="02010601030101010101" charset="-122"/>
                    <a:sym typeface="+mn-ea"/>
                  </a:rPr>
                  <a:t>jué </a:t>
                </a:r>
                <a:r>
                  <a:rPr lang="zh-CN" altLang="zh-CN" sz="3600">
                    <a:latin typeface="+mn-ea"/>
                    <a:ea typeface="+mn-ea"/>
                    <a:sym typeface="+mn-ea"/>
                  </a:rPr>
                  <a:t>（       ）     </a:t>
                </a:r>
              </a:p>
            </p:txBody>
          </p:sp>
          <p:sp>
            <p:nvSpPr>
              <p:cNvPr id="33" name="左大括号 32"/>
              <p:cNvSpPr/>
              <p:nvPr/>
            </p:nvSpPr>
            <p:spPr>
              <a:xfrm>
                <a:off x="9321" y="4839"/>
                <a:ext cx="275" cy="2538"/>
              </a:xfrm>
              <a:prstGeom prst="leftBrace">
                <a:avLst>
                  <a:gd name="adj1" fmla="val 8333"/>
                  <a:gd name="adj2" fmla="val 48416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8311" y="5379"/>
                <a:ext cx="3138" cy="156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zh-CN" altLang="zh-CN" sz="3600">
                    <a:solidFill>
                      <a:schemeClr val="tx1"/>
                    </a:solidFill>
                    <a:latin typeface="+mn-ea"/>
                    <a:ea typeface="+mn-ea"/>
                    <a:cs typeface="楷体" panose="02010609060101010101" pitchFamily="49" charset="-122"/>
                    <a:sym typeface="+mn-ea"/>
                  </a:rPr>
                  <a:t>角</a:t>
                </a:r>
              </a:p>
            </p:txBody>
          </p:sp>
        </p:grpSp>
      </p:grpSp>
      <p:sp>
        <p:nvSpPr>
          <p:cNvPr id="37" name="文本框 36"/>
          <p:cNvSpPr txBox="1"/>
          <p:nvPr/>
        </p:nvSpPr>
        <p:spPr>
          <a:xfrm>
            <a:off x="9036685" y="4307840"/>
            <a:ext cx="23742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牛角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9036685" y="5428615"/>
            <a:ext cx="23736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角色</a:t>
            </a: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1"/>
      <p:bldP spid="12" grpId="2"/>
      <p:bldP spid="29" grpId="3"/>
      <p:bldP spid="30" grpId="4"/>
      <p:bldP spid="31" grpId="5"/>
      <p:bldP spid="37" grpId="6"/>
      <p:bldP spid="38" grpId="7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组合 6"/>
          <p:cNvGrpSpPr/>
          <p:nvPr/>
        </p:nvGrpSpPr>
        <p:grpSpPr>
          <a:xfrm>
            <a:off x="-15240" y="-62865"/>
            <a:ext cx="12209780" cy="6935470"/>
            <a:chOff x="-24" y="-99"/>
            <a:chExt cx="19228" cy="10922"/>
          </a:xfrm>
        </p:grpSpPr>
        <p:grpSp>
          <p:nvGrpSpPr>
            <p:cNvPr id="5" name="组合 4"/>
            <p:cNvGrpSpPr/>
            <p:nvPr/>
          </p:nvGrpSpPr>
          <p:grpSpPr>
            <a:xfrm>
              <a:off x="-24" y="-99"/>
              <a:ext cx="19228" cy="10922"/>
              <a:chOff x="-24" y="-99"/>
              <a:chExt cx="19228" cy="10922"/>
            </a:xfrm>
          </p:grpSpPr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-24" y="-99"/>
                <a:ext cx="19229" cy="10923"/>
              </a:xfrm>
              <a:prstGeom prst="rect">
                <a:avLst/>
              </a:prstGeom>
            </p:spPr>
          </p:pic>
          <p:sp>
            <p:nvSpPr>
              <p:cNvPr id="3" name="矩形 2"/>
              <p:cNvSpPr/>
              <p:nvPr/>
            </p:nvSpPr>
            <p:spPr>
              <a:xfrm>
                <a:off x="3720" y="2160"/>
                <a:ext cx="13440" cy="2520"/>
              </a:xfrm>
              <a:prstGeom prst="rect">
                <a:avLst/>
              </a:prstGeom>
              <a:solidFill>
                <a:srgbClr val="EFED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5880" y="5193"/>
                <a:ext cx="8880" cy="1250"/>
              </a:xfrm>
              <a:prstGeom prst="rect">
                <a:avLst/>
              </a:prstGeom>
              <a:solidFill>
                <a:srgbClr val="FCF8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4187" y="2832"/>
              <a:ext cx="11653" cy="2883"/>
            </a:xfrm>
            <a:prstGeom prst="rect">
              <a:avLst/>
            </a:prstGeom>
            <a:effectLst>
              <a:outerShdw blurRad="1270000" dist="12700" dir="2700000" sy="-23000" kx="-8004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rtlCol="0"/>
            <a:lstStyle/>
            <a:p>
              <a:pPr lvl="0" algn="dist" defTabSz="914400" eaLnBrk="1" fontAlgn="auto" hangingPunct="1">
                <a:spcAft>
                  <a:spcPct val="0"/>
                </a:spcAft>
                <a:buClrTx/>
                <a:buSzTx/>
                <a:buFontTx/>
                <a:defRPr/>
              </a:pPr>
              <a:r>
                <a:rPr lang="zh-CN" altLang="en-US" sz="9600" b="1" spc="200">
                  <a:effectLst>
                    <a:outerShdw blurRad="60007" dist="200025" dir="15000000" sy="30000" kx="-1800000" algn="bl" rotWithShape="0">
                      <a:prstClr val="black">
                        <a:alpha val="32000"/>
                      </a:prstClr>
                    </a:outerShdw>
                  </a:effectLst>
                  <a:uFillTx/>
                  <a:latin typeface="华康海报体W12(P)" panose="040b0c00000000000000" charset="-122"/>
                  <a:ea typeface="华康海报体W12(P)" panose="040b0c00000000000000" charset="-122"/>
                  <a:cs typeface="+mj-cs"/>
                  <a:sym typeface="+mn-ea"/>
                </a:rPr>
                <a:t>词语练习</a:t>
              </a:r>
            </a:p>
          </p:txBody>
        </p:sp>
      </p:grpSp>
    </p:spTree>
  </p:cSld>
  <p:clrMapOvr>
    <a:masterClrMapping/>
  </p:clrMapOvr>
  <p:transition>
    <p:wheel spokes="8"/>
  </p:transition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/>
        </p:nvSpPr>
        <p:spPr>
          <a:xfrm>
            <a:off x="1066800" y="609600"/>
            <a:ext cx="8229600" cy="792480"/>
          </a:xfrm>
        </p:spPr>
        <p:txBody>
          <a:bodyPr rtlCol="0"/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800" b="1" u="none" strike="noStrike" kern="1200" cap="none" spc="200" normalizeH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l" eaLnBrk="1" fontAlgn="auto" hangingPunct="1">
              <a:spcAft>
                <a:spcPct val="0"/>
              </a:spcAft>
              <a:defRPr/>
            </a:pPr>
            <a:r>
              <a:rPr lang="zh-CN" altLang="en-US" sz="4000" b="1"/>
              <a:t>五、按要求写词语。</a:t>
            </a:r>
            <a:br>
              <a:rPr lang="zh-CN" altLang="zh-CN" sz="4000"/>
            </a:b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734060" y="1485265"/>
            <a:ext cx="10772140" cy="38735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734060" y="1744980"/>
            <a:ext cx="508000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indent="0"/>
            <a:r>
              <a:rPr lang="zh-CN" sz="4000" b="0">
                <a:latin typeface="+mn-ea"/>
                <a:ea typeface="+mn-ea"/>
                <a:cs typeface="+mn-ea"/>
              </a:rPr>
              <a:t>1.一字多词。</a:t>
            </a:r>
            <a:endParaRPr lang="zh-CN" altLang="en-US" sz="4000" b="0">
              <a:latin typeface="+mn-ea"/>
              <a:ea typeface="+mn-ea"/>
              <a:cs typeface="+mn-ea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6530975" y="4432935"/>
            <a:ext cx="4717415" cy="1228090"/>
          </a:xfrm>
          <a:prstGeom prst="roundRect">
            <a:avLst/>
          </a:prstGeom>
          <a:solidFill>
            <a:srgbClr val="CCFFCC"/>
          </a:solidFill>
          <a:ln w="25400" cap="flat" cmpd="sng" algn="ctr">
            <a:solidFill>
              <a:srgbClr val="ECCD77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 pitchFamily="2" charset="-122"/>
              <a:cs typeface="+mn-ea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094105" y="4432935"/>
            <a:ext cx="4717415" cy="1228090"/>
          </a:xfrm>
          <a:prstGeom prst="roundRect">
            <a:avLst/>
          </a:prstGeom>
          <a:solidFill>
            <a:srgbClr val="FFCCFF">
              <a:alpha val="70000"/>
            </a:srgbClr>
          </a:solidFill>
          <a:ln w="25400" cap="flat" cmpd="sng" algn="ctr">
            <a:solidFill>
              <a:srgbClr val="ECCD77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 pitchFamily="2" charset="-122"/>
              <a:cs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530975" y="2534920"/>
            <a:ext cx="4717415" cy="1228090"/>
          </a:xfrm>
          <a:prstGeom prst="roundRect">
            <a:avLst/>
          </a:prstGeom>
          <a:solidFill>
            <a:srgbClr val="CCFFFF">
              <a:alpha val="70000"/>
            </a:srgbClr>
          </a:solidFill>
          <a:ln w="25400" cap="flat" cmpd="sng" algn="ctr">
            <a:solidFill>
              <a:srgbClr val="ECCD77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 pitchFamily="2" charset="-122"/>
              <a:cs typeface="+mn-ea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094105" y="2536825"/>
            <a:ext cx="4717415" cy="1226185"/>
          </a:xfrm>
          <a:prstGeom prst="roundRect">
            <a:avLst/>
          </a:prstGeom>
          <a:solidFill>
            <a:srgbClr val="FFFFCC"/>
          </a:solidFill>
          <a:ln w="25400" cap="flat" cmpd="sng" algn="ctr">
            <a:solidFill>
              <a:srgbClr val="ECCD77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 pitchFamily="2" charset="-122"/>
              <a:cs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283335" y="2739390"/>
            <a:ext cx="489839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ClrTx/>
              <a:buSzTx/>
              <a:buFontTx/>
            </a:pPr>
            <a:r>
              <a:rPr lang="zh-CN" sz="3600">
                <a:latin typeface="+mn-ea"/>
                <a:ea typeface="+mn-ea"/>
                <a:cs typeface="+mn-ea"/>
                <a:sym typeface="+mn-ea"/>
              </a:rPr>
              <a:t>靠（        ）（        ）  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283335" y="4661535"/>
            <a:ext cx="4899025" cy="645160"/>
          </a:xfrm>
          <a:prstGeom prst="rect">
            <a:avLst/>
          </a:prstGeom>
          <a:noFill/>
          <a:ln w="9525">
            <a:noFill/>
          </a:ln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sz="3600">
                <a:latin typeface="+mn-ea"/>
                <a:ea typeface="+mn-ea"/>
                <a:cs typeface="+mn-ea"/>
                <a:sym typeface="+mn-ea"/>
              </a:rPr>
              <a:t>视（        ）（        ）  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715760" y="2739390"/>
            <a:ext cx="463296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3600">
                <a:latin typeface="+mn-ea"/>
                <a:ea typeface="+mn-ea"/>
                <a:cs typeface="+mn-ea"/>
                <a:sym typeface="+mn-ea"/>
              </a:rPr>
              <a:t>抢（        ）（        ）</a:t>
            </a:r>
            <a:endParaRPr lang="zh-CN" altLang="en-US" sz="3600"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705600" y="4661535"/>
            <a:ext cx="463296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3600">
                <a:latin typeface="+mn-ea"/>
                <a:ea typeface="+mn-ea"/>
                <a:cs typeface="+mn-ea"/>
                <a:sym typeface="+mn-ea"/>
              </a:rPr>
              <a:t>悦（        ）（        ）</a:t>
            </a:r>
            <a:endParaRPr lang="zh-CN" altLang="en-US" sz="3600"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64410" y="2770505"/>
            <a:ext cx="179768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40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靠近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199890" y="2770505"/>
            <a:ext cx="179768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40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依靠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674610" y="2739390"/>
            <a:ext cx="190436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sz="40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抢先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667240" y="2739390"/>
            <a:ext cx="190436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sz="40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抢救</a:t>
            </a:r>
          </a:p>
        </p:txBody>
      </p:sp>
      <p:sp>
        <p:nvSpPr>
          <p:cNvPr id="10" name="矩形 9"/>
          <p:cNvSpPr/>
          <p:nvPr/>
        </p:nvSpPr>
        <p:spPr>
          <a:xfrm>
            <a:off x="2264410" y="4646930"/>
            <a:ext cx="2258060" cy="583565"/>
          </a:xfrm>
          <a:prstGeom prst="rect">
            <a:avLst/>
          </a:prstGeom>
        </p:spPr>
        <p:txBody>
          <a:bodyPr vert="horz" wrap="square" rtlCol="0" anchor="t"/>
          <a:lstStyle/>
          <a:p>
            <a:pPr lvl="0" algn="l" defTabSz="914400" eaLnBrk="1" fontAlgn="auto" hangingPunct="1">
              <a:spcAft>
                <a:spcPct val="0"/>
              </a:spcAft>
              <a:buClrTx/>
              <a:buSzTx/>
              <a:buFontTx/>
              <a:defRPr/>
            </a:pPr>
            <a:r>
              <a:rPr lang="zh-CN" altLang="en-US" sz="4000" b="1" spc="200">
                <a:solidFill>
                  <a:srgbClr val="FF0000"/>
                </a:solidFill>
                <a:uFillTx/>
                <a:latin typeface="楷体" pitchFamily="49" charset="-122"/>
                <a:ea typeface="楷体" panose="02010609060101010101" pitchFamily="49" charset="-122"/>
                <a:cs typeface="+mj-cs"/>
                <a:sym typeface="+mn-ea"/>
              </a:rPr>
              <a:t>注视</a:t>
            </a:r>
          </a:p>
        </p:txBody>
      </p:sp>
      <p:sp>
        <p:nvSpPr>
          <p:cNvPr id="11" name="矩形 10"/>
          <p:cNvSpPr/>
          <p:nvPr/>
        </p:nvSpPr>
        <p:spPr>
          <a:xfrm>
            <a:off x="4199890" y="4646930"/>
            <a:ext cx="2258060" cy="583565"/>
          </a:xfrm>
          <a:prstGeom prst="rect">
            <a:avLst/>
          </a:prstGeom>
        </p:spPr>
        <p:txBody>
          <a:bodyPr vert="horz" wrap="square" rtlCol="0" anchor="t"/>
          <a:lstStyle/>
          <a:p>
            <a:pPr lvl="0" algn="l" defTabSz="914400" eaLnBrk="1" fontAlgn="auto" hangingPunct="1">
              <a:spcAft>
                <a:spcPct val="0"/>
              </a:spcAft>
              <a:buClrTx/>
              <a:buSzTx/>
              <a:buFontTx/>
              <a:defRPr/>
            </a:pPr>
            <a:r>
              <a:rPr lang="zh-CN" altLang="en-US" sz="4000" b="1" spc="200">
                <a:solidFill>
                  <a:srgbClr val="FF0000"/>
                </a:solidFill>
                <a:uFillTx/>
                <a:latin typeface="楷体" pitchFamily="49" charset="-122"/>
                <a:ea typeface="楷体" panose="02010609060101010101" pitchFamily="49" charset="-122"/>
                <a:cs typeface="+mj-cs"/>
                <a:sym typeface="+mn-ea"/>
              </a:rPr>
              <a:t>视力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7632065" y="4661535"/>
            <a:ext cx="203517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sz="40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喜悦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9667240" y="4661535"/>
            <a:ext cx="232727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sz="40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悦耳</a:t>
            </a:r>
          </a:p>
        </p:txBody>
      </p:sp>
      <p:pic>
        <p:nvPicPr>
          <p:cNvPr id="4105" name="图片 6" descr="阿瑟发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22250" y="337820"/>
            <a:ext cx="1483995" cy="11220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7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7" presetClass="entr" presetSubtype="1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grpId="1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7" grpId="1"/>
      <p:bldP spid="12" grpId="2"/>
      <p:bldP spid="13" grpId="3"/>
      <p:bldP spid="16" grpId="4"/>
      <p:bldP spid="4" grpId="5"/>
      <p:bldP spid="15" grpId="6"/>
      <p:bldP spid="14" grpId="7"/>
      <p:bldP spid="5" grpId="8"/>
      <p:bldP spid="6" grpId="9"/>
      <p:bldP spid="8" grpId="10"/>
      <p:bldP spid="9" grpId="11"/>
      <p:bldP spid="10" grpId="12"/>
      <p:bldP spid="11" grpId="13"/>
      <p:bldP spid="18" grpId="14"/>
      <p:bldP spid="19" grpId="1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2112010" y="1236980"/>
            <a:ext cx="901509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/>
            <a:r>
              <a:rPr lang="en-US" altLang="zh-CN" sz="4000" b="0">
                <a:latin typeface="+mn-ea"/>
                <a:ea typeface="+mn-ea"/>
                <a:cs typeface="+mn-ea"/>
              </a:rPr>
              <a:t>2</a:t>
            </a:r>
            <a:r>
              <a:rPr lang="zh-CN" sz="4000" b="0">
                <a:latin typeface="+mn-ea"/>
                <a:ea typeface="+mn-ea"/>
                <a:cs typeface="+mn-ea"/>
              </a:rPr>
              <a:t>.写出是近义词的词语。</a:t>
            </a:r>
            <a:endParaRPr lang="zh-CN" altLang="en-US" sz="4000" b="0">
              <a:latin typeface="+mn-ea"/>
              <a:ea typeface="+mn-ea"/>
              <a:cs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rcRect l="30486" t="-14916" r="63186" b="100000"/>
          <a:stretch>
            <a:fillRect/>
          </a:stretch>
        </p:blipFill>
        <p:spPr>
          <a:xfrm>
            <a:off x="4219879" y="1308836"/>
            <a:ext cx="367693" cy="866674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79" h="1365">
                <a:moveTo>
                  <a:pt x="0" y="0"/>
                </a:moveTo>
                <a:lnTo>
                  <a:pt x="579" y="1365"/>
                </a:lnTo>
                <a:lnTo>
                  <a:pt x="551" y="136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rcRect l="64934" t="68798" r="25022" b="9677"/>
          <a:stretch>
            <a:fillRect/>
          </a:stretch>
        </p:blipFill>
        <p:spPr>
          <a:xfrm>
            <a:off x="6221397" y="6172835"/>
            <a:ext cx="583594" cy="1250667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9" h="1969">
                <a:moveTo>
                  <a:pt x="0" y="0"/>
                </a:moveTo>
                <a:lnTo>
                  <a:pt x="98" y="0"/>
                </a:lnTo>
                <a:lnTo>
                  <a:pt x="919" y="1936"/>
                </a:lnTo>
                <a:lnTo>
                  <a:pt x="836" y="1970"/>
                </a:ln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31" name="组合 30"/>
          <p:cNvGrpSpPr/>
          <p:nvPr/>
        </p:nvGrpSpPr>
        <p:grpSpPr>
          <a:xfrm>
            <a:off x="573405" y="2362200"/>
            <a:ext cx="2693035" cy="1090930"/>
            <a:chOff x="903" y="3720"/>
            <a:chExt cx="4241" cy="171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rcRect l="-1115" t="16197" r="50521" b="30841"/>
            <a:stretch>
              <a:fillRect/>
            </a:stretch>
          </p:blipFill>
          <p:spPr>
            <a:xfrm>
              <a:off x="903" y="3720"/>
              <a:ext cx="4241" cy="1718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2157" y="4071"/>
              <a:ext cx="2097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sz="3600" b="1">
                  <a:latin typeface="楷体" pitchFamily="49" charset="-122"/>
                  <a:ea typeface="楷体" panose="02010609060101010101" pitchFamily="49" charset="-122"/>
                  <a:sym typeface="+mn-ea"/>
                </a:rPr>
                <a:t>教 诲</a:t>
              </a:r>
              <a:endParaRPr lang="zh-CN" altLang="en-US" sz="3600" b="1">
                <a:latin typeface="楷体" pitchFamily="49" charset="-122"/>
                <a:ea typeface="楷体" panose="02010609060101010101" pitchFamily="49" charset="-122"/>
                <a:sym typeface="+mn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421380" y="2362200"/>
            <a:ext cx="2593975" cy="1090930"/>
            <a:chOff x="5388" y="3720"/>
            <a:chExt cx="4085" cy="171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rcRect l="50013" b="45705"/>
            <a:stretch>
              <a:fillRect/>
            </a:stretch>
          </p:blipFill>
          <p:spPr>
            <a:xfrm flipH="1">
              <a:off x="5388" y="3720"/>
              <a:ext cx="4085" cy="1718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6564" y="4071"/>
              <a:ext cx="2097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sz="3600" b="1">
                  <a:latin typeface="楷体" pitchFamily="49" charset="-122"/>
                  <a:ea typeface="楷体" panose="02010609060101010101" pitchFamily="49" charset="-122"/>
                  <a:sym typeface="+mn-ea"/>
                </a:rPr>
                <a:t>寻 找</a:t>
              </a:r>
              <a:endParaRPr lang="zh-CN" altLang="en-US" sz="3600" b="1">
                <a:latin typeface="楷体" pitchFamily="49" charset="-122"/>
                <a:ea typeface="楷体" panose="02010609060101010101" pitchFamily="49" charset="-122"/>
                <a:sym typeface="+mn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170295" y="2362200"/>
            <a:ext cx="2693035" cy="1090930"/>
            <a:chOff x="9717" y="3720"/>
            <a:chExt cx="4241" cy="1718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rcRect l="-1115" t="16197" r="50521" b="30841"/>
            <a:stretch>
              <a:fillRect/>
            </a:stretch>
          </p:blipFill>
          <p:spPr>
            <a:xfrm>
              <a:off x="9717" y="3720"/>
              <a:ext cx="4241" cy="1718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10971" y="4071"/>
              <a:ext cx="2097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sz="3600" b="1">
                  <a:latin typeface="楷体" pitchFamily="49" charset="-122"/>
                  <a:ea typeface="楷体" panose="02010609060101010101" pitchFamily="49" charset="-122"/>
                  <a:sym typeface="+mn-ea"/>
                </a:rPr>
                <a:t>伙 伴</a:t>
              </a:r>
              <a:endParaRPr lang="zh-CN" altLang="en-US" sz="3600" b="1">
                <a:latin typeface="楷体" pitchFamily="49" charset="-122"/>
                <a:ea typeface="楷体" panose="02010609060101010101" pitchFamily="49" charset="-122"/>
                <a:sym typeface="+mn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9018270" y="2362200"/>
            <a:ext cx="2593975" cy="1090930"/>
            <a:chOff x="14202" y="3720"/>
            <a:chExt cx="4085" cy="1718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rcRect l="50013" b="45705"/>
            <a:stretch>
              <a:fillRect/>
            </a:stretch>
          </p:blipFill>
          <p:spPr>
            <a:xfrm flipH="1">
              <a:off x="14202" y="3720"/>
              <a:ext cx="4085" cy="1718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15378" y="4071"/>
              <a:ext cx="2097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sz="3600" b="1">
                  <a:latin typeface="楷体" pitchFamily="49" charset="-122"/>
                  <a:ea typeface="楷体" panose="02010609060101010101" pitchFamily="49" charset="-122"/>
                  <a:sym typeface="+mn-ea"/>
                </a:rPr>
                <a:t>明 亮</a:t>
              </a:r>
              <a:endParaRPr lang="zh-CN" altLang="en-US" sz="3600" b="1">
                <a:latin typeface="楷体" pitchFamily="49" charset="-122"/>
                <a:ea typeface="楷体" panose="02010609060101010101" pitchFamily="49" charset="-122"/>
                <a:sym typeface="+mn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23875" y="3578860"/>
            <a:ext cx="2693035" cy="1090930"/>
            <a:chOff x="825" y="5636"/>
            <a:chExt cx="4241" cy="1718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rcRect l="-1115" t="16197" r="50521" b="30841"/>
            <a:stretch>
              <a:fillRect/>
            </a:stretch>
          </p:blipFill>
          <p:spPr>
            <a:xfrm>
              <a:off x="825" y="5636"/>
              <a:ext cx="4241" cy="1718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/>
          </p:nvSpPr>
          <p:spPr>
            <a:xfrm>
              <a:off x="2079" y="5987"/>
              <a:ext cx="2097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sz="3600" b="1">
                  <a:latin typeface="楷体" pitchFamily="49" charset="-122"/>
                  <a:ea typeface="楷体" panose="02010609060101010101" pitchFamily="49" charset="-122"/>
                  <a:sym typeface="+mn-ea"/>
                </a:rPr>
                <a:t>寒 冷</a:t>
              </a:r>
              <a:endParaRPr lang="zh-CN" altLang="en-US" sz="3600" b="1">
                <a:latin typeface="楷体" pitchFamily="49" charset="-122"/>
                <a:ea typeface="楷体" panose="02010609060101010101" pitchFamily="49" charset="-122"/>
                <a:sym typeface="+mn-ea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371850" y="3578860"/>
            <a:ext cx="2593975" cy="1090930"/>
            <a:chOff x="5310" y="5636"/>
            <a:chExt cx="4085" cy="1718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rcRect l="50013" b="45705"/>
            <a:stretch>
              <a:fillRect/>
            </a:stretch>
          </p:blipFill>
          <p:spPr>
            <a:xfrm flipH="1">
              <a:off x="5310" y="5636"/>
              <a:ext cx="4085" cy="1718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6486" y="5987"/>
              <a:ext cx="2097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sz="3600" b="1">
                  <a:latin typeface="楷体" pitchFamily="49" charset="-122"/>
                  <a:ea typeface="楷体" panose="02010609060101010101" pitchFamily="49" charset="-122"/>
                  <a:sym typeface="+mn-ea"/>
                </a:rPr>
                <a:t>奔 跑</a:t>
              </a:r>
              <a:endParaRPr lang="zh-CN" altLang="en-US" sz="3600" b="1">
                <a:latin typeface="楷体" pitchFamily="49" charset="-122"/>
                <a:ea typeface="楷体" panose="02010609060101010101" pitchFamily="49" charset="-122"/>
                <a:sym typeface="+mn-ea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120765" y="3578860"/>
            <a:ext cx="2693035" cy="1090930"/>
            <a:chOff x="9639" y="5636"/>
            <a:chExt cx="4241" cy="1718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rcRect l="-1115" t="16197" r="50521" b="30841"/>
            <a:stretch>
              <a:fillRect/>
            </a:stretch>
          </p:blipFill>
          <p:spPr>
            <a:xfrm>
              <a:off x="9639" y="5636"/>
              <a:ext cx="4241" cy="1718"/>
            </a:xfrm>
            <a:prstGeom prst="rect">
              <a:avLst/>
            </a:prstGeom>
          </p:spPr>
        </p:pic>
        <p:sp>
          <p:nvSpPr>
            <p:cNvPr id="25" name="文本框 24"/>
            <p:cNvSpPr txBox="1"/>
            <p:nvPr/>
          </p:nvSpPr>
          <p:spPr>
            <a:xfrm>
              <a:off x="10893" y="5987"/>
              <a:ext cx="2097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sz="3600" b="1">
                  <a:latin typeface="楷体" pitchFamily="49" charset="-122"/>
                  <a:ea typeface="楷体" panose="02010609060101010101" pitchFamily="49" charset="-122"/>
                  <a:sym typeface="+mn-ea"/>
                </a:rPr>
                <a:t>温 暖</a:t>
              </a:r>
              <a:endParaRPr lang="zh-CN" altLang="en-US" sz="3600" b="1">
                <a:latin typeface="楷体" pitchFamily="49" charset="-122"/>
                <a:ea typeface="楷体" panose="02010609060101010101" pitchFamily="49" charset="-122"/>
                <a:sym typeface="+mn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968740" y="3578860"/>
            <a:ext cx="2593975" cy="1090930"/>
            <a:chOff x="14124" y="5636"/>
            <a:chExt cx="4085" cy="1718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rcRect l="50013" b="45705"/>
            <a:stretch>
              <a:fillRect/>
            </a:stretch>
          </p:blipFill>
          <p:spPr>
            <a:xfrm flipH="1">
              <a:off x="14124" y="5636"/>
              <a:ext cx="4085" cy="1718"/>
            </a:xfrm>
            <a:prstGeom prst="rect">
              <a:avLst/>
            </a:prstGeom>
          </p:spPr>
        </p:pic>
        <p:sp>
          <p:nvSpPr>
            <p:cNvPr id="26" name="文本框 25"/>
            <p:cNvSpPr txBox="1"/>
            <p:nvPr/>
          </p:nvSpPr>
          <p:spPr>
            <a:xfrm>
              <a:off x="15300" y="5987"/>
              <a:ext cx="2097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sz="3600" b="1">
                  <a:latin typeface="楷体" pitchFamily="49" charset="-122"/>
                  <a:ea typeface="楷体" panose="02010609060101010101" pitchFamily="49" charset="-122"/>
                  <a:sym typeface="+mn-ea"/>
                </a:rPr>
                <a:t>黑 暗</a:t>
              </a:r>
              <a:endParaRPr lang="zh-CN" altLang="en-US" sz="3600" b="1">
                <a:latin typeface="楷体" pitchFamily="49" charset="-122"/>
                <a:ea typeface="楷体" panose="02010609060101010101" pitchFamily="49" charset="-122"/>
                <a:sym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73405" y="4715510"/>
            <a:ext cx="2693035" cy="1090930"/>
            <a:chOff x="903" y="7426"/>
            <a:chExt cx="4241" cy="1718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rcRect l="-1115" t="16197" r="50521" b="30841"/>
            <a:stretch>
              <a:fillRect/>
            </a:stretch>
          </p:blipFill>
          <p:spPr>
            <a:xfrm>
              <a:off x="903" y="7426"/>
              <a:ext cx="4241" cy="1718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2157" y="7777"/>
              <a:ext cx="2097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sz="3600" b="1">
                  <a:latin typeface="楷体" pitchFamily="49" charset="-122"/>
                  <a:ea typeface="楷体" panose="02010609060101010101" pitchFamily="49" charset="-122"/>
                  <a:sym typeface="+mn-ea"/>
                </a:rPr>
                <a:t>奇 怪</a:t>
              </a:r>
              <a:endParaRPr lang="zh-CN" altLang="en-US" sz="3600" b="1">
                <a:latin typeface="楷体" pitchFamily="49" charset="-122"/>
                <a:ea typeface="楷体" panose="02010609060101010101" pitchFamily="49" charset="-122"/>
                <a:sym typeface="+mn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421380" y="4715510"/>
            <a:ext cx="2593975" cy="1090930"/>
            <a:chOff x="5388" y="7426"/>
            <a:chExt cx="4085" cy="1718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rcRect l="50013" b="45705"/>
            <a:stretch>
              <a:fillRect/>
            </a:stretch>
          </p:blipFill>
          <p:spPr>
            <a:xfrm flipH="1">
              <a:off x="5388" y="7426"/>
              <a:ext cx="4085" cy="1718"/>
            </a:xfrm>
            <a:prstGeom prst="rect">
              <a:avLst/>
            </a:prstGeom>
          </p:spPr>
        </p:pic>
        <p:sp>
          <p:nvSpPr>
            <p:cNvPr id="28" name="文本框 27"/>
            <p:cNvSpPr txBox="1"/>
            <p:nvPr/>
          </p:nvSpPr>
          <p:spPr>
            <a:xfrm>
              <a:off x="6564" y="7777"/>
              <a:ext cx="2097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sz="3600" b="1">
                  <a:latin typeface="楷体" pitchFamily="49" charset="-122"/>
                  <a:ea typeface="楷体" panose="02010609060101010101" pitchFamily="49" charset="-122"/>
                  <a:sym typeface="+mn-ea"/>
                </a:rPr>
                <a:t>破 旧</a:t>
              </a:r>
              <a:endParaRPr lang="zh-CN" altLang="en-US" sz="3600" b="1">
                <a:latin typeface="楷体" pitchFamily="49" charset="-122"/>
                <a:ea typeface="楷体" panose="02010609060101010101" pitchFamily="49" charset="-122"/>
                <a:sym typeface="+mn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170295" y="4715510"/>
            <a:ext cx="2693035" cy="1090930"/>
            <a:chOff x="9717" y="7426"/>
            <a:chExt cx="4241" cy="1718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rcRect l="-1115" t="16197" r="50521" b="30841"/>
            <a:stretch>
              <a:fillRect/>
            </a:stretch>
          </p:blipFill>
          <p:spPr>
            <a:xfrm>
              <a:off x="9717" y="7426"/>
              <a:ext cx="4241" cy="1718"/>
            </a:xfrm>
            <a:prstGeom prst="rect">
              <a:avLst/>
            </a:prstGeom>
          </p:spPr>
        </p:pic>
        <p:sp>
          <p:nvSpPr>
            <p:cNvPr id="29" name="文本框 28"/>
            <p:cNvSpPr txBox="1"/>
            <p:nvPr/>
          </p:nvSpPr>
          <p:spPr>
            <a:xfrm>
              <a:off x="10971" y="7777"/>
              <a:ext cx="2097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sz="3600" b="1">
                  <a:latin typeface="楷体" pitchFamily="49" charset="-122"/>
                  <a:ea typeface="楷体" panose="02010609060101010101" pitchFamily="49" charset="-122"/>
                  <a:sym typeface="+mn-ea"/>
                </a:rPr>
                <a:t>坚 硬</a:t>
              </a:r>
              <a:endParaRPr lang="zh-CN" altLang="en-US" sz="3600" b="1">
                <a:latin typeface="楷体" pitchFamily="49" charset="-122"/>
                <a:ea typeface="楷体" panose="02010609060101010101" pitchFamily="49" charset="-122"/>
                <a:sym typeface="+mn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9018270" y="4715510"/>
            <a:ext cx="2593975" cy="1090930"/>
            <a:chOff x="14202" y="7426"/>
            <a:chExt cx="4085" cy="1718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rcRect l="50013" b="45705"/>
            <a:stretch>
              <a:fillRect/>
            </a:stretch>
          </p:blipFill>
          <p:spPr>
            <a:xfrm flipH="1">
              <a:off x="14202" y="7426"/>
              <a:ext cx="4085" cy="1718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15378" y="7777"/>
              <a:ext cx="2097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sz="3600" b="1">
                  <a:latin typeface="楷体" pitchFamily="49" charset="-122"/>
                  <a:ea typeface="楷体" panose="02010609060101010101" pitchFamily="49" charset="-122"/>
                  <a:sym typeface="+mn-ea"/>
                </a:rPr>
                <a:t>衣 服</a:t>
              </a:r>
              <a:endParaRPr lang="zh-CN" altLang="en-US" sz="3600" b="1">
                <a:latin typeface="楷体" pitchFamily="49" charset="-122"/>
                <a:ea typeface="楷体" panose="02010609060101010101" pitchFamily="49" charset="-122"/>
                <a:sym typeface="+mn-ea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矩形 22"/>
          <p:cNvSpPr/>
          <p:nvPr/>
        </p:nvSpPr>
        <p:spPr>
          <a:xfrm>
            <a:off x="1266825" y="2214880"/>
            <a:ext cx="4431030" cy="3832860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018030" y="1229995"/>
            <a:ext cx="508000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indent="0"/>
            <a:r>
              <a:rPr lang="en-US" altLang="zh-CN" sz="4000" b="0">
                <a:latin typeface="+mn-ea"/>
                <a:ea typeface="+mn-ea"/>
                <a:cs typeface="+mn-ea"/>
              </a:rPr>
              <a:t>3</a:t>
            </a:r>
            <a:r>
              <a:rPr lang="zh-CN" sz="4000" b="0">
                <a:latin typeface="+mn-ea"/>
                <a:ea typeface="+mn-ea"/>
                <a:cs typeface="+mn-ea"/>
              </a:rPr>
              <a:t>.补充词语。</a:t>
            </a:r>
            <a:endParaRPr lang="zh-CN" altLang="en-US" sz="4000" b="0">
              <a:latin typeface="+mn-ea"/>
              <a:ea typeface="+mn-ea"/>
              <a:cs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268720" y="2214880"/>
            <a:ext cx="4622800" cy="38328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419225" y="2442210"/>
            <a:ext cx="50355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sz="3600">
                <a:latin typeface="+mn-ea"/>
                <a:ea typeface="+mn-ea"/>
                <a:cs typeface="+mn-ea"/>
                <a:sym typeface="+mn-ea"/>
              </a:rPr>
              <a:t>（   ）疲（   ）尽</a:t>
            </a:r>
            <a:endParaRPr lang="zh-CN" altLang="zh-CN" sz="3600"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19225" y="4230370"/>
            <a:ext cx="50355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sz="3600">
                <a:latin typeface="+mn-ea"/>
                <a:ea typeface="+mn-ea"/>
                <a:cs typeface="+mn-ea"/>
                <a:sym typeface="+mn-ea"/>
              </a:rPr>
              <a:t>（   ）（   ）补牢</a:t>
            </a:r>
            <a:endParaRPr lang="zh-CN" altLang="zh-CN" sz="3600"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835150" y="2503805"/>
            <a:ext cx="19177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筋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656330" y="2503805"/>
            <a:ext cx="21443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力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835150" y="3412490"/>
            <a:ext cx="1610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和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629660" y="3412490"/>
            <a:ext cx="17094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419225" y="3336290"/>
            <a:ext cx="50355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sz="3600">
                <a:latin typeface="+mn-ea"/>
                <a:ea typeface="+mn-ea"/>
                <a:cs typeface="+mn-ea"/>
                <a:sym typeface="+mn-ea"/>
              </a:rPr>
              <a:t>（   ）颜（   ）色</a:t>
            </a:r>
            <a:endParaRPr lang="zh-CN" altLang="zh-CN" sz="3600"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835150" y="4230370"/>
            <a:ext cx="16687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亡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201670" y="4230370"/>
            <a:ext cx="21088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羊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725920" y="3315970"/>
            <a:ext cx="63588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sz="3600">
                <a:latin typeface="+mn-ea"/>
                <a:ea typeface="+mn-ea"/>
                <a:cs typeface="+mn-ea"/>
                <a:sym typeface="+mn-ea"/>
              </a:rPr>
              <a:t>视而（   ）（   ）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419225" y="5062855"/>
            <a:ext cx="50355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sz="3600">
                <a:latin typeface="+mn-ea"/>
                <a:ea typeface="+mn-ea"/>
                <a:cs typeface="+mn-ea"/>
                <a:sym typeface="+mn-ea"/>
              </a:rPr>
              <a:t>（   ）蹦（   ）跳</a:t>
            </a:r>
            <a:endParaRPr lang="zh-CN" altLang="zh-CN" sz="3600"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35150" y="5124450"/>
            <a:ext cx="18478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连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615690" y="5124450"/>
            <a:ext cx="21088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带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725920" y="2442210"/>
            <a:ext cx="62515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sz="3600">
                <a:latin typeface="+mn-ea"/>
                <a:ea typeface="+mn-ea"/>
                <a:cs typeface="+mn-ea"/>
                <a:sym typeface="+mn-ea"/>
              </a:rPr>
              <a:t>赏（   ）悦（   ）</a:t>
            </a:r>
            <a:endParaRPr lang="zh-CN" altLang="zh-CN" sz="3600"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725920" y="4189730"/>
            <a:ext cx="63582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sz="3600">
                <a:latin typeface="+mn-ea"/>
                <a:ea typeface="+mn-ea"/>
                <a:cs typeface="+mn-ea"/>
                <a:sym typeface="+mn-ea"/>
              </a:rPr>
              <a:t>揠苗（   ）（   ）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725920" y="5063490"/>
            <a:ext cx="681799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sz="3600">
                <a:latin typeface="+mn-ea"/>
                <a:ea typeface="+mn-ea"/>
                <a:cs typeface="+mn-ea"/>
                <a:sym typeface="+mn-ea"/>
              </a:rPr>
              <a:t>（   ）开（   ）笑</a:t>
            </a:r>
            <a:endParaRPr lang="zh-CN" altLang="zh-CN" sz="3600"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618730" y="2503805"/>
            <a:ext cx="19177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心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366250" y="2503805"/>
            <a:ext cx="21443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目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085455" y="3397885"/>
            <a:ext cx="18478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不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9442450" y="3397885"/>
            <a:ext cx="19602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见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051165" y="4260850"/>
            <a:ext cx="21088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助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9368790" y="4260850"/>
            <a:ext cx="21088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长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216140" y="5184140"/>
            <a:ext cx="18478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眉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8996680" y="5154295"/>
            <a:ext cx="21088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55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55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55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55" presetClass="entr" presetSubtype="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55" presetClass="entr" presetSubtype="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55" presetClass="entr" presetSubtype="0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55" presetClass="entr" presetSubtype="0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55" presetClass="entr" presetSubtype="0" fill="hold" grpId="1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1"/>
      <p:bldP spid="34" grpId="2"/>
      <p:bldP spid="35" grpId="3"/>
      <p:bldP spid="37" grpId="4"/>
      <p:bldP spid="39" grpId="5"/>
      <p:bldP spid="4" grpId="6"/>
      <p:bldP spid="5" grpId="7"/>
      <p:bldP spid="18" grpId="8"/>
      <p:bldP spid="20" grpId="9"/>
      <p:bldP spid="21" grpId="10"/>
      <p:bldP spid="22" grpId="11"/>
      <p:bldP spid="24" grpId="12"/>
      <p:bldP spid="25" grpId="13"/>
      <p:bldP spid="26" grpId="14"/>
      <p:bldP spid="27" grpId="1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圆角矩形 3"/>
          <p:cNvSpPr/>
          <p:nvPr/>
        </p:nvSpPr>
        <p:spPr>
          <a:xfrm>
            <a:off x="1141730" y="2414270"/>
            <a:ext cx="10272395" cy="79565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1141730" y="5248910"/>
            <a:ext cx="10272395" cy="79565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1141730" y="3755390"/>
            <a:ext cx="10272395" cy="79565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1386205" y="2505710"/>
            <a:ext cx="254000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/>
            <a:r>
              <a:rPr lang="zh-CN" sz="3200" b="1">
                <a:solidFill>
                  <a:schemeClr val="accent2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亡羊补牢</a:t>
            </a:r>
            <a:r>
              <a:rPr lang="en-US" sz="3200" b="1">
                <a:solidFill>
                  <a:schemeClr val="accent2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</a:t>
            </a:r>
            <a:endParaRPr lang="en-US" altLang="en-US" sz="3200" b="1">
              <a:solidFill>
                <a:schemeClr val="accent2"/>
              </a:solidFill>
              <a:latin typeface="楷体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12010" y="1236980"/>
            <a:ext cx="771969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/>
            <a:r>
              <a:rPr sz="4000" b="0">
                <a:latin typeface="+mn-ea"/>
                <a:ea typeface="+mn-ea"/>
                <a:cs typeface="+mn-ea"/>
              </a:rPr>
              <a:t>4.写出</a:t>
            </a:r>
            <a:r>
              <a:rPr lang="zh-CN" sz="4000" b="0">
                <a:latin typeface="+mn-ea"/>
                <a:ea typeface="+mn-ea"/>
                <a:cs typeface="+mn-ea"/>
              </a:rPr>
              <a:t>有</a:t>
            </a:r>
            <a:r>
              <a:rPr sz="4000" b="0">
                <a:latin typeface="+mn-ea"/>
                <a:ea typeface="+mn-ea"/>
                <a:cs typeface="+mn-ea"/>
              </a:rPr>
              <a:t>寓言故事的成语</a:t>
            </a:r>
            <a:r>
              <a:rPr lang="zh-CN" sz="4000" b="0">
                <a:latin typeface="+mn-ea"/>
                <a:ea typeface="+mn-ea"/>
                <a:cs typeface="+mn-ea"/>
              </a:rPr>
              <a:t>。</a:t>
            </a:r>
            <a:endParaRPr lang="zh-CN" altLang="en-US" sz="4000" b="0">
              <a:latin typeface="+mn-ea"/>
              <a:ea typeface="+mn-ea"/>
              <a:cs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86205" y="5414010"/>
            <a:ext cx="27578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defTabSz="914400" eaLnBrk="1" hangingPunct="1"/>
            <a:r>
              <a:rPr lang="en-US" sz="3200" b="1">
                <a:solidFill>
                  <a:schemeClr val="accent2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sz="3200" b="1">
                <a:solidFill>
                  <a:schemeClr val="accent2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刻舟求剑</a:t>
            </a:r>
            <a:r>
              <a:rPr lang="en-US" sz="3200" b="1">
                <a:solidFill>
                  <a:schemeClr val="accent2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</a:t>
            </a:r>
            <a:endParaRPr lang="en-US" altLang="en-US" sz="3200" b="1">
              <a:solidFill>
                <a:schemeClr val="accent2"/>
              </a:solidFill>
              <a:latin typeface="楷体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86205" y="3896360"/>
            <a:ext cx="24771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sz="3200" b="1">
                <a:solidFill>
                  <a:schemeClr val="accent2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叶公好龙</a:t>
            </a:r>
            <a:r>
              <a:rPr lang="en-US" sz="3200" b="1">
                <a:solidFill>
                  <a:schemeClr val="accent2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</a:t>
            </a:r>
            <a:endParaRPr lang="en-US" altLang="en-US" sz="3200" b="1">
              <a:solidFill>
                <a:schemeClr val="accent2"/>
              </a:solidFill>
              <a:latin typeface="楷体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953500" y="2505710"/>
            <a:ext cx="24771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b="1">
                <a:solidFill>
                  <a:schemeClr val="accent2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郑人买履</a:t>
            </a:r>
            <a:endParaRPr lang="zh-CN" altLang="en-US" sz="3200" b="1">
              <a:solidFill>
                <a:schemeClr val="accent2"/>
              </a:solidFill>
              <a:latin typeface="楷体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103745" y="2505710"/>
            <a:ext cx="24771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b="1">
                <a:solidFill>
                  <a:srgbClr val="F15E8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画蛇添足</a:t>
            </a:r>
            <a:endParaRPr lang="zh-CN" altLang="en-US" sz="3200" b="1">
              <a:solidFill>
                <a:srgbClr val="F15E80"/>
              </a:solidFill>
              <a:latin typeface="楷体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262880" y="2505710"/>
            <a:ext cx="24771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b="1">
                <a:solidFill>
                  <a:schemeClr val="accent2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守株待兔</a:t>
            </a:r>
            <a:endParaRPr lang="zh-CN" altLang="en-US" sz="3200" b="1">
              <a:solidFill>
                <a:schemeClr val="accent2"/>
              </a:solidFill>
              <a:latin typeface="楷体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432175" y="2505710"/>
            <a:ext cx="24771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b="1">
                <a:solidFill>
                  <a:srgbClr val="F15E8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揠苗助长</a:t>
            </a:r>
            <a:endParaRPr lang="zh-CN" altLang="en-US" sz="3200" b="1">
              <a:solidFill>
                <a:srgbClr val="F15E80"/>
              </a:solidFill>
              <a:latin typeface="楷体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953500" y="3896360"/>
            <a:ext cx="24771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b="1">
                <a:solidFill>
                  <a:schemeClr val="accent2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狐假虎威</a:t>
            </a:r>
            <a:endParaRPr lang="zh-CN" altLang="en-US" sz="3200" b="1">
              <a:solidFill>
                <a:schemeClr val="accent2"/>
              </a:solidFill>
              <a:latin typeface="楷体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103745" y="3896360"/>
            <a:ext cx="24771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b="1">
                <a:solidFill>
                  <a:srgbClr val="F15E8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自相矛盾</a:t>
            </a:r>
            <a:endParaRPr lang="zh-CN" altLang="en-US" sz="3200" b="1">
              <a:solidFill>
                <a:srgbClr val="F15E80"/>
              </a:solidFill>
              <a:latin typeface="楷体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262880" y="3896360"/>
            <a:ext cx="24771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b="1">
                <a:solidFill>
                  <a:schemeClr val="accent2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囫囵吞枣</a:t>
            </a:r>
            <a:endParaRPr lang="zh-CN" altLang="en-US" sz="3200" b="1">
              <a:solidFill>
                <a:schemeClr val="accent2"/>
              </a:solidFill>
              <a:latin typeface="楷体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432175" y="3896360"/>
            <a:ext cx="24771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b="1">
                <a:solidFill>
                  <a:srgbClr val="F15E8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掩耳盗铃</a:t>
            </a:r>
            <a:endParaRPr lang="zh-CN" altLang="en-US" sz="3200" b="1">
              <a:solidFill>
                <a:srgbClr val="F15E80"/>
              </a:solidFill>
              <a:latin typeface="楷体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103745" y="5414010"/>
            <a:ext cx="24771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b="1">
                <a:solidFill>
                  <a:srgbClr val="F15E8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坐井观天</a:t>
            </a:r>
            <a:endParaRPr lang="zh-CN" altLang="en-US" sz="3200" b="1">
              <a:solidFill>
                <a:srgbClr val="F15E80"/>
              </a:solidFill>
              <a:latin typeface="楷体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262880" y="5414010"/>
            <a:ext cx="24771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b="1">
                <a:solidFill>
                  <a:schemeClr val="accent2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井底之蛙</a:t>
            </a:r>
            <a:endParaRPr lang="zh-CN" altLang="en-US" sz="3200" b="1">
              <a:solidFill>
                <a:schemeClr val="accent2"/>
              </a:solidFill>
              <a:latin typeface="楷体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432175" y="5370195"/>
            <a:ext cx="24771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b="1">
                <a:solidFill>
                  <a:srgbClr val="F15E80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滥竽充数</a:t>
            </a:r>
            <a:endParaRPr lang="zh-CN" altLang="en-US" sz="3200" b="1">
              <a:solidFill>
                <a:srgbClr val="F15E80"/>
              </a:solidFill>
              <a:latin typeface="楷体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953500" y="5414010"/>
            <a:ext cx="38144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b="1">
                <a:solidFill>
                  <a:schemeClr val="accent2"/>
                </a:solidFill>
                <a:ea typeface="楷体" panose="02010609060101010101" pitchFamily="49" charset="-122"/>
                <a:cs typeface="Arial" pitchFamily="34" charset="0"/>
                <a:sym typeface="+mn-ea"/>
              </a:rPr>
              <a:t>……</a:t>
            </a:r>
            <a:endParaRPr lang="zh-CN" altLang="en-US" sz="3200" b="1">
              <a:solidFill>
                <a:schemeClr val="accent2"/>
              </a:solidFill>
              <a:latin typeface="楷体" pitchFamily="49" charset="-122"/>
              <a:ea typeface="楷体" panose="02010609060101010101" pitchFamily="49" charset="-122"/>
              <a:cs typeface="Arial" pitchFamily="34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0" presetClass="entr" presetSubtype="0" fill="hold" grpId="1" nodeType="afterEffect"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0" presetClass="entr" presetSubtype="0" fill="hold" grpId="7" nodeType="afterEffect"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0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0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0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0" presetClass="entr" presetSubtype="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116" presetID="20" presetClass="entr" presetSubtype="0" fill="hold" grpId="13" nodeType="afterEffect"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20" presetClass="entr" presetSubtype="0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20" presetClass="entr" presetSubtype="0" fill="hold" grpId="1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20" presetClass="entr" presetSubtype="0" fill="hold" grpId="1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0" presetClass="entr" presetSubtype="0" fill="hold" grpId="1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0" grpId="1"/>
      <p:bldP spid="9" grpId="2"/>
      <p:bldP spid="8" grpId="3"/>
      <p:bldP spid="7" grpId="4"/>
      <p:bldP spid="6" grpId="5"/>
      <p:bldP spid="25" grpId="6"/>
      <p:bldP spid="5" grpId="7"/>
      <p:bldP spid="14" grpId="8"/>
      <p:bldP spid="13" grpId="9"/>
      <p:bldP spid="12" grpId="10"/>
      <p:bldP spid="10" grpId="11"/>
      <p:bldP spid="11" grpId="12"/>
      <p:bldP spid="3" grpId="13"/>
      <p:bldP spid="17" grpId="14"/>
      <p:bldP spid="16" grpId="15"/>
      <p:bldP spid="15" grpId="16"/>
      <p:bldP spid="18" grpId="17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9" name="组合 18"/>
          <p:cNvGrpSpPr/>
          <p:nvPr/>
        </p:nvGrpSpPr>
        <p:grpSpPr>
          <a:xfrm>
            <a:off x="1669415" y="2242820"/>
            <a:ext cx="8999855" cy="4206875"/>
            <a:chOff x="2629" y="3532"/>
            <a:chExt cx="14173" cy="662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rcRect l="2893" r="2424" b="4290"/>
            <a:stretch>
              <a:fillRect/>
            </a:stretch>
          </p:blipFill>
          <p:spPr>
            <a:xfrm>
              <a:off x="2629" y="3532"/>
              <a:ext cx="14173" cy="6607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13434" y="7902"/>
              <a:ext cx="2255" cy="2255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/>
        </p:nvSpPr>
        <p:spPr>
          <a:xfrm>
            <a:off x="2112010" y="1236980"/>
            <a:ext cx="771969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/>
            <a:r>
              <a:rPr sz="4000" b="0">
                <a:latin typeface="+mn-ea"/>
                <a:ea typeface="+mn-ea"/>
                <a:cs typeface="+mn-ea"/>
              </a:rPr>
              <a:t>5.写出和笑有关的词语</a:t>
            </a:r>
            <a:r>
              <a:rPr lang="zh-CN" sz="4000" b="0">
                <a:latin typeface="+mn-ea"/>
                <a:ea typeface="+mn-ea"/>
                <a:cs typeface="+mn-ea"/>
              </a:rPr>
              <a:t>。</a:t>
            </a:r>
            <a:endParaRPr lang="zh-CN" altLang="en-US" sz="4000" b="0">
              <a:latin typeface="+mn-ea"/>
              <a:ea typeface="+mn-ea"/>
              <a:cs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2805430" y="2858770"/>
            <a:ext cx="159893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/>
            <a:r>
              <a:rPr lang="zh-CN" sz="3200" b="1">
                <a:solidFill>
                  <a:srgbClr val="F30001"/>
                </a:solidFill>
                <a:latin typeface="华文楷体" panose="02010600040101010101" charset="-122"/>
                <a:ea typeface="华文楷体" panose="02010600040101010101" charset="-122"/>
              </a:rPr>
              <a:t>微笑</a:t>
            </a:r>
            <a:endParaRPr lang="zh-CN" altLang="en-US" sz="3200" b="1">
              <a:solidFill>
                <a:srgbClr val="F3000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66205" y="4618990"/>
            <a:ext cx="29476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破涕为笑</a:t>
            </a:r>
            <a:endParaRPr lang="zh-CN" altLang="en-US" sz="32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44645" y="4618990"/>
            <a:ext cx="25330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眉开眼笑</a:t>
            </a:r>
            <a:endParaRPr lang="zh-CN" altLang="en-US" sz="32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880225" y="3738880"/>
            <a:ext cx="21894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b="1">
                <a:latin typeface="华文楷体" panose="02010600040101010101" charset="-122"/>
                <a:ea typeface="华文楷体" panose="02010600040101010101" charset="-122"/>
                <a:sym typeface="+mn-ea"/>
              </a:rPr>
              <a:t>笑咧咧</a:t>
            </a:r>
            <a:endParaRPr lang="zh-CN" altLang="en-US" sz="3200" b="1"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282940" y="3738880"/>
            <a:ext cx="34353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b="1">
                <a:solidFill>
                  <a:srgbClr val="F3000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笑哈哈</a:t>
            </a:r>
            <a:endParaRPr lang="zh-CN" altLang="en-US" sz="3200" b="1">
              <a:solidFill>
                <a:srgbClr val="F30001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546090" y="3738880"/>
            <a:ext cx="21209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b="1">
                <a:solidFill>
                  <a:srgbClr val="F3000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笑嘻嘻</a:t>
            </a:r>
            <a:endParaRPr lang="zh-CN" altLang="en-US" sz="3200" b="1">
              <a:solidFill>
                <a:srgbClr val="F30001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144645" y="3738880"/>
            <a:ext cx="22040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b="1">
                <a:latin typeface="华文楷体" panose="02010600040101010101" charset="-122"/>
                <a:ea typeface="华文楷体" panose="02010600040101010101" charset="-122"/>
                <a:sym typeface="+mn-ea"/>
              </a:rPr>
              <a:t>笑呵呵</a:t>
            </a:r>
            <a:endParaRPr lang="zh-CN" altLang="en-US" sz="3200" b="1"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805430" y="3738880"/>
            <a:ext cx="21101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b="1">
                <a:solidFill>
                  <a:srgbClr val="F3000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笑眯眯</a:t>
            </a:r>
            <a:endParaRPr lang="zh-CN" altLang="en-US" sz="3200" b="1">
              <a:solidFill>
                <a:srgbClr val="F30001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282940" y="2861310"/>
            <a:ext cx="24396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b="1">
                <a:solidFill>
                  <a:srgbClr val="F3000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嘲笑</a:t>
            </a:r>
            <a:endParaRPr lang="zh-CN" altLang="en-US" sz="3200" b="1">
              <a:solidFill>
                <a:srgbClr val="F30001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880225" y="2860675"/>
            <a:ext cx="21488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b="1">
                <a:latin typeface="华文楷体" panose="02010600040101010101" charset="-122"/>
                <a:ea typeface="华文楷体" panose="02010600040101010101" charset="-122"/>
                <a:sym typeface="+mn-ea"/>
              </a:rPr>
              <a:t>苦笑</a:t>
            </a:r>
            <a:endParaRPr lang="zh-CN" altLang="en-US" sz="3200" b="1"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546090" y="2860040"/>
            <a:ext cx="18173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b="1">
                <a:solidFill>
                  <a:srgbClr val="F3000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傻笑</a:t>
            </a:r>
            <a:endParaRPr lang="zh-CN" altLang="en-US" sz="3200" b="1">
              <a:solidFill>
                <a:srgbClr val="F30001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144645" y="2859405"/>
            <a:ext cx="19361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b="1">
                <a:latin typeface="华文楷体" panose="02010600040101010101" charset="-122"/>
                <a:ea typeface="华文楷体" panose="02010600040101010101" charset="-122"/>
                <a:sym typeface="+mn-ea"/>
              </a:rPr>
              <a:t>狂笑</a:t>
            </a:r>
            <a:endParaRPr lang="zh-CN" altLang="en-US" sz="3200" b="1"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7" grpId="1"/>
      <p:bldP spid="16" grpId="2"/>
      <p:bldP spid="15" grpId="3"/>
      <p:bldP spid="14" grpId="4"/>
      <p:bldP spid="13" grpId="5"/>
      <p:bldP spid="12" grpId="6"/>
      <p:bldP spid="11" grpId="7"/>
      <p:bldP spid="9" grpId="8"/>
      <p:bldP spid="10" grpId="9"/>
      <p:bldP spid="8" grpId="10"/>
      <p:bldP spid="7" grpId="1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" name="圆角矩形 24"/>
          <p:cNvSpPr/>
          <p:nvPr/>
        </p:nvSpPr>
        <p:spPr>
          <a:xfrm>
            <a:off x="1294130" y="2362200"/>
            <a:ext cx="10272395" cy="352615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112010" y="1236980"/>
            <a:ext cx="508000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indent="0"/>
            <a:r>
              <a:rPr lang="en-US" altLang="zh-CN" sz="4000" b="0">
                <a:latin typeface="+mn-ea"/>
                <a:ea typeface="+mn-ea"/>
                <a:cs typeface="+mn-ea"/>
              </a:rPr>
              <a:t>6</a:t>
            </a:r>
            <a:r>
              <a:rPr lang="zh-CN" sz="4000" b="0">
                <a:latin typeface="+mn-ea"/>
                <a:ea typeface="+mn-ea"/>
                <a:cs typeface="+mn-ea"/>
              </a:rPr>
              <a:t>.</a:t>
            </a:r>
            <a:r>
              <a:rPr lang="zh-CN" sz="4000" b="0">
                <a:solidFill>
                  <a:schemeClr val="accent5"/>
                </a:solidFill>
                <a:latin typeface="+mn-ea"/>
                <a:ea typeface="+mn-ea"/>
                <a:cs typeface="+mn-ea"/>
              </a:rPr>
              <a:t>近义词</a:t>
            </a:r>
            <a:r>
              <a:rPr lang="zh-CN" sz="4000" b="0">
                <a:latin typeface="+mn-ea"/>
                <a:ea typeface="+mn-ea"/>
                <a:cs typeface="+mn-ea"/>
              </a:rPr>
              <a:t>。</a:t>
            </a:r>
            <a:endParaRPr lang="zh-CN" altLang="en-US" sz="4000" b="0">
              <a:latin typeface="+mn-ea"/>
              <a:ea typeface="+mn-ea"/>
              <a:cs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17675" y="3550920"/>
            <a:ext cx="236156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defTabSz="914400" eaLnBrk="1" hangingPunct="1">
              <a:lnSpc>
                <a:spcPct val="150000"/>
              </a:lnSpc>
              <a:buClrTx/>
              <a:buSzTx/>
              <a:buFontTx/>
            </a:pPr>
            <a:r>
              <a:rPr lang="zh-CN" sz="3200">
                <a:latin typeface="+mn-lt"/>
                <a:ea typeface="+mn-ea"/>
                <a:sym typeface="+mn-ea"/>
              </a:rPr>
              <a:t>劝告——  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860925" y="3550920"/>
            <a:ext cx="292544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defTabSz="914400" eaLnBrk="1" hangingPunct="1">
              <a:lnSpc>
                <a:spcPct val="150000"/>
              </a:lnSpc>
            </a:pPr>
            <a:r>
              <a:rPr lang="zh-CN" sz="3200">
                <a:latin typeface="+mn-lt"/>
                <a:ea typeface="+mn-ea"/>
                <a:sym typeface="+mn-ea"/>
              </a:rPr>
              <a:t>立刻——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207375" y="3550920"/>
            <a:ext cx="262128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914400" eaLnBrk="1" hangingPunct="1">
              <a:lnSpc>
                <a:spcPct val="150000"/>
              </a:lnSpc>
              <a:buClrTx/>
              <a:buSzTx/>
              <a:buFontTx/>
            </a:pPr>
            <a:r>
              <a:rPr lang="zh-CN" sz="3200">
                <a:latin typeface="+mn-lt"/>
                <a:ea typeface="+mn-ea"/>
                <a:sym typeface="+mn-ea"/>
              </a:rPr>
              <a:t>吃惊—— 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207375" y="2355215"/>
            <a:ext cx="262128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914400" eaLnBrk="1" hangingPunct="1">
              <a:lnSpc>
                <a:spcPct val="150000"/>
              </a:lnSpc>
              <a:buClrTx/>
              <a:buSzTx/>
              <a:buFontTx/>
            </a:pPr>
            <a:r>
              <a:rPr lang="zh-CN" sz="3200">
                <a:latin typeface="+mn-lt"/>
                <a:ea typeface="+mn-ea"/>
                <a:sym typeface="+mn-ea"/>
              </a:rPr>
              <a:t>后悔——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1717675" y="2355850"/>
            <a:ext cx="236156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defTabSz="914400" eaLnBrk="1" hangingPunct="1">
              <a:lnSpc>
                <a:spcPct val="150000"/>
              </a:lnSpc>
              <a:buClrTx/>
              <a:buSzTx/>
              <a:buFontTx/>
            </a:pPr>
            <a:r>
              <a:rPr lang="zh-CN" sz="3200">
                <a:latin typeface="+mn-lt"/>
                <a:ea typeface="+mn-ea"/>
                <a:sym typeface="+mn-ea"/>
              </a:rPr>
              <a:t>巴望——       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860925" y="2355850"/>
            <a:ext cx="262128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914400" eaLnBrk="1" hangingPunct="1">
              <a:lnSpc>
                <a:spcPct val="150000"/>
              </a:lnSpc>
              <a:buClrTx/>
              <a:buSzTx/>
              <a:buFontTx/>
            </a:pPr>
            <a:r>
              <a:rPr lang="zh-CN" sz="3200">
                <a:latin typeface="+mn-lt"/>
                <a:ea typeface="+mn-ea"/>
                <a:sym typeface="+mn-ea"/>
              </a:rPr>
              <a:t>焦急——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991090" y="2571750"/>
            <a:ext cx="20828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sym typeface="+mn-ea"/>
              </a:rPr>
              <a:t>懊悔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419475" y="3719195"/>
            <a:ext cx="20574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sym typeface="+mn-ea"/>
              </a:rPr>
              <a:t>劝说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6608445" y="3719195"/>
            <a:ext cx="20574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sym typeface="+mn-ea"/>
              </a:rPr>
              <a:t>马上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419475" y="2571750"/>
            <a:ext cx="205803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sym typeface="+mn-ea"/>
              </a:rPr>
              <a:t>盼望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6608445" y="2571750"/>
            <a:ext cx="21577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sym typeface="+mn-ea"/>
              </a:rPr>
              <a:t>焦虑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9991090" y="3719195"/>
            <a:ext cx="221170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sym typeface="+mn-ea"/>
              </a:rPr>
              <a:t>惊讶 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717675" y="4925060"/>
            <a:ext cx="236156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defTabSz="914400" eaLnBrk="1" hangingPunct="1">
              <a:lnSpc>
                <a:spcPct val="150000"/>
              </a:lnSpc>
              <a:buClrTx/>
              <a:buSzTx/>
              <a:buFontTx/>
            </a:pPr>
            <a:r>
              <a:rPr lang="zh-CN" sz="3200">
                <a:latin typeface="+mn-lt"/>
                <a:ea typeface="+mn-ea"/>
                <a:sym typeface="+mn-ea"/>
              </a:rPr>
              <a:t>飞快——  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860925" y="4925060"/>
            <a:ext cx="292544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defTabSz="914400" eaLnBrk="1" hangingPunct="1">
              <a:lnSpc>
                <a:spcPct val="150000"/>
              </a:lnSpc>
            </a:pPr>
            <a:r>
              <a:rPr lang="zh-CN" sz="3200">
                <a:latin typeface="+mn-lt"/>
                <a:ea typeface="+mn-ea"/>
                <a:sym typeface="+mn-ea"/>
              </a:rPr>
              <a:t>急忙——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207375" y="4925060"/>
            <a:ext cx="262128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914400" eaLnBrk="1" hangingPunct="1">
              <a:lnSpc>
                <a:spcPct val="150000"/>
              </a:lnSpc>
              <a:buClrTx/>
              <a:buSzTx/>
              <a:buFontTx/>
            </a:pPr>
            <a:r>
              <a:rPr lang="zh-CN" sz="3200">
                <a:latin typeface="+mn-lt"/>
                <a:ea typeface="+mn-ea"/>
                <a:sym typeface="+mn-ea"/>
              </a:rPr>
              <a:t>明白—— 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419475" y="5093335"/>
            <a:ext cx="20574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sym typeface="+mn-ea"/>
              </a:rPr>
              <a:t>飞速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608445" y="5093335"/>
            <a:ext cx="20574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sym typeface="+mn-ea"/>
              </a:rPr>
              <a:t>连忙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991090" y="5093335"/>
            <a:ext cx="221170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sym typeface="+mn-ea"/>
              </a:rPr>
              <a:t>清楚 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8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8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8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7" presetClass="entr" presetSubtype="8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8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7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0" grpId="1"/>
      <p:bldP spid="34" grpId="2"/>
      <p:bldP spid="31" grpId="3"/>
      <p:bldP spid="28" grpId="4"/>
      <p:bldP spid="35" grpId="5"/>
      <p:bldP spid="13" grpId="6"/>
      <p:bldP spid="14" grpId="7"/>
      <p:bldP spid="15" grpId="8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文本框 11"/>
          <p:cNvSpPr txBox="1"/>
          <p:nvPr/>
        </p:nvSpPr>
        <p:spPr>
          <a:xfrm>
            <a:off x="4342765" y="2553970"/>
            <a:ext cx="20694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600">
                <a:latin typeface="+mn-ea"/>
                <a:ea typeface="+mn-ea"/>
                <a:cs typeface="+mn-ea"/>
                <a:sym typeface="+mn-ea"/>
              </a:rPr>
              <a:t>高兴—</a:t>
            </a:r>
            <a:endParaRPr lang="zh-CN" altLang="en-US" sz="3600"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420610" y="2553970"/>
            <a:ext cx="20694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600">
                <a:latin typeface="+mn-ea"/>
                <a:ea typeface="+mn-ea"/>
                <a:cs typeface="+mn-ea"/>
                <a:sym typeface="+mn-ea"/>
              </a:rPr>
              <a:t>结实—</a:t>
            </a:r>
            <a:endParaRPr lang="zh-CN" altLang="en-US" sz="3600"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42765" y="4525010"/>
            <a:ext cx="265112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600">
                <a:latin typeface="+mn-ea"/>
                <a:ea typeface="+mn-ea"/>
                <a:cs typeface="+mn-ea"/>
                <a:sym typeface="+mn-ea"/>
              </a:rPr>
              <a:t>接受—</a:t>
            </a:r>
            <a:endParaRPr lang="zh-CN" altLang="en-US" sz="3600"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79220" y="4525010"/>
            <a:ext cx="204152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600">
                <a:latin typeface="+mn-ea"/>
                <a:ea typeface="+mn-ea"/>
                <a:cs typeface="+mn-ea"/>
                <a:sym typeface="+mn-ea"/>
              </a:rPr>
              <a:t>吃惊—</a:t>
            </a:r>
            <a:endParaRPr lang="zh-CN" altLang="en-US" sz="3600"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01850" y="1236980"/>
            <a:ext cx="508000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indent="0"/>
            <a:r>
              <a:rPr lang="en-US" altLang="zh-CN" sz="4000" b="0">
                <a:latin typeface="+mn-ea"/>
                <a:ea typeface="+mn-ea"/>
                <a:cs typeface="+mn-ea"/>
              </a:rPr>
              <a:t>7</a:t>
            </a:r>
            <a:r>
              <a:rPr lang="zh-CN" sz="4000" b="0">
                <a:latin typeface="+mn-ea"/>
                <a:ea typeface="+mn-ea"/>
                <a:cs typeface="+mn-ea"/>
              </a:rPr>
              <a:t>.</a:t>
            </a:r>
            <a:r>
              <a:rPr lang="zh-CN" sz="4000" b="0">
                <a:solidFill>
                  <a:schemeClr val="accent5"/>
                </a:solidFill>
                <a:latin typeface="+mn-ea"/>
                <a:ea typeface="+mn-ea"/>
                <a:cs typeface="+mn-ea"/>
              </a:rPr>
              <a:t>反义词</a:t>
            </a:r>
            <a:r>
              <a:rPr lang="zh-CN" sz="4000" b="0">
                <a:latin typeface="+mn-ea"/>
                <a:ea typeface="+mn-ea"/>
                <a:cs typeface="+mn-ea"/>
              </a:rPr>
              <a:t>。</a:t>
            </a:r>
            <a:endParaRPr lang="zh-CN" altLang="en-US" sz="4000" b="0">
              <a:latin typeface="+mn-ea"/>
              <a:ea typeface="+mn-ea"/>
              <a:cs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379220" y="2553970"/>
            <a:ext cx="235077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/>
            <a:r>
              <a:rPr lang="zh-CN" sz="3600">
                <a:latin typeface="+mn-ea"/>
                <a:ea typeface="+mn-ea"/>
                <a:cs typeface="+mn-ea"/>
                <a:sym typeface="+mn-ea"/>
              </a:rPr>
              <a:t>急忙—</a:t>
            </a:r>
            <a:r>
              <a:rPr lang="en-US" sz="3600">
                <a:latin typeface="+mn-ea"/>
                <a:ea typeface="+mn-ea"/>
                <a:cs typeface="+mn-ea"/>
                <a:sym typeface="+mn-ea"/>
              </a:rPr>
              <a:t> </a:t>
            </a:r>
            <a:r>
              <a:rPr lang="zh-CN" sz="3600" b="0">
                <a:latin typeface="+mn-ea"/>
                <a:ea typeface="+mn-ea"/>
                <a:cs typeface="+mn-ea"/>
              </a:rPr>
              <a:t>   </a:t>
            </a:r>
            <a:r>
              <a:rPr lang="en-US" sz="3600" b="0">
                <a:latin typeface="+mn-ea"/>
                <a:ea typeface="+mn-ea"/>
                <a:cs typeface="+mn-ea"/>
              </a:rPr>
              <a:t>  </a:t>
            </a:r>
            <a:endParaRPr lang="en-US" altLang="en-US" sz="3600" b="0">
              <a:latin typeface="+mn-ea"/>
              <a:ea typeface="+mn-ea"/>
              <a:cs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868295" y="2585085"/>
            <a:ext cx="204597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40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缓慢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872480" y="2585085"/>
            <a:ext cx="202057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40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难过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990330" y="2585085"/>
            <a:ext cx="223837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40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悲伤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830830" y="4498340"/>
            <a:ext cx="201041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40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镇定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898198" y="4498340"/>
            <a:ext cx="239395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40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排斥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420610" y="4498340"/>
            <a:ext cx="24015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914400" eaLnBrk="1" hangingPunct="1"/>
            <a:r>
              <a:rPr lang="zh-CN" sz="3600">
                <a:latin typeface="+mn-ea"/>
                <a:ea typeface="+mn-ea"/>
                <a:cs typeface="+mn-ea"/>
                <a:sym typeface="+mn-ea"/>
              </a:rPr>
              <a:t>仔细—</a:t>
            </a:r>
            <a:endParaRPr lang="zh-CN" altLang="en-US" sz="3600"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983980" y="4498340"/>
            <a:ext cx="251777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40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大意</a:t>
            </a:r>
          </a:p>
        </p:txBody>
      </p:sp>
      <p:pic>
        <p:nvPicPr>
          <p:cNvPr id="16388" name="图片 3" descr="1"/>
          <p:cNvPicPr>
            <a:picLocks noChangeAspect="1"/>
          </p:cNvPicPr>
          <p:nvPr/>
        </p:nvPicPr>
        <p:blipFill>
          <a:blip r:embed="rId2"/>
          <a:srcRect l="25385" t="32005" r="29224" b="32683"/>
          <a:stretch>
            <a:fillRect/>
          </a:stretch>
        </p:blipFill>
        <p:spPr>
          <a:xfrm>
            <a:off x="139065" y="3413125"/>
            <a:ext cx="11711940" cy="184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图片 3" descr="1"/>
          <p:cNvPicPr>
            <a:picLocks noChangeAspect="1"/>
          </p:cNvPicPr>
          <p:nvPr/>
        </p:nvPicPr>
        <p:blipFill>
          <a:blip r:embed="rId2"/>
          <a:srcRect l="25385" t="32005" r="29224" b="32683"/>
          <a:stretch>
            <a:fillRect/>
          </a:stretch>
        </p:blipFill>
        <p:spPr>
          <a:xfrm>
            <a:off x="139065" y="5367020"/>
            <a:ext cx="11711940" cy="1841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6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1"/>
      <p:bldP spid="5" grpId="2"/>
      <p:bldP spid="6" grpId="3"/>
      <p:bldP spid="8" grpId="4"/>
      <p:bldP spid="13" grpId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2101850" y="1236980"/>
            <a:ext cx="912685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/>
            <a:r>
              <a:rPr lang="en-US" altLang="zh-CN" sz="4000" b="0">
                <a:latin typeface="+mn-ea"/>
                <a:ea typeface="+mn-ea"/>
                <a:cs typeface="+mn-ea"/>
              </a:rPr>
              <a:t>8</a:t>
            </a:r>
            <a:r>
              <a:rPr lang="zh-CN" sz="4000" b="0">
                <a:latin typeface="+mn-ea"/>
                <a:ea typeface="+mn-ea"/>
                <a:cs typeface="+mn-ea"/>
              </a:rPr>
              <a:t>.</a:t>
            </a:r>
            <a:r>
              <a:rPr lang="zh-CN" sz="4000" b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写出带有下列偏旁的字</a:t>
            </a:r>
            <a:r>
              <a:rPr lang="zh-CN" sz="4000" b="0">
                <a:latin typeface="+mn-ea"/>
                <a:ea typeface="+mn-ea"/>
                <a:cs typeface="+mn-ea"/>
              </a:rPr>
              <a:t>。</a:t>
            </a:r>
            <a:endParaRPr lang="zh-CN" altLang="en-US" sz="4000" b="0">
              <a:latin typeface="+mn-ea"/>
              <a:ea typeface="+mn-ea"/>
              <a:cs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479040" y="2466975"/>
            <a:ext cx="92290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defTabSz="914400" eaLnBrk="1" hangingPunct="1">
              <a:buClrTx/>
              <a:buSzTx/>
              <a:buFontTx/>
            </a:pPr>
            <a:r>
              <a:rPr 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厨、厕、厢、厦、愿、原、厚、压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1350010" y="2466975"/>
            <a:ext cx="8860790" cy="657860"/>
            <a:chOff x="3326" y="3885"/>
            <a:chExt cx="13954" cy="1036"/>
          </a:xfrm>
        </p:grpSpPr>
        <p:sp>
          <p:nvSpPr>
            <p:cNvPr id="17" name="文本框 16"/>
            <p:cNvSpPr txBox="1"/>
            <p:nvPr/>
          </p:nvSpPr>
          <p:spPr>
            <a:xfrm>
              <a:off x="3326" y="3885"/>
              <a:ext cx="5027" cy="9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sz="3200">
                  <a:solidFill>
                    <a:schemeClr val="accent5"/>
                  </a:solidFill>
                  <a:latin typeface="+mn-ea"/>
                  <a:ea typeface="+mn-ea"/>
                  <a:cs typeface="+mn-ea"/>
                  <a:sym typeface="+mn-ea"/>
                </a:rPr>
                <a:t>厂</a:t>
              </a:r>
              <a:r>
                <a:rPr lang="zh-CN" sz="3200">
                  <a:latin typeface="+mn-ea"/>
                  <a:ea typeface="+mn-ea"/>
                  <a:cs typeface="+mn-ea"/>
                  <a:sym typeface="+mn-ea"/>
                </a:rPr>
                <a:t>:</a:t>
              </a:r>
              <a:endParaRPr 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5040" y="4920"/>
              <a:ext cx="12240" cy="1"/>
            </a:xfrm>
            <a:prstGeom prst="line">
              <a:avLst/>
            </a:prstGeom>
            <a:ln w="381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21"/>
          <p:cNvSpPr txBox="1"/>
          <p:nvPr/>
        </p:nvSpPr>
        <p:spPr>
          <a:xfrm>
            <a:off x="2483485" y="3493770"/>
            <a:ext cx="923036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defTabSz="914400" eaLnBrk="1" hangingPunct="1">
              <a:buClrTx/>
              <a:buSzTx/>
              <a:buFontTx/>
            </a:pPr>
            <a:r>
              <a:rPr 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座、店、床、库、底、庄、废、庙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350010" y="3496310"/>
            <a:ext cx="8860790" cy="619760"/>
            <a:chOff x="3086" y="6464"/>
            <a:chExt cx="13954" cy="976"/>
          </a:xfrm>
        </p:grpSpPr>
        <p:sp>
          <p:nvSpPr>
            <p:cNvPr id="24" name="文本框 23"/>
            <p:cNvSpPr txBox="1"/>
            <p:nvPr/>
          </p:nvSpPr>
          <p:spPr>
            <a:xfrm>
              <a:off x="3086" y="6464"/>
              <a:ext cx="3184" cy="9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 anchor="t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sz="3200" spc="-600">
                  <a:solidFill>
                    <a:schemeClr val="accent5"/>
                  </a:solidFill>
                  <a:latin typeface="+中文正文" charset="0"/>
                  <a:ea typeface="+mn-ea"/>
                  <a:cs typeface="+mn-ea"/>
                  <a:sym typeface="+mn-ea"/>
                </a:rPr>
                <a:t> 广</a:t>
              </a:r>
              <a:r>
                <a:rPr lang="zh-CN" sz="3200" spc="-600">
                  <a:latin typeface="+中文正文" charset="0"/>
                  <a:ea typeface="+mn-ea"/>
                  <a:cs typeface="+mn-ea"/>
                  <a:sym typeface="+mn-ea"/>
                </a:rPr>
                <a:t>：</a:t>
              </a:r>
              <a:endParaRPr lang="zh-CN" sz="3600" b="1" spc="-600">
                <a:solidFill>
                  <a:srgbClr val="FF0000"/>
                </a:solidFill>
                <a:latin typeface="+中文正文" charset="0"/>
                <a:ea typeface="楷体" panose="02010609060101010101" pitchFamily="49" charset="-122"/>
                <a:cs typeface="+mn-ea"/>
                <a:sym typeface="+mn-ea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 flipV="1">
              <a:off x="4800" y="7424"/>
              <a:ext cx="12240" cy="16"/>
            </a:xfrm>
            <a:prstGeom prst="line">
              <a:avLst/>
            </a:prstGeom>
            <a:ln w="381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本框 27"/>
          <p:cNvSpPr txBox="1"/>
          <p:nvPr/>
        </p:nvSpPr>
        <p:spPr>
          <a:xfrm>
            <a:off x="2473325" y="4482465"/>
            <a:ext cx="923036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defTabSz="914400" eaLnBrk="1" hangingPunct="1">
              <a:buClrTx/>
              <a:buSzTx/>
              <a:buFontTx/>
            </a:pPr>
            <a:r>
              <a:rPr 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窟、窿、窑、窄、空、穿、突、穷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1339850" y="4487545"/>
            <a:ext cx="8860790" cy="619760"/>
            <a:chOff x="3086" y="6464"/>
            <a:chExt cx="13954" cy="976"/>
          </a:xfrm>
        </p:grpSpPr>
        <p:sp>
          <p:nvSpPr>
            <p:cNvPr id="30" name="文本框 29"/>
            <p:cNvSpPr txBox="1"/>
            <p:nvPr/>
          </p:nvSpPr>
          <p:spPr>
            <a:xfrm>
              <a:off x="3086" y="6464"/>
              <a:ext cx="3184" cy="9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 anchor="t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sz="3200" spc="-600">
                  <a:solidFill>
                    <a:schemeClr val="accent5"/>
                  </a:solidFill>
                  <a:latin typeface="+中文正文" charset="0"/>
                  <a:ea typeface="+mn-ea"/>
                  <a:cs typeface="+mn-ea"/>
                  <a:sym typeface="+mn-ea"/>
                </a:rPr>
                <a:t> 穴</a:t>
              </a:r>
              <a:r>
                <a:rPr lang="zh-CN" sz="3200" spc="-600">
                  <a:latin typeface="+中文正文" charset="0"/>
                  <a:ea typeface="+mn-ea"/>
                  <a:cs typeface="+mn-ea"/>
                  <a:sym typeface="+mn-ea"/>
                </a:rPr>
                <a:t>：</a:t>
              </a:r>
              <a:endParaRPr lang="zh-CN" sz="3600" b="1" spc="-600">
                <a:solidFill>
                  <a:srgbClr val="FF0000"/>
                </a:solidFill>
                <a:latin typeface="+中文正文" charset="0"/>
                <a:ea typeface="楷体" panose="02010609060101010101" pitchFamily="49" charset="-122"/>
                <a:cs typeface="+mn-ea"/>
                <a:sym typeface="+mn-ea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 flipV="1">
              <a:off x="4800" y="7424"/>
              <a:ext cx="12240" cy="16"/>
            </a:xfrm>
            <a:prstGeom prst="line">
              <a:avLst/>
            </a:prstGeom>
            <a:ln w="381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文本框 31"/>
          <p:cNvSpPr txBox="1"/>
          <p:nvPr/>
        </p:nvSpPr>
        <p:spPr>
          <a:xfrm>
            <a:off x="2473325" y="5474335"/>
            <a:ext cx="923036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defTabSz="914400" eaLnBrk="1" hangingPunct="1">
              <a:buClrTx/>
              <a:buSzTx/>
              <a:buFontTx/>
            </a:pPr>
            <a:r>
              <a:rPr 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家、字、定、害、宵、完、宁、宇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1339850" y="5478780"/>
            <a:ext cx="8860790" cy="619760"/>
            <a:chOff x="3086" y="6464"/>
            <a:chExt cx="13954" cy="976"/>
          </a:xfrm>
        </p:grpSpPr>
        <p:sp>
          <p:nvSpPr>
            <p:cNvPr id="34" name="文本框 33"/>
            <p:cNvSpPr txBox="1"/>
            <p:nvPr/>
          </p:nvSpPr>
          <p:spPr>
            <a:xfrm>
              <a:off x="3086" y="6464"/>
              <a:ext cx="3184" cy="9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 anchor="t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sz="3200" spc="-600">
                  <a:solidFill>
                    <a:schemeClr val="accent5"/>
                  </a:solidFill>
                  <a:latin typeface="+中文正文" charset="0"/>
                  <a:ea typeface="+mn-ea"/>
                  <a:cs typeface="+mn-ea"/>
                  <a:sym typeface="+mn-ea"/>
                </a:rPr>
                <a:t> 宀</a:t>
              </a:r>
              <a:r>
                <a:rPr lang="zh-CN" sz="3200" spc="-600">
                  <a:latin typeface="+中文正文" charset="0"/>
                  <a:ea typeface="+mn-ea"/>
                  <a:cs typeface="+mn-ea"/>
                  <a:sym typeface="+mn-ea"/>
                </a:rPr>
                <a:t>：</a:t>
              </a:r>
              <a:endParaRPr lang="zh-CN" sz="3600" b="1" spc="-600">
                <a:solidFill>
                  <a:srgbClr val="FF0000"/>
                </a:solidFill>
                <a:latin typeface="+中文正文" charset="0"/>
                <a:ea typeface="楷体" panose="02010609060101010101" pitchFamily="49" charset="-122"/>
                <a:cs typeface="+mn-ea"/>
                <a:sym typeface="+mn-ea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 flipV="1">
              <a:off x="4800" y="7424"/>
              <a:ext cx="12240" cy="16"/>
            </a:xfrm>
            <a:prstGeom prst="line">
              <a:avLst/>
            </a:prstGeom>
            <a:ln w="381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2" grpId="1"/>
      <p:bldP spid="28" grpId="2"/>
      <p:bldP spid="32" grpId="3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-17145" y="-17145"/>
            <a:ext cx="12213590" cy="6902450"/>
            <a:chOff x="-27" y="-27"/>
            <a:chExt cx="19234" cy="1087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7" y="-27"/>
              <a:ext cx="19235" cy="10870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6183" y="485"/>
              <a:ext cx="11123" cy="208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8000" b="1" spc="200">
                  <a:solidFill>
                    <a:srgbClr val="FF0000"/>
                  </a:solidFill>
                  <a:uFillTx/>
                  <a:latin typeface="楷体" pitchFamily="49" charset="-122"/>
                  <a:ea typeface="楷体" panose="02010609060101010101" pitchFamily="49" charset="-122"/>
                  <a:cs typeface="+mj-cs"/>
                  <a:sym typeface="+mn-ea"/>
                </a:rPr>
                <a:t>日积月累</a:t>
              </a:r>
            </a:p>
          </p:txBody>
        </p:sp>
      </p:grp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圆角矩形 10"/>
          <p:cNvSpPr/>
          <p:nvPr/>
        </p:nvSpPr>
        <p:spPr>
          <a:xfrm>
            <a:off x="1328420" y="2057400"/>
            <a:ext cx="9415780" cy="38862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1557020" y="2944495"/>
            <a:ext cx="10540365" cy="922020"/>
          </a:xfrm>
          <a:prstGeom prst="rect">
            <a:avLst/>
          </a:prstGeom>
          <a:noFill/>
          <a:ln w="9525">
            <a:noFill/>
          </a:ln>
        </p:spPr>
        <p:txBody>
          <a:bodyPr wrap="square" rtlCol="0" anchor="t">
            <a:spAutoFit/>
          </a:bodyPr>
          <a:lstStyle/>
          <a:p>
            <a:pPr lvl="0" algn="l" latinLnBrk="0">
              <a:lnSpc>
                <a:spcPct val="150000"/>
              </a:lnSpc>
              <a:buClrTx/>
              <a:buSzTx/>
              <a:buFontTx/>
            </a:pPr>
            <a:r>
              <a:rPr sz="3600" b="1" spc="-600">
                <a:solidFill>
                  <a:schemeClr val="tx1"/>
                </a:solidFill>
                <a:uFillTx/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置冠服， (</a:t>
            </a:r>
            <a:r>
              <a:rPr sz="3600" b="1" spc="-600">
                <a:uFillTx/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    </a:t>
            </a:r>
            <a:r>
              <a:rPr sz="3600" b="1" spc="-600">
                <a:solidFill>
                  <a:schemeClr val="tx1"/>
                </a:solidFill>
                <a:uFillTx/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) ，勿乱顿， (</a:t>
            </a:r>
            <a:r>
              <a:rPr sz="3600" b="1" spc="-600">
                <a:uFillTx/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    </a:t>
            </a:r>
            <a:r>
              <a:rPr sz="3600" b="1" spc="-600">
                <a:solidFill>
                  <a:schemeClr val="tx1"/>
                </a:solidFill>
                <a:uFillTx/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)。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1557020" y="3870960"/>
            <a:ext cx="10540365" cy="922020"/>
          </a:xfrm>
          <a:prstGeom prst="rect">
            <a:avLst/>
          </a:prstGeom>
          <a:noFill/>
          <a:ln w="9525">
            <a:noFill/>
          </a:ln>
        </p:spPr>
        <p:txBody>
          <a:bodyPr wrap="square" rtlCol="0" anchor="t">
            <a:spAutoFit/>
          </a:bodyPr>
          <a:lstStyle/>
          <a:p>
            <a:pPr lvl="0" algn="l" latinLnBrk="0">
              <a:lnSpc>
                <a:spcPct val="150000"/>
              </a:lnSpc>
              <a:buClrTx/>
              <a:buSzTx/>
              <a:buFontTx/>
            </a:pPr>
            <a:r>
              <a:rPr sz="3600" b="1" spc="-600">
                <a:solidFill>
                  <a:schemeClr val="tx1"/>
                </a:solidFill>
                <a:uFillTx/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唯(</a:t>
            </a:r>
            <a:r>
              <a:rPr sz="3600" b="1" spc="-600">
                <a:uFillTx/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</a:t>
            </a:r>
            <a:r>
              <a:rPr sz="3600" b="1" spc="-600">
                <a:solidFill>
                  <a:schemeClr val="tx1"/>
                </a:solidFill>
                <a:uFillTx/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)， 唯(</a:t>
            </a:r>
            <a:r>
              <a:rPr sz="3600" b="1" spc="-600">
                <a:uFillTx/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</a:t>
            </a:r>
            <a:r>
              <a:rPr sz="3600" b="1" spc="-600">
                <a:solidFill>
                  <a:schemeClr val="tx1"/>
                </a:solidFill>
                <a:uFillTx/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)， 不如人， (</a:t>
            </a:r>
            <a:r>
              <a:rPr sz="3600" b="1" spc="-600">
                <a:uFillTx/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    </a:t>
            </a:r>
            <a:r>
              <a:rPr sz="3600" b="1" spc="-600">
                <a:solidFill>
                  <a:schemeClr val="tx1"/>
                </a:solidFill>
                <a:uFillTx/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)。</a:t>
            </a:r>
          </a:p>
        </p:txBody>
      </p:sp>
      <p:sp>
        <p:nvSpPr>
          <p:cNvPr id="2" name="标题 1"/>
          <p:cNvSpPr>
            <a:spLocks noGrp="1"/>
          </p:cNvSpPr>
          <p:nvPr/>
        </p:nvSpPr>
        <p:spPr>
          <a:xfrm>
            <a:off x="1066800" y="609600"/>
            <a:ext cx="8229600" cy="792480"/>
          </a:xfrm>
        </p:spPr>
        <p:txBody>
          <a:bodyPr rtlCol="0"/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800" b="1" u="none" strike="noStrike" kern="1200" cap="none" spc="200" normalizeH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l" eaLnBrk="1" fontAlgn="auto" hangingPunct="1">
              <a:spcAft>
                <a:spcPct val="0"/>
              </a:spcAft>
              <a:defRPr/>
            </a:pPr>
            <a:r>
              <a:rPr lang="zh-CN" altLang="en-US" sz="4000" b="1"/>
              <a:t>七、日积月累。</a:t>
            </a:r>
            <a:br>
              <a:rPr lang="zh-CN" altLang="zh-CN" sz="4000"/>
            </a:br>
          </a:p>
        </p:txBody>
      </p:sp>
      <p:pic>
        <p:nvPicPr>
          <p:cNvPr id="4105" name="图片 6" descr="阿瑟发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22250" y="337820"/>
            <a:ext cx="1483995" cy="11220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1557020" y="2170430"/>
            <a:ext cx="10540365" cy="922020"/>
          </a:xfrm>
          <a:prstGeom prst="rect">
            <a:avLst/>
          </a:prstGeom>
          <a:noFill/>
          <a:ln w="9525">
            <a:noFill/>
          </a:ln>
        </p:spPr>
        <p:txBody>
          <a:bodyPr wrap="square" rtlCol="0" anchor="t">
            <a:spAutoFit/>
          </a:bodyPr>
          <a:lstStyle/>
          <a:p>
            <a:pPr lvl="0" algn="l" latinLnBrk="0">
              <a:lnSpc>
                <a:spcPct val="150000"/>
              </a:lnSpc>
              <a:buClrTx/>
              <a:buSzTx/>
              <a:buFontTx/>
            </a:pPr>
            <a:r>
              <a:rPr sz="3600" b="1" spc="-600">
                <a:solidFill>
                  <a:schemeClr val="tx1"/>
                </a:solidFill>
                <a:uFillTx/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冠必(    )， 纽必(    )， 袜与履， (            )。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639695" y="2170430"/>
            <a:ext cx="336613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914400" eaLnBrk="1" hangingPunct="1">
              <a:lnSpc>
                <a:spcPct val="150000"/>
              </a:lnSpc>
              <a:buClrTx/>
              <a:buSzTx/>
              <a:buFontTx/>
            </a:pPr>
            <a:r>
              <a:rPr 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正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8060055" y="2170430"/>
            <a:ext cx="359727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914400" eaLnBrk="1" hangingPunct="1">
              <a:lnSpc>
                <a:spcPct val="150000"/>
              </a:lnSpc>
              <a:buClrTx/>
              <a:buSzTx/>
              <a:buFontTx/>
            </a:pPr>
            <a:r>
              <a:rPr 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俱紧切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850765" y="2170430"/>
            <a:ext cx="284797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914400" eaLnBrk="1" hangingPunct="1">
              <a:lnSpc>
                <a:spcPct val="150000"/>
              </a:lnSpc>
              <a:buClrTx/>
              <a:buSzTx/>
              <a:buFontTx/>
            </a:pPr>
            <a:r>
              <a:rPr 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结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8009255" y="2967990"/>
            <a:ext cx="29464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914400" eaLnBrk="1" hangingPunct="1">
              <a:lnSpc>
                <a:spcPct val="150000"/>
              </a:lnSpc>
              <a:buClrTx/>
              <a:buSzTx/>
              <a:buFontTx/>
            </a:pPr>
            <a:r>
              <a:rPr 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致污秽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2324735" y="3905250"/>
            <a:ext cx="251079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914400" eaLnBrk="1" hangingPunct="1">
              <a:lnSpc>
                <a:spcPct val="150000"/>
              </a:lnSpc>
              <a:buClrTx/>
              <a:buSzTx/>
              <a:buFontTx/>
            </a:pPr>
            <a:r>
              <a:rPr 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德学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557020" y="4797425"/>
            <a:ext cx="10540365" cy="922020"/>
          </a:xfrm>
          <a:prstGeom prst="rect">
            <a:avLst/>
          </a:prstGeom>
          <a:noFill/>
          <a:ln w="9525">
            <a:noFill/>
          </a:ln>
        </p:spPr>
        <p:txBody>
          <a:bodyPr wrap="square" rtlCol="0" anchor="t">
            <a:spAutoFit/>
          </a:bodyPr>
          <a:lstStyle/>
          <a:p>
            <a:pPr lvl="0" algn="l" latinLnBrk="0">
              <a:lnSpc>
                <a:spcPct val="150000"/>
              </a:lnSpc>
              <a:buClrTx/>
              <a:buSzTx/>
              <a:buFontTx/>
            </a:pPr>
            <a:r>
              <a:rPr sz="3600" b="1" spc="-600">
                <a:solidFill>
                  <a:schemeClr val="tx1"/>
                </a:solidFill>
                <a:uFillTx/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若衣服， 若饮食， 不如人， 勿生戚。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4675505" y="3905250"/>
            <a:ext cx="294576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914400" eaLnBrk="1" hangingPunct="1">
              <a:lnSpc>
                <a:spcPct val="150000"/>
              </a:lnSpc>
              <a:buClrTx/>
              <a:buSzTx/>
              <a:buFontTx/>
            </a:pPr>
            <a:r>
              <a:rPr 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才艺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8616950" y="3905250"/>
            <a:ext cx="319278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914400" eaLnBrk="1" hangingPunct="1">
              <a:lnSpc>
                <a:spcPct val="150000"/>
              </a:lnSpc>
              <a:buClrTx/>
              <a:buSzTx/>
              <a:buFontTx/>
            </a:pPr>
            <a:r>
              <a:rPr 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当自砺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617595" y="2967990"/>
            <a:ext cx="400367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914400" eaLnBrk="1" hangingPunct="1">
              <a:lnSpc>
                <a:spcPct val="150000"/>
              </a:lnSpc>
              <a:buClrTx/>
              <a:buSzTx/>
              <a:buFontTx/>
            </a:pPr>
            <a:r>
              <a:rPr lang="zh-CN" sz="36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有定位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7" grpId="1"/>
      <p:bldP spid="25" grpId="2"/>
      <p:bldP spid="29" grpId="3"/>
      <p:bldP spid="30" grpId="4"/>
      <p:bldP spid="31" grpId="5"/>
      <p:bldP spid="35" grpId="6"/>
      <p:bldP spid="36" grpId="7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/>
          <p:cNvGrpSpPr/>
          <p:nvPr/>
        </p:nvGrpSpPr>
        <p:grpSpPr>
          <a:xfrm>
            <a:off x="-86360" y="-40640"/>
            <a:ext cx="12907645" cy="6916573"/>
            <a:chOff x="-118" y="-64"/>
            <a:chExt cx="20327" cy="10892"/>
          </a:xfrm>
        </p:grpSpPr>
        <p:grpSp>
          <p:nvGrpSpPr>
            <p:cNvPr id="4" name="组合 3"/>
            <p:cNvGrpSpPr/>
            <p:nvPr/>
          </p:nvGrpSpPr>
          <p:grpSpPr>
            <a:xfrm>
              <a:off x="-118" y="-64"/>
              <a:ext cx="20327" cy="10892"/>
              <a:chOff x="3600" y="1012"/>
              <a:chExt cx="12000" cy="8775"/>
            </a:xfrm>
          </p:grpSpPr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00" y="1012"/>
                <a:ext cx="12000" cy="8775"/>
              </a:xfrm>
              <a:prstGeom prst="rect">
                <a:avLst/>
              </a:prstGeom>
            </p:spPr>
          </p:pic>
          <p:sp>
            <p:nvSpPr>
              <p:cNvPr id="3" name="矩形 2"/>
              <p:cNvSpPr/>
              <p:nvPr/>
            </p:nvSpPr>
            <p:spPr>
              <a:xfrm>
                <a:off x="10198" y="6228"/>
                <a:ext cx="4964" cy="2073"/>
              </a:xfrm>
              <a:prstGeom prst="rect">
                <a:avLst/>
              </a:prstGeom>
              <a:solidFill>
                <a:srgbClr val="F1E5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11690" y="6890"/>
              <a:ext cx="6549" cy="1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6600" b="1" spc="600">
                  <a:solidFill>
                    <a:schemeClr val="tx1"/>
                  </a:solidFill>
                  <a:uFillTx/>
                  <a:latin typeface="黑体" panose="02010609060101010101" charset="-122"/>
                  <a:ea typeface="黑体" panose="02010609060101010101" charset="-122"/>
                </a:rPr>
                <a:t>句子练习</a:t>
              </a:r>
            </a:p>
          </p:txBody>
        </p:sp>
      </p:grpSp>
    </p:spTree>
  </p:cSld>
  <p:clrMapOvr>
    <a:masterClrMapping/>
  </p:clrMapOvr>
  <p:transition>
    <p:wheel spokes="8"/>
  </p:transition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1066800" y="609600"/>
            <a:ext cx="8229600" cy="792480"/>
          </a:xfrm>
        </p:spPr>
        <p:txBody>
          <a:bodyPr rtlCol="0"/>
          <a:lstStyle/>
          <a:p>
            <a:pPr algn="l" eaLnBrk="1" fontAlgn="auto" hangingPunct="1">
              <a:spcAft>
                <a:spcPct val="0"/>
              </a:spcAft>
              <a:defRPr/>
            </a:pPr>
            <a:r>
              <a:rPr lang="zh-CN" altLang="en-US" sz="4000" b="1"/>
              <a:t>八、按要求写句子。</a:t>
            </a:r>
            <a:br>
              <a:rPr lang="zh-CN" altLang="zh-CN" sz="4000"/>
            </a:b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734060" y="1485265"/>
            <a:ext cx="10772140" cy="38735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734060" y="1744980"/>
            <a:ext cx="953897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/>
            <a:r>
              <a:rPr lang="zh-CN" sz="4000" b="0">
                <a:latin typeface="+mn-ea"/>
                <a:ea typeface="+mn-ea"/>
                <a:cs typeface="+mn-ea"/>
              </a:rPr>
              <a:t>1.照例句样子，用下面的词语写句子。</a:t>
            </a:r>
            <a:endParaRPr lang="zh-CN" altLang="en-US" sz="4000" b="0">
              <a:latin typeface="+mn-ea"/>
              <a:ea typeface="+mn-ea"/>
              <a:cs typeface="+mn-ea"/>
            </a:endParaRPr>
          </a:p>
        </p:txBody>
      </p:sp>
      <p:pic>
        <p:nvPicPr>
          <p:cNvPr id="4105" name="图片 6" descr="阿瑟发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22250" y="337820"/>
            <a:ext cx="1483995" cy="11220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0" name="文本框 99"/>
          <p:cNvSpPr txBox="1"/>
          <p:nvPr/>
        </p:nvSpPr>
        <p:spPr>
          <a:xfrm>
            <a:off x="1264285" y="2571750"/>
            <a:ext cx="10359390" cy="1753235"/>
          </a:xfrm>
          <a:prstGeom prst="rect">
            <a:avLst/>
          </a:prstGeom>
          <a:noFill/>
          <a:ln w="9525">
            <a:noFill/>
          </a:ln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50000"/>
              </a:lnSpc>
              <a:buClrTx/>
              <a:buSzTx/>
              <a:buFontTx/>
            </a:pPr>
            <a:r>
              <a:rPr lang="zh-CN" sz="3600">
                <a:solidFill>
                  <a:srgbClr val="4472C4"/>
                </a:solidFill>
                <a:latin typeface="+mn-ea"/>
                <a:ea typeface="+mn-ea"/>
                <a:cs typeface="+mn-ea"/>
                <a:sym typeface="+mn-ea"/>
              </a:rPr>
              <a:t>例1</a:t>
            </a:r>
            <a:r>
              <a:rPr lang="zh-CN" sz="3600">
                <a:solidFill>
                  <a:schemeClr val="tx1"/>
                </a:solidFill>
                <a:latin typeface="+mn-ea"/>
                <a:ea typeface="+mn-ea"/>
                <a:cs typeface="+mn-ea"/>
                <a:sym typeface="+mn-ea"/>
              </a:rPr>
              <a:t>、</a:t>
            </a:r>
            <a:r>
              <a:rPr lang="zh-CN" sz="3600">
                <a:latin typeface="+mn-ea"/>
                <a:ea typeface="+mn-ea"/>
                <a:cs typeface="+mn-ea"/>
                <a:sym typeface="+mn-ea"/>
              </a:rPr>
              <a:t>原来河水既不像老牛说的那样浅，也不像松鼠说的那样深。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1341755" y="5850890"/>
            <a:ext cx="10164445" cy="10160"/>
          </a:xfrm>
          <a:prstGeom prst="line">
            <a:avLst/>
          </a:prstGeom>
          <a:ln w="3810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341755" y="5033645"/>
            <a:ext cx="10142220" cy="9036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20000"/>
              </a:lnSpc>
            </a:pPr>
            <a:r>
              <a:rPr lang="zh-CN" sz="4400" b="1" spc="800">
                <a:solidFill>
                  <a:srgbClr val="FF0000"/>
                </a:solidFill>
                <a:uFillTx/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小明既会打篮球，又会打排球。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264285" y="4344035"/>
            <a:ext cx="2974975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sz="4000">
                <a:solidFill>
                  <a:srgbClr val="A389C4"/>
                </a:solidFill>
                <a:latin typeface="+mn-ea"/>
                <a:ea typeface="+mn-ea"/>
                <a:cs typeface="+mn-ea"/>
                <a:sym typeface="+mn-ea"/>
              </a:rPr>
              <a:t>既……又……</a:t>
            </a:r>
            <a:r>
              <a:rPr lang="en-US" altLang="zh-CN" sz="4000">
                <a:solidFill>
                  <a:schemeClr val="tx1"/>
                </a:solidFill>
                <a:latin typeface="+mn-ea"/>
                <a:ea typeface="+mn-ea"/>
                <a:cs typeface="+mn-ea"/>
                <a:sym typeface="+mn-ea"/>
              </a:rPr>
              <a:t>:</a:t>
            </a: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283970" y="1525270"/>
            <a:ext cx="10044430" cy="2061210"/>
          </a:xfrm>
          <a:prstGeom prst="rect">
            <a:avLst/>
          </a:prstGeom>
          <a:noFill/>
          <a:ln w="9525">
            <a:noFill/>
          </a:ln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60000"/>
              </a:lnSpc>
              <a:buClrTx/>
              <a:buSzTx/>
              <a:buFontTx/>
            </a:pPr>
            <a:r>
              <a:rPr lang="zh-CN" sz="4000">
                <a:solidFill>
                  <a:srgbClr val="4472C4"/>
                </a:solidFill>
                <a:latin typeface="+mn-ea"/>
                <a:ea typeface="+mn-ea"/>
                <a:cs typeface="+mn-ea"/>
                <a:sym typeface="+mn-ea"/>
              </a:rPr>
              <a:t>例</a:t>
            </a:r>
            <a:r>
              <a:rPr lang="en-US" altLang="zh-CN" sz="4000">
                <a:solidFill>
                  <a:srgbClr val="4472C4"/>
                </a:solidFill>
                <a:latin typeface="+mn-ea"/>
                <a:ea typeface="+mn-ea"/>
                <a:cs typeface="+mn-ea"/>
                <a:sym typeface="+mn-ea"/>
              </a:rPr>
              <a:t>2</a:t>
            </a:r>
            <a:r>
              <a:rPr lang="zh-CN" sz="4000">
                <a:solidFill>
                  <a:schemeClr val="tx1"/>
                </a:solidFill>
                <a:latin typeface="+mn-ea"/>
                <a:ea typeface="+mn-ea"/>
                <a:cs typeface="+mn-ea"/>
                <a:sym typeface="+mn-ea"/>
              </a:rPr>
              <a:t>、</a:t>
            </a:r>
            <a:r>
              <a:rPr lang="zh-CN" sz="4000">
                <a:latin typeface="+mn-ea"/>
                <a:ea typeface="+mn-ea"/>
                <a:cs typeface="+mn-ea"/>
                <a:sym typeface="+mn-ea"/>
              </a:rPr>
              <a:t>小马难为情地说：“一条河挡住了去路，我......我过不去。”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1361440" y="5661025"/>
            <a:ext cx="10164445" cy="10160"/>
          </a:xfrm>
          <a:prstGeom prst="line">
            <a:avLst/>
          </a:prstGeom>
          <a:ln w="3810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361440" y="4691380"/>
            <a:ext cx="10705465" cy="9036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20000"/>
              </a:lnSpc>
            </a:pPr>
            <a:r>
              <a:rPr lang="zh-CN" sz="44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cs typeface="+mn-ea"/>
                <a:sym typeface="+mn-ea"/>
              </a:rPr>
              <a:t>小明难为情地说：“花瓶是我打碎的。”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283970" y="3811905"/>
            <a:ext cx="1829435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sz="4000">
                <a:solidFill>
                  <a:srgbClr val="A389C4"/>
                </a:solidFill>
                <a:latin typeface="+mn-ea"/>
                <a:ea typeface="+mn-ea"/>
                <a:cs typeface="+mn-ea"/>
                <a:sym typeface="+mn-ea"/>
              </a:rPr>
              <a:t>难为情</a:t>
            </a:r>
            <a:r>
              <a:rPr lang="en-US" altLang="zh-CN" sz="4000">
                <a:solidFill>
                  <a:schemeClr val="tx1"/>
                </a:solidFill>
                <a:latin typeface="+mn-ea"/>
                <a:ea typeface="+mn-ea"/>
                <a:cs typeface="+mn-ea"/>
                <a:sym typeface="+mn-ea"/>
              </a:rPr>
              <a:t>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/>
        </p:nvSpPr>
        <p:spPr>
          <a:xfrm>
            <a:off x="1365885" y="4837430"/>
            <a:ext cx="9545320" cy="1322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/>
            <a:r>
              <a:rPr lang="zh-CN" sz="4000" b="1">
                <a:solidFill>
                  <a:schemeClr val="tx1"/>
                </a:solidFill>
                <a:latin typeface="楷体" pitchFamily="49" charset="-122"/>
                <a:ea typeface="楷体" panose="02010609060101010101" pitchFamily="49" charset="-122"/>
              </a:rPr>
              <a:t>他（</a:t>
            </a:r>
            <a:r>
              <a:rPr lang="zh-CN" sz="4000" b="1">
                <a:latin typeface="楷体" pitchFamily="49" charset="-122"/>
                <a:ea typeface="楷体" panose="02010609060101010101" pitchFamily="49" charset="-122"/>
                <a:sym typeface="+mn-ea"/>
              </a:rPr>
              <a:t>       </a:t>
            </a:r>
            <a:r>
              <a:rPr lang="zh-CN" sz="4000" b="1">
                <a:solidFill>
                  <a:schemeClr val="tx1"/>
                </a:solidFill>
                <a:latin typeface="楷体" pitchFamily="49" charset="-122"/>
                <a:ea typeface="楷体" panose="02010609060101010101" pitchFamily="49" charset="-122"/>
              </a:rPr>
              <a:t>）堵上了那个窟窿，把羊圈修得结结实实。</a:t>
            </a:r>
            <a:endParaRPr lang="zh-CN" altLang="en-US" sz="4000" b="1">
              <a:solidFill>
                <a:schemeClr val="tx1"/>
              </a:solidFill>
              <a:latin typeface="楷体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12010" y="1236980"/>
            <a:ext cx="508000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indent="0"/>
            <a:r>
              <a:rPr sz="4000" b="0">
                <a:latin typeface="+mn-ea"/>
                <a:ea typeface="+mn-ea"/>
                <a:cs typeface="+mn-ea"/>
              </a:rPr>
              <a:t>2.把句子写具体</a:t>
            </a:r>
            <a:r>
              <a:rPr lang="zh-CN" sz="4000" b="0">
                <a:latin typeface="+mn-ea"/>
                <a:ea typeface="+mn-ea"/>
                <a:cs typeface="+mn-ea"/>
              </a:rPr>
              <a:t>。</a:t>
            </a:r>
            <a:endParaRPr lang="zh-CN" altLang="en-US" sz="4000" b="0">
              <a:latin typeface="+mn-ea"/>
              <a:ea typeface="+mn-ea"/>
              <a:cs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89355" y="4013200"/>
            <a:ext cx="111150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sz="3600">
                <a:latin typeface="+mn-ea"/>
                <a:ea typeface="+mn-ea"/>
                <a:cs typeface="+mn-ea"/>
                <a:sym typeface="+mn-ea"/>
              </a:rPr>
              <a:t>（</a:t>
            </a:r>
            <a:r>
              <a:rPr lang="zh-CN" sz="3600">
                <a:solidFill>
                  <a:schemeClr val="accent1"/>
                </a:solidFill>
                <a:latin typeface="+mn-ea"/>
                <a:ea typeface="+mn-ea"/>
                <a:cs typeface="+mn-ea"/>
                <a:sym typeface="+mn-ea"/>
              </a:rPr>
              <a:t>2</a:t>
            </a:r>
            <a:r>
              <a:rPr lang="zh-CN" sz="3600">
                <a:latin typeface="+mn-ea"/>
                <a:ea typeface="+mn-ea"/>
                <a:cs typeface="+mn-ea"/>
                <a:sym typeface="+mn-ea"/>
              </a:rPr>
              <a:t>）他堵上了那个窟窿，把羊圈修得结结实实。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89355" y="2319020"/>
            <a:ext cx="87274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sz="3600">
                <a:solidFill>
                  <a:schemeClr val="tx1"/>
                </a:solidFill>
                <a:latin typeface="+mn-ea"/>
                <a:ea typeface="+mn-ea"/>
                <a:cs typeface="+mn-ea"/>
                <a:sym typeface="+mn-ea"/>
              </a:rPr>
              <a:t>（</a:t>
            </a:r>
            <a:r>
              <a:rPr lang="zh-CN" sz="3600">
                <a:solidFill>
                  <a:schemeClr val="accent1"/>
                </a:solidFill>
                <a:latin typeface="+mn-ea"/>
                <a:ea typeface="+mn-ea"/>
                <a:cs typeface="+mn-ea"/>
                <a:sym typeface="+mn-ea"/>
              </a:rPr>
              <a:t>1</a:t>
            </a:r>
            <a:r>
              <a:rPr lang="zh-CN" sz="3600">
                <a:solidFill>
                  <a:schemeClr val="tx1"/>
                </a:solidFill>
                <a:latin typeface="+mn-ea"/>
                <a:ea typeface="+mn-ea"/>
                <a:cs typeface="+mn-ea"/>
                <a:sym typeface="+mn-ea"/>
              </a:rPr>
              <a:t>）他在田边转来转去。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883410" y="3074035"/>
            <a:ext cx="14462761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defTabSz="914400" eaLnBrk="1" hangingPunct="1"/>
            <a:r>
              <a:rPr lang="zh-CN" sz="4000" b="1">
                <a:solidFill>
                  <a:schemeClr val="tx1"/>
                </a:solidFill>
                <a:latin typeface="楷体" pitchFamily="49" charset="-122"/>
                <a:ea typeface="楷体" panose="02010609060101010101" pitchFamily="49" charset="-122"/>
                <a:sym typeface="+mn-ea"/>
              </a:rPr>
              <a:t>他在田边（       ）转来转去。</a:t>
            </a:r>
            <a:endParaRPr lang="zh-CN" altLang="en-US" sz="4000" b="1">
              <a:solidFill>
                <a:schemeClr val="tx1"/>
              </a:solidFill>
              <a:latin typeface="楷体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13275" y="3074035"/>
            <a:ext cx="382524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40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sym typeface="+mn-ea"/>
              </a:rPr>
              <a:t>焦急地</a:t>
            </a:r>
            <a:endParaRPr lang="zh-CN" altLang="en-US" sz="4000" b="1">
              <a:solidFill>
                <a:srgbClr val="FF0000"/>
              </a:solidFill>
              <a:latin typeface="楷体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10180" y="4837430"/>
            <a:ext cx="32131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40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sym typeface="+mn-ea"/>
              </a:rPr>
              <a:t>赶 紧</a:t>
            </a:r>
            <a:endParaRPr lang="zh-CN" altLang="en-US" sz="4000" b="1">
              <a:solidFill>
                <a:srgbClr val="FF0000"/>
              </a:solidFill>
              <a:latin typeface="楷体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/>
        </p:nvSpPr>
        <p:spPr>
          <a:xfrm>
            <a:off x="1883410" y="5123180"/>
            <a:ext cx="9203055" cy="706755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>
            <a:softEdge rad="127000"/>
          </a:effectLst>
        </p:spPr>
        <p:txBody>
          <a:bodyPr wrap="square">
            <a:spAutoFit/>
          </a:bodyPr>
          <a:lstStyle/>
          <a:p>
            <a:pPr marL="0" indent="0"/>
            <a:r>
              <a:rPr lang="zh-CN" sz="4000" b="1" spc="1400">
                <a:solidFill>
                  <a:srgbClr val="FF0000"/>
                </a:solidFill>
                <a:uFillTx/>
                <a:latin typeface="楷体" pitchFamily="49" charset="-122"/>
                <a:ea typeface="楷体" panose="02010609060101010101" pitchFamily="49" charset="-122"/>
              </a:rPr>
              <a:t>那条河不是很浅吗？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112010" y="1236980"/>
            <a:ext cx="508000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indent="0"/>
            <a:r>
              <a:rPr sz="4000" b="0">
                <a:latin typeface="+mn-ea"/>
                <a:ea typeface="+mn-ea"/>
                <a:cs typeface="+mn-ea"/>
              </a:rPr>
              <a:t>3.按要求写句子</a:t>
            </a:r>
            <a:r>
              <a:rPr lang="zh-CN" sz="4000" b="0">
                <a:latin typeface="+mn-ea"/>
                <a:ea typeface="+mn-ea"/>
                <a:cs typeface="+mn-ea"/>
              </a:rPr>
              <a:t>。</a:t>
            </a:r>
            <a:endParaRPr lang="zh-CN" altLang="en-US" sz="4000" b="0">
              <a:latin typeface="+mn-ea"/>
              <a:ea typeface="+mn-ea"/>
              <a:cs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06880" y="4145280"/>
            <a:ext cx="98063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sz="3200">
                <a:latin typeface="+mn-ea"/>
                <a:ea typeface="+mn-ea"/>
                <a:cs typeface="+mn-ea"/>
                <a:sym typeface="+mn-ea"/>
              </a:rPr>
              <a:t>（</a:t>
            </a:r>
            <a:r>
              <a:rPr lang="zh-CN" sz="3200">
                <a:solidFill>
                  <a:schemeClr val="accent1"/>
                </a:solidFill>
                <a:latin typeface="+mn-ea"/>
                <a:ea typeface="+mn-ea"/>
                <a:cs typeface="+mn-ea"/>
                <a:sym typeface="+mn-ea"/>
              </a:rPr>
              <a:t>2</a:t>
            </a:r>
            <a:r>
              <a:rPr lang="zh-CN" sz="3200">
                <a:latin typeface="+mn-ea"/>
                <a:ea typeface="+mn-ea"/>
                <a:cs typeface="+mn-ea"/>
                <a:sym typeface="+mn-ea"/>
              </a:rPr>
              <a:t>）那条河很浅。</a:t>
            </a:r>
            <a:r>
              <a:rPr lang="zh-CN" sz="3200" spc="-300">
                <a:solidFill>
                  <a:srgbClr val="A389C4"/>
                </a:solidFill>
                <a:latin typeface="+mn-ea"/>
                <a:ea typeface="+mn-ea"/>
                <a:cs typeface="+mn-ea"/>
                <a:sym typeface="+mn-ea"/>
              </a:rPr>
              <a:t>（改为反问句）</a:t>
            </a:r>
            <a:endParaRPr lang="zh-CN" sz="3200">
              <a:solidFill>
                <a:srgbClr val="A389C4"/>
              </a:solidFill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06880" y="2319020"/>
            <a:ext cx="103886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sz="3200" spc="-300">
                <a:solidFill>
                  <a:schemeClr val="tx1"/>
                </a:solidFill>
                <a:latin typeface="+mn-ea"/>
                <a:ea typeface="+mn-ea"/>
                <a:cs typeface="+mn-ea"/>
                <a:sym typeface="+mn-ea"/>
              </a:rPr>
              <a:t>（</a:t>
            </a:r>
            <a:r>
              <a:rPr lang="zh-CN" sz="3200" spc="-300">
                <a:solidFill>
                  <a:schemeClr val="accent1"/>
                </a:solidFill>
                <a:latin typeface="+mn-ea"/>
                <a:ea typeface="+mn-ea"/>
                <a:cs typeface="+mn-ea"/>
                <a:sym typeface="+mn-ea"/>
              </a:rPr>
              <a:t>1</a:t>
            </a:r>
            <a:r>
              <a:rPr lang="zh-CN" sz="3200" spc="-300">
                <a:solidFill>
                  <a:schemeClr val="tx1"/>
                </a:solidFill>
                <a:latin typeface="+mn-ea"/>
                <a:ea typeface="+mn-ea"/>
                <a:cs typeface="+mn-ea"/>
                <a:sym typeface="+mn-ea"/>
              </a:rPr>
              <a:t>）狼从</a:t>
            </a:r>
            <a:r>
              <a:rPr lang="zh-CN" sz="3200" spc="-300">
                <a:solidFill>
                  <a:schemeClr val="tx1"/>
                </a:solidFill>
                <a:uFillTx/>
                <a:latin typeface="+中文正文" charset="0"/>
                <a:ea typeface="+mn-ea"/>
                <a:cs typeface="+mn-ea"/>
                <a:sym typeface="+mn-ea"/>
              </a:rPr>
              <a:t>窟窿</a:t>
            </a:r>
            <a:r>
              <a:rPr lang="zh-CN" sz="3200" spc="-300">
                <a:solidFill>
                  <a:schemeClr val="tx1"/>
                </a:solidFill>
                <a:latin typeface="+mn-ea"/>
                <a:ea typeface="+mn-ea"/>
                <a:cs typeface="+mn-ea"/>
                <a:sym typeface="+mn-ea"/>
              </a:rPr>
              <a:t>里钻进去把羊叼走了。</a:t>
            </a:r>
            <a:r>
              <a:rPr lang="zh-CN" sz="3200" spc="-300">
                <a:solidFill>
                  <a:srgbClr val="A389C4"/>
                </a:solidFill>
                <a:latin typeface="+mn-ea"/>
                <a:ea typeface="+mn-ea"/>
                <a:cs typeface="+mn-ea"/>
                <a:sym typeface="+mn-ea"/>
              </a:rPr>
              <a:t>（改为“被”字句）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883410" y="3074035"/>
            <a:ext cx="9203055" cy="706755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 anchor="t">
            <a:spAutoFit/>
          </a:bodyPr>
          <a:lstStyle/>
          <a:p>
            <a:pPr algn="l" defTabSz="914400" eaLnBrk="1" hangingPunct="1"/>
            <a:r>
              <a:rPr lang="zh-CN" sz="4000" b="1">
                <a:solidFill>
                  <a:srgbClr val="FF0000"/>
                </a:solidFill>
                <a:latin typeface="楷体" pitchFamily="49" charset="-122"/>
                <a:ea typeface="楷体" panose="02010609060101010101" pitchFamily="49" charset="-122"/>
                <a:sym typeface="+mn-ea"/>
              </a:rPr>
              <a:t>羊被从窟窿钻进去的狼叼走了。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0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8" name="组合 7"/>
          <p:cNvGrpSpPr/>
          <p:nvPr/>
        </p:nvGrpSpPr>
        <p:grpSpPr>
          <a:xfrm>
            <a:off x="-19050" y="-15875"/>
            <a:ext cx="12211050" cy="6889750"/>
            <a:chOff x="-30" y="-25"/>
            <a:chExt cx="19230" cy="10850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19200" cy="10800"/>
            </a:xfrm>
            <a:prstGeom prst="rect">
              <a:avLst/>
            </a:prstGeom>
            <a:solidFill>
              <a:srgbClr val="C5B39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0" y="-25"/>
              <a:ext cx="17365" cy="10850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13838" y="720"/>
              <a:ext cx="2226" cy="760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just"/>
              <a:r>
                <a:rPr lang="zh-CN" altLang="en-US" sz="8000" b="1">
                  <a:solidFill>
                    <a:srgbClr val="F9D55A"/>
                  </a:solidFill>
                  <a:uFillTx/>
                  <a:latin typeface="楷体" pitchFamily="49" charset="-122"/>
                  <a:ea typeface="楷体" panose="02010609060101010101" pitchFamily="49" charset="-122"/>
                </a:rPr>
                <a:t>快乐作文</a:t>
              </a:r>
            </a:p>
          </p:txBody>
        </p:sp>
      </p:grpSp>
    </p:spTree>
  </p:cSld>
  <p:clrMapOvr>
    <a:masterClrMapping/>
  </p:clrMapOvr>
  <p:transition>
    <p:wheel spokes="8"/>
  </p:transition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1066800" y="609600"/>
            <a:ext cx="8229600" cy="792480"/>
          </a:xfrm>
        </p:spPr>
        <p:txBody>
          <a:bodyPr rtlCol="0"/>
          <a:lstStyle/>
          <a:p>
            <a:pPr algn="l" eaLnBrk="1" fontAlgn="auto" hangingPunct="1">
              <a:spcAft>
                <a:spcPct val="0"/>
              </a:spcAft>
              <a:defRPr/>
            </a:pPr>
            <a:r>
              <a:rPr lang="zh-CN" altLang="en-US" sz="4000" b="1"/>
              <a:t>九、理解课文。</a:t>
            </a:r>
            <a:br>
              <a:rPr lang="zh-CN" altLang="zh-CN" sz="4000"/>
            </a:b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734060" y="1485265"/>
            <a:ext cx="10772140" cy="38735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5" name="图片 6" descr="阿瑟发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22250" y="337820"/>
            <a:ext cx="1483995" cy="11220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文本框 15"/>
          <p:cNvSpPr txBox="1"/>
          <p:nvPr/>
        </p:nvSpPr>
        <p:spPr>
          <a:xfrm>
            <a:off x="6428740" y="2664460"/>
            <a:ext cx="4998720" cy="31921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-720090" latinLnBrk="0">
              <a:lnSpc>
                <a:spcPct val="140000"/>
              </a:lnSpc>
            </a:pPr>
            <a:r>
              <a:rPr lang="zh-CN" sz="3600">
                <a:solidFill>
                  <a:schemeClr val="tx1"/>
                </a:solidFill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sz="3600"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这则寓言告诉我们要按照事物的客观规律办事，急于求成不会有好结果。</a:t>
            </a:r>
          </a:p>
        </p:txBody>
      </p:sp>
      <p:pic>
        <p:nvPicPr>
          <p:cNvPr id="44033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545" y="2124710"/>
            <a:ext cx="4413250" cy="3702050"/>
          </a:xfrm>
          <a:prstGeom prst="roundRect">
            <a:avLst/>
          </a:prstGeom>
          <a:noFill/>
          <a:ln w="9525">
            <a:noFill/>
          </a:ln>
        </p:spPr>
      </p:pic>
      <p:grpSp>
        <p:nvGrpSpPr>
          <p:cNvPr id="8" name="组合 7"/>
          <p:cNvGrpSpPr/>
          <p:nvPr/>
        </p:nvGrpSpPr>
        <p:grpSpPr>
          <a:xfrm>
            <a:off x="6629400" y="2184400"/>
            <a:ext cx="4572000" cy="3519170"/>
            <a:chOff x="10440" y="3440"/>
            <a:chExt cx="7200" cy="5542"/>
          </a:xfrm>
        </p:grpSpPr>
        <p:sp>
          <p:nvSpPr>
            <p:cNvPr id="17" name="文本框 16"/>
            <p:cNvSpPr txBox="1"/>
            <p:nvPr/>
          </p:nvSpPr>
          <p:spPr>
            <a:xfrm>
              <a:off x="10771" y="3440"/>
              <a:ext cx="5356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zh-CN" sz="3600" b="1"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1.《揠苗助长》</a:t>
              </a:r>
            </a:p>
          </p:txBody>
        </p:sp>
        <p:cxnSp>
          <p:nvCxnSpPr>
            <p:cNvPr id="3" name="直接连接符 2"/>
            <p:cNvCxnSpPr/>
            <p:nvPr/>
          </p:nvCxnSpPr>
          <p:spPr>
            <a:xfrm>
              <a:off x="10440" y="5400"/>
              <a:ext cx="7200" cy="0"/>
            </a:xfrm>
            <a:prstGeom prst="line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>
              <a:off x="10440" y="6594"/>
              <a:ext cx="7200" cy="0"/>
            </a:xfrm>
            <a:prstGeom prst="line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10440" y="7788"/>
              <a:ext cx="7200" cy="0"/>
            </a:xfrm>
            <a:prstGeom prst="line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10440" y="8982"/>
              <a:ext cx="7200" cy="0"/>
            </a:xfrm>
            <a:prstGeom prst="line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577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180" y="2184400"/>
            <a:ext cx="4500245" cy="3810000"/>
          </a:xfrm>
          <a:prstGeom prst="roundRect">
            <a:avLst/>
          </a:prstGeom>
          <a:noFill/>
          <a:ln w="9525">
            <a:noFill/>
          </a:ln>
          <a:effectLst/>
        </p:spPr>
      </p:pic>
      <p:grpSp>
        <p:nvGrpSpPr>
          <p:cNvPr id="12" name="组合 11"/>
          <p:cNvGrpSpPr/>
          <p:nvPr/>
        </p:nvGrpSpPr>
        <p:grpSpPr>
          <a:xfrm>
            <a:off x="6629400" y="2184400"/>
            <a:ext cx="4572000" cy="3519170"/>
            <a:chOff x="10440" y="3440"/>
            <a:chExt cx="7200" cy="5542"/>
          </a:xfrm>
        </p:grpSpPr>
        <p:sp>
          <p:nvSpPr>
            <p:cNvPr id="18" name="文本框 17"/>
            <p:cNvSpPr txBox="1"/>
            <p:nvPr/>
          </p:nvSpPr>
          <p:spPr>
            <a:xfrm>
              <a:off x="10771" y="3440"/>
              <a:ext cx="5356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3600" b="1"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2</a:t>
              </a:r>
              <a:r>
                <a:rPr lang="zh-CN" sz="3600" b="1"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.《亡羊补牢》</a:t>
              </a: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10440" y="5400"/>
              <a:ext cx="7200" cy="0"/>
            </a:xfrm>
            <a:prstGeom prst="line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0440" y="6594"/>
              <a:ext cx="7200" cy="0"/>
            </a:xfrm>
            <a:prstGeom prst="line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0440" y="7788"/>
              <a:ext cx="7200" cy="0"/>
            </a:xfrm>
            <a:prstGeom prst="line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0440" y="8982"/>
              <a:ext cx="7200" cy="0"/>
            </a:xfrm>
            <a:prstGeom prst="line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文本框 22"/>
          <p:cNvSpPr txBox="1"/>
          <p:nvPr/>
        </p:nvSpPr>
        <p:spPr>
          <a:xfrm>
            <a:off x="6428740" y="2664460"/>
            <a:ext cx="4998720" cy="31921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-720090" latinLnBrk="0">
              <a:lnSpc>
                <a:spcPct val="140000"/>
              </a:lnSpc>
            </a:pPr>
            <a:r>
              <a:rPr lang="zh-CN" sz="3600" spc="400">
                <a:solidFill>
                  <a:schemeClr val="tx1"/>
                </a:solidFill>
                <a:uFillTx/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sz="3600" spc="400">
                <a:solidFill>
                  <a:schemeClr val="tx1"/>
                </a:solidFill>
                <a:uFillTx/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这个故事让我们明白犯了错误或者做了错事，及时改正还不晚。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978" r="6453" b="11674"/>
          <a:stretch>
            <a:fillRect/>
          </a:stretch>
        </p:blipFill>
        <p:spPr>
          <a:xfrm>
            <a:off x="538480" y="1964690"/>
            <a:ext cx="5294630" cy="3812540"/>
          </a:xfrm>
          <a:prstGeom prst="rect">
            <a:avLst/>
          </a:prstGeom>
          <a:noFill/>
          <a:ln w="9525">
            <a:noFill/>
          </a:ln>
          <a:effectLst>
            <a:softEdge rad="127000"/>
          </a:effectLst>
        </p:spPr>
      </p:pic>
      <p:grpSp>
        <p:nvGrpSpPr>
          <p:cNvPr id="12" name="组合 11"/>
          <p:cNvGrpSpPr/>
          <p:nvPr/>
        </p:nvGrpSpPr>
        <p:grpSpPr>
          <a:xfrm>
            <a:off x="6629400" y="2184400"/>
            <a:ext cx="4572000" cy="3519170"/>
            <a:chOff x="10440" y="3440"/>
            <a:chExt cx="7200" cy="5542"/>
          </a:xfrm>
        </p:grpSpPr>
        <p:sp>
          <p:nvSpPr>
            <p:cNvPr id="18" name="文本框 17"/>
            <p:cNvSpPr txBox="1"/>
            <p:nvPr/>
          </p:nvSpPr>
          <p:spPr>
            <a:xfrm>
              <a:off x="10771" y="3440"/>
              <a:ext cx="5356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3600" b="1"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3</a:t>
              </a:r>
              <a:r>
                <a:rPr lang="zh-CN" sz="3600" b="1">
                  <a:latin typeface="楷体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.《画杨桃》</a:t>
              </a: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10440" y="5400"/>
              <a:ext cx="7200" cy="0"/>
            </a:xfrm>
            <a:prstGeom prst="line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0440" y="6594"/>
              <a:ext cx="7200" cy="0"/>
            </a:xfrm>
            <a:prstGeom prst="line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0440" y="7788"/>
              <a:ext cx="7200" cy="0"/>
            </a:xfrm>
            <a:prstGeom prst="line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0440" y="8982"/>
              <a:ext cx="7200" cy="0"/>
            </a:xfrm>
            <a:prstGeom prst="line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文本框 22"/>
          <p:cNvSpPr txBox="1"/>
          <p:nvPr/>
        </p:nvSpPr>
        <p:spPr>
          <a:xfrm>
            <a:off x="6428740" y="2664460"/>
            <a:ext cx="4998720" cy="31921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-720090" latinLnBrk="0">
              <a:lnSpc>
                <a:spcPct val="140000"/>
              </a:lnSpc>
            </a:pPr>
            <a:r>
              <a:rPr lang="zh-CN" sz="3600" spc="-400">
                <a:solidFill>
                  <a:schemeClr val="tx1"/>
                </a:solidFill>
                <a:uFillTx/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sz="3600" spc="-400">
                <a:solidFill>
                  <a:schemeClr val="tx1"/>
                </a:solidFill>
                <a:uFillTx/>
                <a:latin typeface="楷体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这篇课文，老师告诉大家看问题或事物，看的角度不同结果也不一样，要实事求是。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 descr="qrcode_for_gh_3b85020f48a6_12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025" y="2087563"/>
            <a:ext cx="2101850" cy="2101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362" name="文本框 2"/>
          <p:cNvSpPr txBox="1"/>
          <p:nvPr/>
        </p:nvSpPr>
        <p:spPr>
          <a:xfrm>
            <a:off x="4159092" y="2540000"/>
            <a:ext cx="6278880" cy="11988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ctr"/>
            <a:r>
              <a:rPr lang="zh-CN" altLang="zh-CN" sz="240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全单元复习课件及文档</a:t>
            </a:r>
            <a:r>
              <a:rPr lang="zh-CN" altLang="en-US" sz="240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已</a:t>
            </a:r>
            <a:r>
              <a:rPr lang="zh-CN" altLang="zh-CN" sz="240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发布至微信公众平台</a:t>
            </a:r>
          </a:p>
          <a:p>
            <a:pPr algn="ctr"/>
            <a:endParaRPr lang="zh-CN" altLang="zh-CN" sz="2400">
              <a:solidFill>
                <a:srgbClr val="C00000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  <a:p>
            <a:pPr algn="ctr"/>
            <a:r>
              <a:rPr lang="zh-CN" altLang="zh-CN" sz="240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扫码回复</a:t>
            </a:r>
            <a:r>
              <a:rPr lang="en-US" altLang="zh-CN" sz="240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“</a:t>
            </a:r>
            <a:r>
              <a:rPr lang="zh-CN" altLang="en-US" sz="240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语文</a:t>
            </a:r>
            <a:r>
              <a:rPr lang="zh-CN" altLang="zh-CN" sz="240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复习课件</a:t>
            </a:r>
            <a:r>
              <a:rPr lang="en-US" altLang="zh-CN" sz="240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”</a:t>
            </a:r>
            <a:r>
              <a:rPr lang="zh-CN" altLang="zh-CN" sz="240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即可打包全部下载</a:t>
            </a:r>
            <a:endParaRPr lang="zh-CN" altLang="zh-CN" sz="2400" b="1">
              <a:latin typeface="庞门正道标题体" panose="02010600030101010101" charset="-122"/>
              <a:ea typeface="庞门正道标题体" panose="02010600030101010101" charset="-122"/>
            </a:endParaRPr>
          </a:p>
        </p:txBody>
      </p:sp>
      <p:sp>
        <p:nvSpPr>
          <p:cNvPr id="15363" name="文本框 3"/>
          <p:cNvSpPr txBox="1"/>
          <p:nvPr/>
        </p:nvSpPr>
        <p:spPr>
          <a:xfrm>
            <a:off x="1990725" y="4297363"/>
            <a:ext cx="2060575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zh-CN" altLang="en-US" sz="1000" b="1">
                <a:solidFill>
                  <a:srgbClr val="404040"/>
                </a:solidFill>
                <a:latin typeface="微软雅黑" panose="020b0503020204020204" charset="-122"/>
                <a:ea typeface="微软雅黑"/>
              </a:rPr>
              <a:t>微信公众号：</a:t>
            </a:r>
            <a:r>
              <a:rPr lang="en-US" altLang="zh-CN" sz="1000" b="1">
                <a:solidFill>
                  <a:srgbClr val="404040"/>
                </a:solidFill>
                <a:latin typeface="微软雅黑" panose="020b0503020204020204" charset="-122"/>
                <a:ea typeface="微软雅黑"/>
              </a:rPr>
              <a:t>msywkt</a:t>
            </a:r>
            <a:endParaRPr lang="zh-CN" altLang="en-US" sz="1000" b="1">
              <a:solidFill>
                <a:srgbClr val="404040"/>
              </a:solidFill>
              <a:latin typeface="微软雅黑" panose="020b0503020204020204" charset="-122"/>
              <a:ea typeface="微软雅黑"/>
            </a:endParaRPr>
          </a:p>
          <a:p>
            <a:pPr algn="ctr"/>
            <a:r>
              <a:rPr lang="zh-CN" altLang="en-US" sz="1000" b="1">
                <a:solidFill>
                  <a:srgbClr val="404040"/>
                </a:solidFill>
                <a:latin typeface="微软雅黑" panose="020b0503020204020204" charset="-122"/>
                <a:ea typeface="微软雅黑"/>
              </a:rPr>
              <a:t>小 学 名 师 语 文 课 堂</a:t>
            </a:r>
          </a:p>
        </p:txBody>
      </p:sp>
      <p:sp>
        <p:nvSpPr>
          <p:cNvPr id="15364" name="文本框 4"/>
          <p:cNvSpPr txBox="1"/>
          <p:nvPr/>
        </p:nvSpPr>
        <p:spPr>
          <a:xfrm>
            <a:off x="2105025" y="4210050"/>
            <a:ext cx="1873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>
                <a:solidFill>
                  <a:srgbClr val="404040"/>
                </a:solidFill>
                <a:latin typeface="Calibri"/>
                <a:ea typeface="宋体" pitchFamily="2" charset="-122"/>
              </a:rPr>
              <a:t>[</a:t>
            </a:r>
          </a:p>
        </p:txBody>
      </p:sp>
      <p:sp>
        <p:nvSpPr>
          <p:cNvPr id="15365" name="文本框 5"/>
          <p:cNvSpPr txBox="1"/>
          <p:nvPr/>
        </p:nvSpPr>
        <p:spPr>
          <a:xfrm>
            <a:off x="3656013" y="4210050"/>
            <a:ext cx="2444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>
                <a:solidFill>
                  <a:srgbClr val="404040"/>
                </a:solidFill>
                <a:latin typeface="Calibri"/>
                <a:ea typeface="宋体" pitchFamily="2" charset="-122"/>
              </a:rPr>
              <a:t>]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TEMPLATE_SUBCATEGORY" val="0"/>
  <p:tag name="KSO_WM_TEMPLATE_THUMBS_INDEX" val="1、2、3、6、8、10、11、12、15"/>
</p:tagLst>
</file>

<file path=ppt/tags/tag2.xml><?xml version="1.0" encoding="utf-8"?>
<p:tagLst xmlns:p="http://schemas.openxmlformats.org/presentationml/2006/main">
  <p:tag name="KSO_WM_UNIT_PLACING_PICTURE_USER_VIEWPORT" val="{&quot;height&quot;:7395,&quot;width&quot;:11370}"/>
  <p:tag name="REFSHAPE" val="395870316"/>
</p:tagLst>
</file>

<file path=ppt/tags/tag3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1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全屏显示(4:3)</PresentationFormat>
  <Paragraphs>290</Paragraphs>
  <Slides>29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baseType="lpstr" size="30">
      <vt:lpstr>11_Office 主题​​</vt:lpstr>
      <vt:lpstr>Slide 1</vt:lpstr>
      <vt:lpstr>Slide 2</vt:lpstr>
      <vt:lpstr>Slide 3</vt:lpstr>
      <vt:lpstr>二、读拼音，写词语。</vt:lpstr>
      <vt:lpstr>Slide 5</vt:lpstr>
      <vt:lpstr>三、比一比，再组词。</vt:lpstr>
      <vt:lpstr>Slide 7</vt:lpstr>
      <vt:lpstr>四、多音字组词。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八、按要求写句子。</vt:lpstr>
      <vt:lpstr>Slide 22</vt:lpstr>
      <vt:lpstr>Slide 23</vt:lpstr>
      <vt:lpstr>Slide 24</vt:lpstr>
      <vt:lpstr>Slide 25</vt:lpstr>
      <vt:lpstr>九、理解课文。</vt:lpstr>
      <vt:lpstr>Slide 27</vt:lpstr>
      <vt:lpstr>Slide 28</vt:lpstr>
      <vt:lpstr>Slide 29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cp:contentStatus>22</cp:contentStatus>
  <cp:contentType>22</cp:contentType>
  <dc:creator>3</dc:creator>
  <dc:description>3</dc:description>
  <cp:keywords>3</cp:keywords>
  <cp:lastModifiedBy>2</cp:lastModifiedBy>
  <cp:revision>216</cp:revision>
  <dcterms:created xsi:type="dcterms:W3CDTF">2019-12-03T06:11:00Z</dcterms:created>
  <dcterms:modified xsi:type="dcterms:W3CDTF">2021-10-01T05:10:05Z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KSOProductBuildVer">
    <vt:lpwstr>2052-11.1.0.9740</vt:lpwstr>
  </property>
</Properties>
</file>