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18" r:id="rId1"/>
    <p:sldMasterId id="2147504155" r:id="rId2"/>
  </p:sldMasterIdLst>
  <p:notesMasterIdLst>
    <p:notesMasterId r:id="rId3"/>
  </p:notesMasterIdLst>
  <p:sldIdLst>
    <p:sldId id="10189" r:id="rId4"/>
    <p:sldId id="10194" r:id="rId5"/>
    <p:sldId id="10198" r:id="rId6"/>
    <p:sldId id="10201" r:id="rId7"/>
    <p:sldId id="10207" r:id="rId9"/>
    <p:sldId id="10210" r:id="rId10"/>
    <p:sldId id="10213" r:id="rId11"/>
    <p:sldId id="10216" r:id="rId12"/>
    <p:sldId id="10222" r:id="rId14"/>
    <p:sldId id="10225" r:id="rId15"/>
    <p:sldId id="10228" r:id="rId16"/>
    <p:sldId id="10231" r:id="rId17"/>
    <p:sldId id="10237" r:id="rId19"/>
    <p:sldId id="10240" r:id="rId20"/>
    <p:sldId id="10243" r:id="rId21"/>
    <p:sldId id="10246" r:id="rId22"/>
    <p:sldId id="10252" r:id="rId24"/>
    <p:sldId id="10255" r:id="rId25"/>
    <p:sldId id="10258" r:id="rId26"/>
    <p:sldId id="10261" r:id="rId27"/>
    <p:sldId id="10267" r:id="rId29"/>
    <p:sldId id="10270" r:id="rId30"/>
    <p:sldId id="10273" r:id="rId31"/>
    <p:sldId id="10276" r:id="rId32"/>
    <p:sldId id="10282" r:id="rId34"/>
    <p:sldId id="10285" r:id="rId35"/>
    <p:sldId id="10288" r:id="rId36"/>
    <p:sldId id="1029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19" r:id="rId1"/>
    <p:sldLayoutId id="2147504120" r:id="rId2"/>
    <p:sldLayoutId id="2147504121" r:id="rId3"/>
    <p:sldLayoutId id="2147504122" r:id="rId4"/>
    <p:sldLayoutId id="2147504123" r:id="rId5"/>
    <p:sldLayoutId id="2147504124" r:id="rId6"/>
    <p:sldLayoutId id="2147504125" r:id="rId7"/>
    <p:sldLayoutId id="2147504126" r:id="rId8"/>
    <p:sldLayoutId id="2147504127" r:id="rId9"/>
    <p:sldLayoutId id="2147504128" r:id="rId10"/>
    <p:sldLayoutId id="21475041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56" r:id="rId1"/>
    <p:sldLayoutId id="2147504157" r:id="rId2"/>
    <p:sldLayoutId id="2147504158" r:id="rId3"/>
    <p:sldLayoutId id="2147504159" r:id="rId4"/>
    <p:sldLayoutId id="2147504160" r:id="rId5"/>
    <p:sldLayoutId id="2147504161" r:id="rId6"/>
    <p:sldLayoutId id="2147504162" r:id="rId7"/>
    <p:sldLayoutId id="2147504163" r:id="rId8"/>
    <p:sldLayoutId id="2147504164" r:id="rId9"/>
    <p:sldLayoutId id="2147504165" r:id="rId10"/>
    <p:sldLayoutId id="21475041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6.xml"/><Relationship Id="rId2" Type="http://schemas.openxmlformats.org/officeDocument/2006/relationships/tags" Target="../tags/tag737.xml"/><Relationship Id="rId3" Type="http://schemas.openxmlformats.org/officeDocument/2006/relationships/tags" Target="../tags/tag738.xml"/><Relationship Id="rId4" Type="http://schemas.openxmlformats.org/officeDocument/2006/relationships/tags" Target="../tags/tag739.xml"/><Relationship Id="rId5" Type="http://schemas.openxmlformats.org/officeDocument/2006/relationships/tags" Target="../tags/tag740.xml"/><Relationship Id="rId6" Type="http://schemas.openxmlformats.org/officeDocument/2006/relationships/tags" Target="../tags/tag741.xml"/><Relationship Id="rId7" Type="http://schemas.openxmlformats.org/officeDocument/2006/relationships/tags" Target="../tags/tag742.xml"/><Relationship Id="rId8" Type="http://schemas.openxmlformats.org/officeDocument/2006/relationships/tags" Target="../tags/tag743.xml"/><Relationship Id="rId9" Type="http://schemas.openxmlformats.org/officeDocument/2006/relationships/tags" Target="../tags/tag744.xml"/><Relationship Id="rId10" Type="http://schemas.openxmlformats.org/officeDocument/2006/relationships/tags" Target="../tags/tag745.xml"/><Relationship Id="rId11" Type="http://schemas.openxmlformats.org/officeDocument/2006/relationships/tags" Target="../tags/tag746.xml"/><Relationship Id="rId12" Type="http://schemas.openxmlformats.org/officeDocument/2006/relationships/tags" Target="../tags/tag7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8.xml"/><Relationship Id="rId2" Type="http://schemas.openxmlformats.org/officeDocument/2006/relationships/tags" Target="../tags/tag749.xml"/><Relationship Id="rId3" Type="http://schemas.openxmlformats.org/officeDocument/2006/relationships/tags" Target="../tags/tag750.xml"/><Relationship Id="rId4" Type="http://schemas.openxmlformats.org/officeDocument/2006/relationships/tags" Target="../tags/tag75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2.xml"/><Relationship Id="rId2" Type="http://schemas.openxmlformats.org/officeDocument/2006/relationships/tags" Target="../tags/tag753.xml"/><Relationship Id="rId3" Type="http://schemas.openxmlformats.org/officeDocument/2006/relationships/tags" Target="../tags/tag7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tags" Target="../tags/tag763.xml"/><Relationship Id="rId10" Type="http://schemas.openxmlformats.org/officeDocument/2006/relationships/tags" Target="../tags/tag764.xml"/><Relationship Id="rId11" Type="http://schemas.openxmlformats.org/officeDocument/2006/relationships/tags" Target="../tags/tag765.xml"/><Relationship Id="rId12" Type="http://schemas.openxmlformats.org/officeDocument/2006/relationships/tags" Target="../tags/tag7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tags" Target="../tags/tag77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tags" Target="../tags/tag790.xml"/><Relationship Id="rId14" Type="http://schemas.openxmlformats.org/officeDocument/2006/relationships/tags" Target="../tags/tag791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tags" Target="../tags/tag795.xml"/><Relationship Id="rId5" Type="http://schemas.openxmlformats.org/officeDocument/2006/relationships/tags" Target="../tags/tag796.xml"/><Relationship Id="rId6" Type="http://schemas.openxmlformats.org/officeDocument/2006/relationships/tags" Target="../tags/tag797.xml"/><Relationship Id="rId7" Type="http://schemas.openxmlformats.org/officeDocument/2006/relationships/tags" Target="../tags/tag798.xml"/><Relationship Id="rId8" Type="http://schemas.openxmlformats.org/officeDocument/2006/relationships/tags" Target="../tags/tag799.xml"/><Relationship Id="rId9" Type="http://schemas.openxmlformats.org/officeDocument/2006/relationships/tags" Target="../tags/tag800.xml"/><Relationship Id="rId10" Type="http://schemas.openxmlformats.org/officeDocument/2006/relationships/tags" Target="../tags/tag801.xml"/><Relationship Id="rId11" Type="http://schemas.openxmlformats.org/officeDocument/2006/relationships/tags" Target="../tags/tag802.xml"/><Relationship Id="rId12" Type="http://schemas.openxmlformats.org/officeDocument/2006/relationships/tags" Target="../tags/tag803.xml"/><Relationship Id="rId13" Type="http://schemas.openxmlformats.org/officeDocument/2006/relationships/tags" Target="../tags/tag804.xml"/><Relationship Id="rId14" Type="http://schemas.openxmlformats.org/officeDocument/2006/relationships/tags" Target="../tags/tag805.xml"/><Relationship Id="rId15" Type="http://schemas.openxmlformats.org/officeDocument/2006/relationships/tags" Target="../tags/tag806.xml"/><Relationship Id="rId16" Type="http://schemas.openxmlformats.org/officeDocument/2006/relationships/tags" Target="../tags/tag807.xml"/><Relationship Id="rId17" Type="http://schemas.openxmlformats.org/officeDocument/2006/relationships/tags" Target="../tags/tag808.xml"/><Relationship Id="rId18" Type="http://schemas.openxmlformats.org/officeDocument/2006/relationships/tags" Target="../tags/tag809.xml"/><Relationship Id="rId19" Type="http://schemas.openxmlformats.org/officeDocument/2006/relationships/tags" Target="../tags/tag810.xml"/><Relationship Id="rId20" Type="http://schemas.openxmlformats.org/officeDocument/2006/relationships/tags" Target="../tags/tag81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tags" Target="../tags/tag816.xml"/><Relationship Id="rId6" Type="http://schemas.openxmlformats.org/officeDocument/2006/relationships/tags" Target="../tags/tag817.xml"/><Relationship Id="rId7" Type="http://schemas.openxmlformats.org/officeDocument/2006/relationships/tags" Target="../tags/tag818.xml"/><Relationship Id="rId8" Type="http://schemas.openxmlformats.org/officeDocument/2006/relationships/tags" Target="../tags/tag819.xml"/><Relationship Id="rId9" Type="http://schemas.openxmlformats.org/officeDocument/2006/relationships/tags" Target="../tags/tag820.xml"/><Relationship Id="rId10" Type="http://schemas.openxmlformats.org/officeDocument/2006/relationships/tags" Target="../tags/tag821.xml"/><Relationship Id="rId11" Type="http://schemas.openxmlformats.org/officeDocument/2006/relationships/tags" Target="../tags/tag822.xml"/><Relationship Id="rId12" Type="http://schemas.openxmlformats.org/officeDocument/2006/relationships/tags" Target="../tags/tag823.xml"/><Relationship Id="rId13" Type="http://schemas.openxmlformats.org/officeDocument/2006/relationships/tags" Target="../tags/tag824.xml"/><Relationship Id="rId14" Type="http://schemas.openxmlformats.org/officeDocument/2006/relationships/tags" Target="../tags/tag825.xml"/><Relationship Id="rId15" Type="http://schemas.openxmlformats.org/officeDocument/2006/relationships/tags" Target="../tags/tag826.xml"/><Relationship Id="rId16" Type="http://schemas.openxmlformats.org/officeDocument/2006/relationships/tags" Target="../tags/tag82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1.xml"/><Relationship Id="rId2" Type="http://schemas.openxmlformats.org/officeDocument/2006/relationships/tags" Target="../tags/tag832.xml"/><Relationship Id="rId3" Type="http://schemas.openxmlformats.org/officeDocument/2006/relationships/tags" Target="../tags/tag833.xml"/><Relationship Id="rId4" Type="http://schemas.openxmlformats.org/officeDocument/2006/relationships/tags" Target="../tags/tag834.xml"/><Relationship Id="rId5" Type="http://schemas.openxmlformats.org/officeDocument/2006/relationships/tags" Target="../tags/tag835.xml"/><Relationship Id="rId6" Type="http://schemas.openxmlformats.org/officeDocument/2006/relationships/tags" Target="../tags/tag836.xml"/><Relationship Id="rId7" Type="http://schemas.openxmlformats.org/officeDocument/2006/relationships/tags" Target="../tags/tag837.xml"/><Relationship Id="rId8" Type="http://schemas.openxmlformats.org/officeDocument/2006/relationships/tags" Target="../tags/tag838.xml"/><Relationship Id="rId9" Type="http://schemas.openxmlformats.org/officeDocument/2006/relationships/tags" Target="../tags/tag839.xml"/><Relationship Id="rId10" Type="http://schemas.openxmlformats.org/officeDocument/2006/relationships/tags" Target="../tags/tag840.xml"/><Relationship Id="rId11" Type="http://schemas.openxmlformats.org/officeDocument/2006/relationships/tags" Target="../tags/tag841.xml"/><Relationship Id="rId12" Type="http://schemas.openxmlformats.org/officeDocument/2006/relationships/tags" Target="../tags/tag8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tags" Target="../tags/tag846.xml"/><Relationship Id="rId5" Type="http://schemas.openxmlformats.org/officeDocument/2006/relationships/tags" Target="../tags/tag847.xml"/><Relationship Id="rId6" Type="http://schemas.openxmlformats.org/officeDocument/2006/relationships/tags" Target="../tags/tag848.xml"/><Relationship Id="rId7" Type="http://schemas.openxmlformats.org/officeDocument/2006/relationships/tags" Target="../tags/tag849.xml"/><Relationship Id="rId8" Type="http://schemas.openxmlformats.org/officeDocument/2006/relationships/tags" Target="../tags/tag850.xml"/><Relationship Id="rId9" Type="http://schemas.openxmlformats.org/officeDocument/2006/relationships/tags" Target="../tags/tag851.xml"/><Relationship Id="rId10" Type="http://schemas.openxmlformats.org/officeDocument/2006/relationships/tags" Target="../tags/tag852.xml"/><Relationship Id="rId11" Type="http://schemas.openxmlformats.org/officeDocument/2006/relationships/tags" Target="../tags/tag853.xml"/><Relationship Id="rId12" Type="http://schemas.openxmlformats.org/officeDocument/2006/relationships/tags" Target="../tags/tag8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tags" Target="../tags/tag882.xml"/><Relationship Id="rId6" Type="http://schemas.openxmlformats.org/officeDocument/2006/relationships/tags" Target="../tags/tag883.xml"/><Relationship Id="rId7" Type="http://schemas.openxmlformats.org/officeDocument/2006/relationships/tags" Target="../tags/tag884.xml"/><Relationship Id="rId8" Type="http://schemas.openxmlformats.org/officeDocument/2006/relationships/tags" Target="../tags/tag885.xml"/><Relationship Id="rId9" Type="http://schemas.openxmlformats.org/officeDocument/2006/relationships/tags" Target="../tags/tag886.xml"/><Relationship Id="rId10" Type="http://schemas.openxmlformats.org/officeDocument/2006/relationships/tags" Target="../tags/tag887.xml"/><Relationship Id="rId11" Type="http://schemas.openxmlformats.org/officeDocument/2006/relationships/tags" Target="../tags/tag888.xml"/><Relationship Id="rId12" Type="http://schemas.openxmlformats.org/officeDocument/2006/relationships/tags" Target="../tags/tag889.xml"/><Relationship Id="rId13" Type="http://schemas.openxmlformats.org/officeDocument/2006/relationships/tags" Target="../tags/tag890.xml"/><Relationship Id="rId14" Type="http://schemas.openxmlformats.org/officeDocument/2006/relationships/tags" Target="../tags/tag891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tags" Target="../tags/tag895.xml"/><Relationship Id="rId5" Type="http://schemas.openxmlformats.org/officeDocument/2006/relationships/tags" Target="../tags/tag896.xml"/><Relationship Id="rId6" Type="http://schemas.openxmlformats.org/officeDocument/2006/relationships/tags" Target="../tags/tag897.xml"/><Relationship Id="rId7" Type="http://schemas.openxmlformats.org/officeDocument/2006/relationships/tags" Target="../tags/tag898.xml"/><Relationship Id="rId8" Type="http://schemas.openxmlformats.org/officeDocument/2006/relationships/tags" Target="../tags/tag89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企业管理的风险投资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风险投资的概述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企业管理中的风险投资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风险投资的运作机制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企业管理的风险控制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企业管理的创新发展与风险投资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风险投资的概述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定义：风险投资是一种向初创企业或小型企业提供资金、管理和其他支持的投资方式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特点：高风险、高回报、长期投资、专业管理、分散投资、退出机制等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风险投资的发展历程</a:t>
            </a:r>
            <a:endParaRPr altLang="en-US" lang="zh-CN"/>
          </a:p>
        </p:txBody>
      </p:sp>
      <p:sp>
        <p:nvSpPr>
          <p:cNvPr id="105204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风险投资的起源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4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风险投资的发展阶段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5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风险投资在中国的发展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06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风险投资的趋势与未来展望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风险投资的重要性</a:t>
            </a:r>
            <a:endParaRPr altLang="en-US" lang="zh-CN"/>
          </a:p>
        </p:txBody>
      </p:sp>
      <p:sp>
        <p:nvSpPr>
          <p:cNvPr id="10523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促进创新和创业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推动经济发展和就业增长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帮助企业实现战略目标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增强企业竞争力和市场地位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企业管理中的风险投资</a:t>
            </a:r>
            <a:endParaRPr altLang="en-US" lang="zh-CN"/>
          </a:p>
        </p:txBody>
      </p:sp>
      <p:sp>
        <p:nvSpPr>
          <p:cNvPr id="10526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风险投资在企业发展中的作用</a:t>
            </a:r>
            <a:endParaRPr altLang="en-US" lang="zh-CN"/>
          </a:p>
        </p:txBody>
      </p:sp>
      <p:sp>
        <p:nvSpPr>
          <p:cNvPr id="10533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资金支持：为企业提供资金支持，加速企业发展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3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战略指导：为企业提供战略指导，帮助企业制定发展规划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资源整合：为企业整合资源，提高企业竞争力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品牌推广：为企业进行品牌推广，提高企业知名度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风险投资在企业战略规划中的地位</a:t>
            </a:r>
            <a:endParaRPr altLang="en-US" lang="zh-CN"/>
          </a:p>
        </p:txBody>
      </p:sp>
      <p:sp>
        <p:nvSpPr>
          <p:cNvPr id="10536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风险投资对企业战略规划的影响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风险投资在企业发展中的作用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风险投资对企业战略规划的挑战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风险投资对企业战略规划的启示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风险投资在企业运营管理中的应用</a:t>
            </a:r>
            <a:endParaRPr altLang="en-US" lang="zh-CN"/>
          </a:p>
        </p:txBody>
      </p:sp>
      <p:sp>
        <p:nvSpPr>
          <p:cNvPr id="10539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风险投资对企业运营管理的意义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风险投资在企业运营管理中的具体应用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风险投资对企业运营管理的挑战与应对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9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风险投资对企业运营管理的未来展望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2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风险投资的运作机制</a:t>
            </a:r>
            <a:endParaRPr altLang="en-US" lang="zh-CN"/>
          </a:p>
        </p:txBody>
      </p:sp>
      <p:sp>
        <p:nvSpPr>
          <p:cNvPr id="10542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风险投资的运作流程</a:t>
            </a:r>
            <a:endParaRPr altLang="en-US" lang="zh-CN"/>
          </a:p>
        </p:txBody>
      </p:sp>
      <p:sp>
        <p:nvSpPr>
          <p:cNvPr id="1055024" name="文本框 20"/>
          <p:cNvSpPr txBox="1"/>
          <p:nvPr>
            <p:custDataLst>
              <p:tags r:id="rId1"/>
            </p:custDataLst>
          </p:nvPr>
        </p:nvSpPr>
        <p:spPr>
          <a:xfrm>
            <a:off x="6777899" y="1490400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26" name="文本框 178"/>
          <p:cNvSpPr txBox="1"/>
          <p:nvPr>
            <p:custDataLst>
              <p:tags r:id="rId2"/>
            </p:custDataLst>
          </p:nvPr>
        </p:nvSpPr>
        <p:spPr>
          <a:xfrm>
            <a:off x="6291842" y="2354646"/>
            <a:ext cx="2330286" cy="1433610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尽职调查：对项目进行详细的调查和分析，包括财务、法律、业务等方面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28" name="文本框 18"/>
          <p:cNvSpPr txBox="1"/>
          <p:nvPr>
            <p:custDataLst>
              <p:tags r:id="rId3"/>
            </p:custDataLst>
          </p:nvPr>
        </p:nvSpPr>
        <p:spPr>
          <a:xfrm>
            <a:off x="1322754" y="1490400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30" name="文本框 176"/>
          <p:cNvSpPr txBox="1"/>
          <p:nvPr>
            <p:custDataLst>
              <p:tags r:id="rId4"/>
            </p:custDataLst>
          </p:nvPr>
        </p:nvSpPr>
        <p:spPr>
          <a:xfrm>
            <a:off x="836697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寻找投资机会：通过市场调研、社交网络等方式寻找有潜力的创业项目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32" name="文本框 19"/>
          <p:cNvSpPr txBox="1"/>
          <p:nvPr>
            <p:custDataLst>
              <p:tags r:id="rId5"/>
            </p:custDataLst>
          </p:nvPr>
        </p:nvSpPr>
        <p:spPr>
          <a:xfrm>
            <a:off x="4050651" y="1490400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34" name="文本框 177"/>
          <p:cNvSpPr txBox="1"/>
          <p:nvPr>
            <p:custDataLst>
              <p:tags r:id="rId6"/>
            </p:custDataLst>
          </p:nvPr>
        </p:nvSpPr>
        <p:spPr>
          <a:xfrm>
            <a:off x="3563944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初步评估：对项目进行初步评估，包括团队能力、市场前景、技术可行性等方面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36" name="文本框 25"/>
          <p:cNvSpPr txBox="1"/>
          <p:nvPr>
            <p:custDataLst>
              <p:tags r:id="rId7"/>
            </p:custDataLst>
          </p:nvPr>
        </p:nvSpPr>
        <p:spPr>
          <a:xfrm>
            <a:off x="8141847" y="3933031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38" name="文本框 180"/>
          <p:cNvSpPr txBox="1"/>
          <p:nvPr>
            <p:custDataLst>
              <p:tags r:id="rId8"/>
            </p:custDataLst>
          </p:nvPr>
        </p:nvSpPr>
        <p:spPr>
          <a:xfrm>
            <a:off x="7654491" y="4816122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退出策略：根据项目发展情况，制定合适的退出策略，实现投资回报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40" name="文本框 23"/>
          <p:cNvSpPr txBox="1"/>
          <p:nvPr>
            <p:custDataLst>
              <p:tags r:id="rId9"/>
            </p:custDataLst>
          </p:nvPr>
        </p:nvSpPr>
        <p:spPr>
          <a:xfrm>
            <a:off x="2686702" y="3933031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42" name="文本框 181"/>
          <p:cNvSpPr txBox="1"/>
          <p:nvPr>
            <p:custDataLst>
              <p:tags r:id="rId10"/>
            </p:custDataLst>
          </p:nvPr>
        </p:nvSpPr>
        <p:spPr>
          <a:xfrm>
            <a:off x="2199346" y="4816122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签订协议：与创业项目方签订投资协议，明确双方的权利和义务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44" name="文本框 24"/>
          <p:cNvSpPr txBox="1"/>
          <p:nvPr>
            <p:custDataLst>
              <p:tags r:id="rId11"/>
            </p:custDataLst>
          </p:nvPr>
        </p:nvSpPr>
        <p:spPr>
          <a:xfrm>
            <a:off x="5413950" y="3933031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55046" name="文本框 182"/>
          <p:cNvSpPr txBox="1"/>
          <p:nvPr>
            <p:custDataLst>
              <p:tags r:id="rId12"/>
            </p:custDataLst>
          </p:nvPr>
        </p:nvSpPr>
        <p:spPr>
          <a:xfrm>
            <a:off x="4927243" y="4801826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投后管理：对投资项目进行持续的跟踪和管理，提供必要的支持和帮助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55048" name="文本框 21"/>
          <p:cNvSpPr txBox="1"/>
          <p:nvPr>
            <p:custDataLst>
              <p:tags r:id="rId13"/>
            </p:custDataLst>
          </p:nvPr>
        </p:nvSpPr>
        <p:spPr>
          <a:xfrm>
            <a:off x="9505146" y="1490400"/>
            <a:ext cx="1357766" cy="1188975"/>
          </a:xfrm>
          <a:prstGeom prst="rect"/>
          <a:noFill/>
        </p:spPr>
        <p:txBody>
          <a:bodyPr anchor="ctr" rtlCol="0" wrap="square">
            <a:normAutofit fontScale="10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55050" name="文本框 179"/>
          <p:cNvSpPr txBox="1"/>
          <p:nvPr>
            <p:custDataLst>
              <p:tags r:id="rId14"/>
            </p:custDataLst>
          </p:nvPr>
        </p:nvSpPr>
        <p:spPr>
          <a:xfrm>
            <a:off x="9019089" y="2278618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投资决策：根据尽职调查结果，决定是否投资及投资金额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风险投资的评估与决策</a:t>
            </a:r>
            <a:endParaRPr altLang="en-US" lang="zh-CN"/>
          </a:p>
        </p:txBody>
      </p:sp>
      <p:sp>
        <p:nvSpPr>
          <p:cNvPr id="10553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评估标准：对投资项目的潜在市场、技术可行性、商业模式等进行全面评估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风险控制：通过分散投资、设置止损点等手段，降低投资风险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退出机制：包括上市、股权转让、清算等方式，实现投资回报并退出投资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决策流程：包括项目筛选、尽职调查、投资决策等环节，确保投资决策的科学性和准确性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风险投资的退出机制</a:t>
            </a:r>
            <a:endParaRPr altLang="en-US" lang="zh-CN"/>
          </a:p>
        </p:txBody>
      </p:sp>
      <p:sp>
        <p:nvSpPr>
          <p:cNvPr id="10556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回购退出：通过企业回购股份将风险资本转化为资本收益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上市退出：通过企业上市将风险资本转化为资本收益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股权转让退出：通过股权转让将风险资本转化为资本收益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清算退出：在投资失败时，通过清算退出风险投资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企业管理的风险控制</a:t>
            </a:r>
            <a:endParaRPr altLang="en-US" lang="zh-CN"/>
          </a:p>
        </p:txBody>
      </p:sp>
      <p:sp>
        <p:nvSpPr>
          <p:cNvPr id="10559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风险识别与评估</a:t>
            </a:r>
            <a:endParaRPr altLang="en-US" lang="zh-CN"/>
          </a:p>
        </p:txBody>
      </p:sp>
      <p:sp>
        <p:nvSpPr>
          <p:cNvPr id="10567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风险识别：识别潜在的风险因素和威胁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风险评估：对识别出的风险进行量化和定性评估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风险应对策略：制定相应的应对措施和预案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7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7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风险监控与报告：对风险进行持续监控并及时报告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风险防范与应对措施</a:t>
            </a:r>
            <a:endParaRPr altLang="en-US" lang="zh-CN"/>
          </a:p>
        </p:txBody>
      </p:sp>
      <p:sp>
        <p:nvSpPr>
          <p:cNvPr id="10570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0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建立完善的风险管理体系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0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0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制定详细的风险应对计划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0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0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提高员工的风险意识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0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0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0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定期进行风险评估和监控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风险监控与报告制度</a:t>
            </a:r>
            <a:endParaRPr altLang="en-US" lang="zh-CN"/>
          </a:p>
        </p:txBody>
      </p:sp>
      <p:sp>
        <p:nvSpPr>
          <p:cNvPr id="10573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风险监控：建立风险监控机制，定期对企业的各项业务进行风险评估，及时发现潜在风险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报告制度：制定风险报告制度，要求各级管理人员定期向上级汇报风险情况，及时反馈风险信息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风险应对措施：针对不同风险，制定相应的应对措施，如风险规避、风险降低、风险转移等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3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3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风险管理培训：加强风险管理意识培训，提高各级管理人员对风险的认识和应对能力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企业管理的创新发展与风险投资</a:t>
            </a:r>
            <a:endParaRPr altLang="en-US" lang="zh-CN"/>
          </a:p>
        </p:txBody>
      </p:sp>
      <p:sp>
        <p:nvSpPr>
          <p:cNvPr id="10576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创新发展理念在企业管理中的应用</a:t>
            </a:r>
            <a:endParaRPr altLang="en-US" lang="zh-CN"/>
          </a:p>
        </p:txBody>
      </p:sp>
      <p:sp>
        <p:nvSpPr>
          <p:cNvPr id="10583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4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创新发展理念在企业管理中的应用案例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创新发展理念的定义和重要性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创新发展理念对企业管理的意义和影响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如何将创新发展理念融入到企业管理中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创新发展模式在企业管理中的实践</a:t>
            </a:r>
            <a:endParaRPr altLang="en-US" lang="zh-CN"/>
          </a:p>
        </p:txBody>
      </p:sp>
      <p:sp>
        <p:nvSpPr>
          <p:cNvPr id="105869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9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69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0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0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未来企业管理的创新发展模式展望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70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0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0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创新发展模式在企业管理中的优势与挑战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1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1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1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企业管理中创新发展模式的实践案例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71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1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72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创新发展模式的内涵与特点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创新发展与风险投资的相互促进</a:t>
            </a:r>
            <a:endParaRPr altLang="en-US" lang="zh-CN"/>
          </a:p>
        </p:txBody>
      </p:sp>
      <p:sp>
        <p:nvSpPr>
          <p:cNvPr id="105900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1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1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1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01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风险投资为企业创新提供资金支持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1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创新发展是企业管理的核心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2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创新发展与风险投资相互促进的案例分析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2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未来企业管理中创新发展与风险投资的趋势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未来展望与挑战</a:t>
            </a:r>
            <a:endParaRPr altLang="en-US" lang="zh-CN"/>
          </a:p>
        </p:txBody>
      </p:sp>
      <p:sp>
        <p:nvSpPr>
          <p:cNvPr id="10593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未来企业管理中风险投资的发展趋势</a:t>
            </a:r>
            <a:endParaRPr altLang="en-US" lang="zh-CN"/>
          </a:p>
        </p:txBody>
      </p:sp>
      <p:sp>
        <p:nvSpPr>
          <p:cNvPr id="10600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0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风险投资行业规模将持续扩大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风险投资将更加注重长期投资和价值投资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风险投资将更加关注新兴产业和领域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0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风险投资将更加注重与企业的合作与协同发展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面临的挑战与机遇并存的市场环境</a:t>
            </a:r>
            <a:endParaRPr altLang="en-US" lang="zh-CN"/>
          </a:p>
        </p:txBody>
      </p:sp>
      <p:sp>
        <p:nvSpPr>
          <p:cNvPr id="10603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挑战：市场竞争激烈，风险投资机构数量众多，竞争激烈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机遇：随着科技的发展，新兴行业不断涌现，为风险投资提供了更多的机会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未来展望：风险投资行业将继续发展壮大，为更多创新型企业提供支持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应对策略：企业需要不断提升自身实力，积极寻求合作伙伴，共同应对市场挑战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3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企业如何应对挑战，抓住机遇，实现可持续发展</a:t>
            </a:r>
            <a:endParaRPr altLang="en-US" lang="zh-CN"/>
          </a:p>
        </p:txBody>
      </p:sp>
      <p:sp>
        <p:nvSpPr>
          <p:cNvPr id="10606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6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企业如何应对挑战：分析市场趋势，制定应对策略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抓住机遇：寻找新的增长点，拓展业务领域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实现可持续发展：注重环保、社会责任，推动可持续发展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6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建立长期合作关系：与投资者、合作伙伴建立长期稳定的合作关系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7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8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5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7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0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2023-12-19T12:45:34Z</dcterms:created>
  <dcterms:modified xsi:type="dcterms:W3CDTF">2023-12-19T12:45:34Z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aa305846f80944d185c5f5b6b6697706_21</vt:lpwstr>
  </property>
</Properties>
</file>