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8297" r:id="rId1"/>
    <p:sldMasterId id="2147518334" r:id="rId2"/>
  </p:sldMasterIdLst>
  <p:notesMasterIdLst>
    <p:notesMasterId r:id="rId3"/>
  </p:notesMasterIdLst>
  <p:sldIdLst>
    <p:sldId id="15432" r:id="rId4"/>
    <p:sldId id="15437" r:id="rId5"/>
    <p:sldId id="15441" r:id="rId6"/>
    <p:sldId id="15444" r:id="rId7"/>
    <p:sldId id="15447" r:id="rId8"/>
    <p:sldId id="15450" r:id="rId9"/>
    <p:sldId id="15453" r:id="rId10"/>
    <p:sldId id="15456" r:id="rId11"/>
    <p:sldId id="15459" r:id="rId12"/>
    <p:sldId id="15462" r:id="rId13"/>
    <p:sldId id="15465" r:id="rId14"/>
    <p:sldId id="15468" r:id="rId15"/>
    <p:sldId id="15471" r:id="rId16"/>
    <p:sldId id="15474" r:id="rId17"/>
    <p:sldId id="15477" r:id="rId18"/>
    <p:sldId id="15480" r:id="rId19"/>
    <p:sldId id="15483" r:id="rId20"/>
    <p:sldId id="15486" r:id="rId21"/>
    <p:sldId id="15489" r:id="rId22"/>
    <p:sldId id="15492" r:id="rId23"/>
    <p:sldId id="15495" r:id="rId24"/>
    <p:sldId id="15498" r:id="rId25"/>
    <p:sldId id="15501"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4" name="幻灯片图像占位符 1"/>
          <p:cNvSpPr>
            <a:spLocks noChangeAspect="1" noRot="1" noGrp="1"/>
          </p:cNvSpPr>
          <p:nvPr>
            <p:ph type="sldImg" idx="2"/>
          </p:nvPr>
        </p:nvSpPr>
        <p:spPr/>
      </p:sp>
      <p:sp>
        <p:nvSpPr>
          <p:cNvPr id="1048616"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8298" r:id="rId1"/>
    <p:sldLayoutId id="2147518299" r:id="rId2"/>
    <p:sldLayoutId id="2147518300" r:id="rId3"/>
    <p:sldLayoutId id="2147518301" r:id="rId4"/>
    <p:sldLayoutId id="2147518302" r:id="rId5"/>
    <p:sldLayoutId id="2147518303" r:id="rId6"/>
    <p:sldLayoutId id="2147518304" r:id="rId7"/>
    <p:sldLayoutId id="2147518305" r:id="rId8"/>
    <p:sldLayoutId id="2147518306" r:id="rId9"/>
    <p:sldLayoutId id="2147518307" r:id="rId10"/>
    <p:sldLayoutId id="214751830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18335" r:id="rId1"/>
    <p:sldLayoutId id="2147518336" r:id="rId2"/>
    <p:sldLayoutId id="2147518337" r:id="rId3"/>
    <p:sldLayoutId id="2147518338" r:id="rId4"/>
    <p:sldLayoutId id="2147518339" r:id="rId5"/>
    <p:sldLayoutId id="2147518340" r:id="rId6"/>
    <p:sldLayoutId id="2147518341" r:id="rId7"/>
    <p:sldLayoutId id="2147518342" r:id="rId8"/>
    <p:sldLayoutId id="2147518343" r:id="rId9"/>
    <p:sldLayoutId id="2147518344" r:id="rId10"/>
    <p:sldLayoutId id="2147518345"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3.xml"/><Relationship Id="rId2" Type="http://schemas.openxmlformats.org/officeDocument/2006/relationships/tags" Target="../tags/tag124.xml"/><Relationship Id="rId3" Type="http://schemas.openxmlformats.org/officeDocument/2006/relationships/tags" Target="../tags/tag12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tags" Target="../tags/tag130.xml"/><Relationship Id="rId6" Type="http://schemas.openxmlformats.org/officeDocument/2006/relationships/tags" Target="../tags/tag131.xml"/><Relationship Id="rId7" Type="http://schemas.openxmlformats.org/officeDocument/2006/relationships/tags" Target="../tags/tag132.xml"/><Relationship Id="rId8" Type="http://schemas.openxmlformats.org/officeDocument/2006/relationships/tags" Target="../tags/tag133.xml"/><Relationship Id="rId9" Type="http://schemas.openxmlformats.org/officeDocument/2006/relationships/tags" Target="../tags/tag134.xml"/><Relationship Id="rId10" Type="http://schemas.openxmlformats.org/officeDocument/2006/relationships/tags" Target="../tags/tag135.xml"/><Relationship Id="rId11" Type="http://schemas.openxmlformats.org/officeDocument/2006/relationships/tags" Target="../tags/tag136.xml"/><Relationship Id="rId12" Type="http://schemas.openxmlformats.org/officeDocument/2006/relationships/tags" Target="../tags/tag13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tags" Target="../tags/tag157.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tags" Target="../tags/tag193.xml"/><Relationship Id="rId18" Type="http://schemas.openxmlformats.org/officeDocument/2006/relationships/tags" Target="../tags/tag194.xml"/><Relationship Id="rId19" Type="http://schemas.openxmlformats.org/officeDocument/2006/relationships/tags" Target="../tags/tag195.xml"/><Relationship Id="rId20" Type="http://schemas.openxmlformats.org/officeDocument/2006/relationships/tags" Target="../tags/tag196.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7.xml"/><Relationship Id="rId2" Type="http://schemas.openxmlformats.org/officeDocument/2006/relationships/tags" Target="../tags/tag198.xml"/><Relationship Id="rId3" Type="http://schemas.openxmlformats.org/officeDocument/2006/relationships/tags" Target="../tags/tag199.xml"/><Relationship Id="rId4" Type="http://schemas.openxmlformats.org/officeDocument/2006/relationships/tags" Target="../tags/tag200.xml"/><Relationship Id="rId5" Type="http://schemas.openxmlformats.org/officeDocument/2006/relationships/tags" Target="../tags/tag201.xml"/><Relationship Id="rId6" Type="http://schemas.openxmlformats.org/officeDocument/2006/relationships/tags" Target="../tags/tag202.xml"/><Relationship Id="rId7" Type="http://schemas.openxmlformats.org/officeDocument/2006/relationships/tags" Target="../tags/tag203.xml"/><Relationship Id="rId8" Type="http://schemas.openxmlformats.org/officeDocument/2006/relationships/tags" Target="../tags/tag204.xml"/><Relationship Id="rId9" Type="http://schemas.openxmlformats.org/officeDocument/2006/relationships/tags" Target="../tags/tag205.xml"/><Relationship Id="rId10" Type="http://schemas.openxmlformats.org/officeDocument/2006/relationships/tags" Target="../tags/tag206.xml"/><Relationship Id="rId11" Type="http://schemas.openxmlformats.org/officeDocument/2006/relationships/tags" Target="../tags/tag207.xml"/><Relationship Id="rId12" Type="http://schemas.openxmlformats.org/officeDocument/2006/relationships/tags" Target="../tags/tag20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tags" Target="../tags/tag272.xml"/><Relationship Id="rId14" Type="http://schemas.openxmlformats.org/officeDocument/2006/relationships/tags" Target="../tags/tag273.xml"/><Relationship Id="rId15" Type="http://schemas.openxmlformats.org/officeDocument/2006/relationships/tags" Target="../tags/tag274.xml"/><Relationship Id="rId16" Type="http://schemas.openxmlformats.org/officeDocument/2006/relationships/tags" Target="../tags/tag275.xml"/><Relationship Id="rId17" Type="http://schemas.openxmlformats.org/officeDocument/2006/relationships/tags" Target="../tags/tag276.xml"/><Relationship Id="rId18" Type="http://schemas.openxmlformats.org/officeDocument/2006/relationships/tags" Target="../tags/tag277.xml"/><Relationship Id="rId19" Type="http://schemas.openxmlformats.org/officeDocument/2006/relationships/tags" Target="../tags/tag278.xml"/><Relationship Id="rId20" Type="http://schemas.openxmlformats.org/officeDocument/2006/relationships/tags" Target="../tags/tag279.xml"/><Relationship Id="rId21" Type="http://schemas.openxmlformats.org/officeDocument/2006/relationships/tags" Target="../tags/tag280.xml"/><Relationship Id="rId22" Type="http://schemas.openxmlformats.org/officeDocument/2006/relationships/tags" Target="../tags/tag281.xml"/><Relationship Id="rId23" Type="http://schemas.openxmlformats.org/officeDocument/2006/relationships/tags" Target="../tags/tag282.xml"/><Relationship Id="rId24" Type="http://schemas.openxmlformats.org/officeDocument/2006/relationships/tags" Target="../tags/tag283.xml"/><Relationship Id="rId25" Type="http://schemas.openxmlformats.org/officeDocument/2006/relationships/tags" Target="../tags/tag284.xml"/><Relationship Id="rId26" Type="http://schemas.openxmlformats.org/officeDocument/2006/relationships/tags" Target="../tags/tag285.xml"/><Relationship Id="rId27" Type="http://schemas.openxmlformats.org/officeDocument/2006/relationships/tags" Target="../tags/tag286.xml"/><Relationship Id="rId28" Type="http://schemas.openxmlformats.org/officeDocument/2006/relationships/tags" Target="../tags/tag287.xml"/><Relationship Id="rId29" Type="http://schemas.openxmlformats.org/officeDocument/2006/relationships/tags" Target="../tags/tag288.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学校双减的个性化教育与差异化发展</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6974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个性化教育与差异化发展的重要性</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5095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4993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697480"/>
            <a:ext cx="4068445" cy="706755"/>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双减政策对个性化教育与差异化发展的影响</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994150"/>
            <a:ext cx="4088130" cy="706755"/>
          </a:xfrm>
          <a:prstGeom prst="rect"/>
          <a:noFill/>
        </p:spPr>
        <p:txBody>
          <a:bodyPr anchor="t" bIns="45720" rtlCol="0" wrap="square">
            <a:spAutoFit/>
          </a:bodyPr>
          <a:p>
            <a:pPr algn="l" fontAlgn="ctr">
              <a:lnSpc>
                <a:spcPct val="100000"/>
              </a:lnSpc>
            </a:pPr>
            <a:r>
              <a:rPr altLang="en-US" b="1" dirty="0" sz="2000" lang="zh-CN">
                <a:solidFill>
                  <a:schemeClr val="accent1"/>
                </a:solidFill>
                <a:latin typeface="+mj-ea"/>
                <a:ea typeface="+mj-ea"/>
                <a:cs typeface="微软雅黑" panose="020B0503020204020204" charset="-122"/>
                <a:sym typeface="+mn-ea"/>
              </a:rPr>
              <a:t>个性化教育与差异化发展的实施策略</a:t>
            </a:r>
            <a:endParaRPr altLang="en-US" b="1" dirty="0"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80619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79730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994150"/>
            <a:ext cx="4068445" cy="706755"/>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个性化教育与差异化发展的未来展望</a:t>
            </a:r>
            <a:endParaRPr altLang="en-US" b="1" sz="2000" lang="zh-CN">
              <a:solidFill>
                <a:schemeClr val="accent1"/>
              </a:solidFill>
              <a:latin typeface="+mj-ea"/>
              <a:ea typeface="+mj-ea"/>
              <a:cs typeface="微软雅黑" panose="020B0503020204020204" charset="-122"/>
              <a:sym typeface="+mn-ea"/>
            </a:endParaRPr>
          </a:p>
        </p:txBody>
      </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82" name="标题 3"/>
          <p:cNvSpPr>
            <a:spLocks noGrp="1"/>
          </p:cNvSpPr>
          <p:nvPr>
            <p:ph type="title" idx="4"/>
            <p:custDataLst>
              <p:tags r:id="rId1"/>
            </p:custDataLst>
          </p:nvPr>
        </p:nvSpPr>
        <p:spPr/>
        <p:txBody>
          <a:bodyPr>
            <a:normAutofit fontScale="90000"/>
          </a:bodyPr>
          <a:p>
            <a:r>
              <a:rPr altLang="en-US" lang="zh-CN"/>
              <a:t>个性化教育与差异化发展的重要性</a:t>
            </a:r>
            <a:endParaRPr altLang="en-US" lang="zh-CN"/>
          </a:p>
        </p:txBody>
      </p:sp>
      <p:sp>
        <p:nvSpPr>
          <p:cNvPr id="1048884"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8" name="标题 1"/>
          <p:cNvSpPr>
            <a:spLocks noGrp="1"/>
          </p:cNvSpPr>
          <p:nvPr>
            <p:ph type="title" idx="2"/>
          </p:nvPr>
        </p:nvSpPr>
        <p:spPr/>
        <p:txBody>
          <a:bodyPr/>
          <a:p>
            <a:r>
              <a:rPr altLang="en-US" lang="zh-CN"/>
              <a:t>满足学生个性化需求</a:t>
            </a:r>
            <a:endParaRPr altLang="en-US" lang="zh-CN"/>
          </a:p>
        </p:txBody>
      </p:sp>
      <p:sp>
        <p:nvSpPr>
          <p:cNvPr id="104893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3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3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3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3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4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4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个性化教育与差异化发展能够增强学生的学习动力和兴趣，提高学习效果。</a:t>
            </a:r>
            <a:endParaRPr altLang="en-US" dirty="0" sz="2400" lang="zh-CN">
              <a:latin typeface="+mn-ea"/>
              <a:ea typeface="+mn-ea"/>
            </a:endParaRPr>
          </a:p>
        </p:txBody>
      </p:sp>
      <p:sp>
        <p:nvSpPr>
          <p:cNvPr id="104894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满足学生个性化需求是教育改革的重要方向，有助于培养创新型人才。</a:t>
            </a:r>
            <a:endParaRPr altLang="en-US" dirty="0" sz="2400" lang="zh-CN">
              <a:latin typeface="+mn-ea"/>
              <a:ea typeface="+mn-ea"/>
            </a:endParaRPr>
          </a:p>
        </p:txBody>
      </p:sp>
      <p:sp>
        <p:nvSpPr>
          <p:cNvPr id="104895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个性化教育能够充分挖掘学生的潜能和特长，促进学生全面发展。</a:t>
            </a:r>
            <a:endParaRPr altLang="en-US" dirty="0" sz="2400" lang="zh-CN">
              <a:latin typeface="+mn-ea"/>
              <a:ea typeface="+mn-ea"/>
            </a:endParaRPr>
          </a:p>
        </p:txBody>
      </p:sp>
      <p:sp>
        <p:nvSpPr>
          <p:cNvPr id="104895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差异化发展有助于学校根据学生实际情况制定教育计划，提高教育质量。</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92" name="标题 1"/>
          <p:cNvSpPr>
            <a:spLocks noGrp="1"/>
          </p:cNvSpPr>
          <p:nvPr>
            <p:ph type="title" idx="2"/>
          </p:nvPr>
        </p:nvSpPr>
        <p:spPr/>
        <p:txBody>
          <a:bodyPr/>
          <a:p>
            <a:r>
              <a:rPr altLang="en-US" lang="zh-CN"/>
              <a:t>提高教育质量</a:t>
            </a:r>
            <a:endParaRPr altLang="en-US" lang="zh-CN"/>
          </a:p>
        </p:txBody>
      </p:sp>
      <p:sp>
        <p:nvSpPr>
          <p:cNvPr id="104899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个性化教育与差异化发展能够更好地满足学生的需求，提高教育教学的针对性和实效性。</a:t>
            </a:r>
            <a:endParaRPr altLang="en-US" dirty="0" sz="1200" lang="zh-CN" spc="150">
              <a:solidFill>
                <a:schemeClr val="tx1">
                  <a:lumMod val="65000"/>
                  <a:lumOff val="35000"/>
                </a:schemeClr>
              </a:solidFill>
              <a:latin typeface="+mn-ea"/>
              <a:sym typeface="+mn-ea"/>
            </a:endParaRPr>
          </a:p>
        </p:txBody>
      </p:sp>
      <p:sp>
        <p:nvSpPr>
          <p:cNvPr id="104899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个性化教育与差异化发展有利于培养学生的创新精神和实践能力，促进学生的全面发展。</a:t>
            </a:r>
            <a:endParaRPr altLang="en-US" dirty="0" sz="1200" lang="zh-CN" spc="150">
              <a:solidFill>
                <a:schemeClr val="tx1">
                  <a:lumMod val="65000"/>
                  <a:lumOff val="35000"/>
                </a:schemeClr>
              </a:solidFill>
              <a:latin typeface="+mn-ea"/>
              <a:sym typeface="+mn-ea"/>
            </a:endParaRPr>
          </a:p>
        </p:txBody>
      </p:sp>
      <p:sp>
        <p:nvSpPr>
          <p:cNvPr id="104899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个性化教育与差异化发展能够促进教师专业成长，提高教育教学水平。</a:t>
            </a:r>
            <a:endParaRPr altLang="en-US" dirty="0" sz="1200" lang="zh-CN" spc="150">
              <a:solidFill>
                <a:schemeClr val="tx1">
                  <a:lumMod val="65000"/>
                  <a:lumOff val="35000"/>
                </a:schemeClr>
              </a:solidFill>
              <a:latin typeface="+mn-ea"/>
              <a:sym typeface="+mn-ea"/>
            </a:endParaRPr>
          </a:p>
        </p:txBody>
      </p:sp>
      <p:sp>
        <p:nvSpPr>
          <p:cNvPr id="104900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个性化教育与差异化发展能够推动学校特色发展，提升学校整体办学水平和社会声誉。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0" name="标题 1"/>
          <p:cNvSpPr>
            <a:spLocks noGrp="1"/>
          </p:cNvSpPr>
          <p:nvPr>
            <p:ph type="title" idx="2"/>
          </p:nvPr>
        </p:nvSpPr>
        <p:spPr/>
        <p:txBody>
          <a:bodyPr/>
          <a:p>
            <a:r>
              <a:rPr altLang="en-US" lang="zh-CN"/>
              <a:t>培养创新人才</a:t>
            </a:r>
            <a:endParaRPr altLang="en-US" lang="zh-CN"/>
          </a:p>
        </p:txBody>
      </p:sp>
      <p:sp>
        <p:nvSpPr>
          <p:cNvPr id="104904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5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个性化教育与差异化发展能够帮助学生发现自己的兴趣和优势，培养独特的个性和特长，从而更好地实现自我价值。</a:t>
            </a:r>
            <a:endParaRPr altLang="en-US" dirty="0" sz="2400" lang="zh-CN">
              <a:latin typeface="+mn-ea"/>
              <a:ea typeface="+mn-ea"/>
            </a:endParaRPr>
          </a:p>
        </p:txBody>
      </p:sp>
      <p:sp>
        <p:nvSpPr>
          <p:cNvPr id="104906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创新人才的培养需要一个良好的教育环境和社会氛围，个性化教育与差异化发展能够为创新人才的培养提供更好的支持和保障。</a:t>
            </a:r>
            <a:endParaRPr altLang="en-US" dirty="0" sz="2400" lang="zh-CN">
              <a:latin typeface="+mn-ea"/>
              <a:ea typeface="+mn-ea"/>
            </a:endParaRPr>
          </a:p>
        </p:txBody>
      </p:sp>
      <p:sp>
        <p:nvSpPr>
          <p:cNvPr id="104906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个性化教育与差异化发展有助于激发学生的创造力和想象力，培养创新思维和创新能力。</a:t>
            </a:r>
            <a:endParaRPr altLang="en-US" dirty="0" sz="2400" lang="zh-CN">
              <a:latin typeface="+mn-ea"/>
              <a:ea typeface="+mn-ea"/>
            </a:endParaRPr>
          </a:p>
        </p:txBody>
      </p:sp>
      <p:sp>
        <p:nvSpPr>
          <p:cNvPr id="104906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创新人才是推动社会进步和发展的重要力量，个性化教育与差异化发展能够为社会培养更多具有创新精神和实践能力的人才。</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04" name="标题 1"/>
          <p:cNvSpPr>
            <a:spLocks noGrp="1"/>
          </p:cNvSpPr>
          <p:nvPr>
            <p:ph type="title" idx="2"/>
          </p:nvPr>
        </p:nvSpPr>
        <p:spPr/>
        <p:txBody>
          <a:bodyPr/>
          <a:p>
            <a:r>
              <a:rPr altLang="en-US" lang="zh-CN"/>
              <a:t>促进学生全面发展</a:t>
            </a:r>
            <a:endParaRPr altLang="en-US" lang="zh-CN"/>
          </a:p>
        </p:txBody>
      </p:sp>
      <p:sp>
        <p:nvSpPr>
          <p:cNvPr id="104910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个性化教育能够充分挖掘学生的潜能和特长，培养学生的创新能力和综合素质。</a:t>
            </a:r>
            <a:endParaRPr altLang="en-US" dirty="0" sz="1200" lang="zh-CN" spc="150">
              <a:solidFill>
                <a:schemeClr val="tx1">
                  <a:lumMod val="65000"/>
                  <a:lumOff val="35000"/>
                </a:schemeClr>
              </a:solidFill>
              <a:latin typeface="+mn-ea"/>
              <a:sym typeface="+mn-ea"/>
            </a:endParaRPr>
          </a:p>
        </p:txBody>
      </p:sp>
      <p:sp>
        <p:nvSpPr>
          <p:cNvPr id="104910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差异化发展能够满足不同学生的需求，促进学生的个性化和多样化发展，避免教育资源的浪费。</a:t>
            </a:r>
            <a:endParaRPr altLang="en-US" dirty="0" sz="1200" lang="zh-CN" spc="150">
              <a:solidFill>
                <a:schemeClr val="tx1">
                  <a:lumMod val="65000"/>
                  <a:lumOff val="35000"/>
                </a:schemeClr>
              </a:solidFill>
              <a:latin typeface="+mn-ea"/>
              <a:sym typeface="+mn-ea"/>
            </a:endParaRPr>
          </a:p>
        </p:txBody>
      </p:sp>
      <p:sp>
        <p:nvSpPr>
          <p:cNvPr id="104911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个性化教育与差异化发展能够提高学生的学习积极性和主动性，增强学生的学习动力和自信心。</a:t>
            </a:r>
            <a:endParaRPr altLang="en-US" dirty="0" sz="1200" lang="zh-CN" spc="150">
              <a:solidFill>
                <a:schemeClr val="tx1">
                  <a:lumMod val="65000"/>
                  <a:lumOff val="35000"/>
                </a:schemeClr>
              </a:solidFill>
              <a:latin typeface="+mn-ea"/>
              <a:sym typeface="+mn-ea"/>
            </a:endParaRPr>
          </a:p>
        </p:txBody>
      </p:sp>
      <p:sp>
        <p:nvSpPr>
          <p:cNvPr id="104911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个性化教育与差异化发展能够培养学生的团队协作精神和沟通表达能力，提高学生的社会适应能力。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2" name="标题 3"/>
          <p:cNvSpPr>
            <a:spLocks noGrp="1"/>
          </p:cNvSpPr>
          <p:nvPr>
            <p:ph type="title" idx="4"/>
            <p:custDataLst>
              <p:tags r:id="rId1"/>
            </p:custDataLst>
          </p:nvPr>
        </p:nvSpPr>
        <p:spPr/>
        <p:txBody>
          <a:bodyPr>
            <a:normAutofit fontScale="90000"/>
          </a:bodyPr>
          <a:p>
            <a:r>
              <a:rPr altLang="en-US" lang="zh-CN"/>
              <a:t>双减政策对个性化教育与差异化发展的影响</a:t>
            </a:r>
            <a:endParaRPr altLang="en-US" lang="zh-CN"/>
          </a:p>
        </p:txBody>
      </p:sp>
      <p:sp>
        <p:nvSpPr>
          <p:cNvPr id="1049154"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8" name="标题 1"/>
          <p:cNvSpPr>
            <a:spLocks noGrp="1"/>
          </p:cNvSpPr>
          <p:nvPr>
            <p:ph type="title" idx="2"/>
          </p:nvPr>
        </p:nvSpPr>
        <p:spPr/>
        <p:txBody>
          <a:bodyPr/>
          <a:p>
            <a:r>
              <a:rPr altLang="en-US" lang="zh-CN"/>
              <a:t>减轻学生作业负担</a:t>
            </a:r>
            <a:endParaRPr altLang="en-US" lang="zh-CN"/>
          </a:p>
        </p:txBody>
      </p:sp>
      <p:sp>
        <p:nvSpPr>
          <p:cNvPr id="104920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推行分层作业，满足不同学生的需求</a:t>
            </a:r>
            <a:endParaRPr altLang="zh-CN" dirty="0" lang="en-US">
              <a:solidFill>
                <a:schemeClr val="dk1">
                  <a:lumMod val="80000"/>
                  <a:lumOff val="20000"/>
                </a:schemeClr>
              </a:solidFill>
              <a:latin typeface="+mn-ea"/>
              <a:sym typeface="+mn-ea"/>
            </a:endParaRPr>
          </a:p>
        </p:txBody>
      </p:sp>
      <p:sp>
        <p:nvSpPr>
          <p:cNvPr id="104920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减少作业数量和时长，让学生有更多自由时间</a:t>
            </a:r>
            <a:endParaRPr altLang="en-US" dirty="0" lang="zh-CN">
              <a:solidFill>
                <a:schemeClr val="dk1">
                  <a:lumMod val="80000"/>
                  <a:lumOff val="20000"/>
                </a:schemeClr>
              </a:solidFill>
              <a:latin typeface="+mn-ea"/>
              <a:sym typeface="+mn-ea"/>
            </a:endParaRPr>
          </a:p>
        </p:txBody>
      </p:sp>
      <p:sp>
        <p:nvSpPr>
          <p:cNvPr id="104921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优化作业结构，提高作业质量</a:t>
            </a:r>
            <a:endParaRPr altLang="en-US" dirty="0" lang="zh-CN">
              <a:solidFill>
                <a:schemeClr val="dk1">
                  <a:lumMod val="80000"/>
                  <a:lumOff val="20000"/>
                </a:schemeClr>
              </a:solidFill>
              <a:latin typeface="+mn-ea"/>
              <a:sym typeface="+mn-ea"/>
            </a:endParaRPr>
          </a:p>
        </p:txBody>
      </p:sp>
      <p:sp>
        <p:nvSpPr>
          <p:cNvPr id="104922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加强作业批改和反馈，提高作业效果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0" name="标题 1"/>
          <p:cNvSpPr>
            <a:spLocks noGrp="1"/>
          </p:cNvSpPr>
          <p:nvPr>
            <p:ph type="title" idx="2"/>
          </p:nvPr>
        </p:nvSpPr>
        <p:spPr/>
        <p:txBody>
          <a:bodyPr/>
          <a:p>
            <a:r>
              <a:rPr altLang="en-US" lang="zh-CN"/>
              <a:t>优化教育资源配置</a:t>
            </a:r>
            <a:endParaRPr altLang="en-US" lang="zh-CN"/>
          </a:p>
        </p:txBody>
      </p:sp>
      <p:sp>
        <p:nvSpPr>
          <p:cNvPr id="104927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增加优质教育资源供给，满足学生个性化需求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推进教育信息化和数字化建设，提升教育现代化水平</a:t>
            </a:r>
            <a:endParaRPr dirty="0" sz="2000" err="1">
              <a:solidFill>
                <a:schemeClr val="tx1">
                  <a:lumMod val="75000"/>
                  <a:lumOff val="25000"/>
                </a:schemeClr>
              </a:solidFill>
              <a:latin typeface="+mn-ea"/>
              <a:ea typeface="+mn-ea"/>
              <a:cs typeface="+mn-ea"/>
              <a:sym typeface="+mn-lt"/>
            </a:endParaRPr>
          </a:p>
        </p:txBody>
      </p:sp>
      <p:sp>
        <p:nvSpPr>
          <p:cNvPr id="104929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9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建立健全教育评价体系，促进学生全面发展</a:t>
            </a:r>
            <a:endParaRPr dirty="0" sz="2000" err="1">
              <a:solidFill>
                <a:schemeClr val="tx1">
                  <a:lumMod val="75000"/>
                  <a:lumOff val="25000"/>
                </a:schemeClr>
              </a:solidFill>
              <a:latin typeface="+mn-ea"/>
              <a:ea typeface="+mn-ea"/>
              <a:cs typeface="+mn-ea"/>
              <a:sym typeface="+mn-lt"/>
            </a:endParaRPr>
          </a:p>
        </p:txBody>
      </p:sp>
      <p:sp>
        <p:nvSpPr>
          <p:cNvPr id="10493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优化教师资源配置，提高教师专业素养和教学水平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50" name="标题 1"/>
          <p:cNvSpPr>
            <a:spLocks noGrp="1"/>
          </p:cNvSpPr>
          <p:nvPr>
            <p:ph type="title" idx="2"/>
          </p:nvPr>
        </p:nvSpPr>
        <p:spPr/>
        <p:txBody>
          <a:bodyPr/>
          <a:p>
            <a:r>
              <a:rPr altLang="en-US" lang="zh-CN"/>
              <a:t>提高课堂教学质量</a:t>
            </a:r>
            <a:endParaRPr altLang="en-US" lang="zh-CN"/>
          </a:p>
        </p:txBody>
      </p:sp>
      <p:sp>
        <p:nvSpPr>
          <p:cNvPr id="104935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5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35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减少作业量，增加课堂互动和实践活动，提高学生的学习兴趣和参与度。</a:t>
            </a:r>
            <a:endParaRPr altLang="en-US" dirty="0" sz="2000" lang="zh-CN" spc="200">
              <a:solidFill>
                <a:schemeClr val="tx1">
                  <a:lumMod val="85000"/>
                  <a:lumOff val="15000"/>
                </a:schemeClr>
              </a:solidFill>
              <a:latin typeface="+mn-ea"/>
              <a:sym typeface="+mn-ea"/>
            </a:endParaRPr>
          </a:p>
        </p:txBody>
      </p:sp>
      <p:sp>
        <p:nvSpPr>
          <p:cNvPr id="104935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6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教师根据学生差异，采用分层教学、项目式学习等方式，满足不同学生的个性化需求。</a:t>
            </a:r>
            <a:endParaRPr altLang="en-US" dirty="0" sz="2000" lang="zh-CN" spc="200">
              <a:solidFill>
                <a:schemeClr val="tx1">
                  <a:lumMod val="85000"/>
                  <a:lumOff val="15000"/>
                </a:schemeClr>
              </a:solidFill>
              <a:latin typeface="+mn-ea"/>
              <a:sym typeface="+mn-ea"/>
            </a:endParaRPr>
          </a:p>
        </p:txBody>
      </p:sp>
      <p:sp>
        <p:nvSpPr>
          <p:cNvPr id="104936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6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学校提供丰富多样的课程和资源，满足学生兴趣和特长发展的需要。</a:t>
            </a:r>
            <a:endParaRPr altLang="en-US" dirty="0" sz="2000" lang="zh-CN" spc="200">
              <a:solidFill>
                <a:schemeClr val="tx1">
                  <a:lumMod val="85000"/>
                  <a:lumOff val="15000"/>
                </a:schemeClr>
              </a:solidFill>
              <a:latin typeface="+mn-ea"/>
              <a:sym typeface="+mn-ea"/>
            </a:endParaRPr>
          </a:p>
        </p:txBody>
      </p:sp>
      <p:sp>
        <p:nvSpPr>
          <p:cNvPr id="104937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37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教师通过课堂观察、反馈和评估，及时调整教学策略，提高教学效果。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4" name="标题 1"/>
          <p:cNvSpPr>
            <a:spLocks noGrp="1"/>
          </p:cNvSpPr>
          <p:nvPr>
            <p:ph type="title" idx="2"/>
          </p:nvPr>
        </p:nvSpPr>
        <p:spPr/>
        <p:txBody>
          <a:bodyPr/>
          <a:p>
            <a:r>
              <a:rPr altLang="en-US" lang="zh-CN"/>
              <a:t>促进教育公平</a:t>
            </a:r>
            <a:endParaRPr altLang="en-US" lang="zh-CN"/>
          </a:p>
        </p:txBody>
      </p:sp>
      <p:sp>
        <p:nvSpPr>
          <p:cNvPr id="104941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1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2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2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2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3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3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减轻了家庭的经济负担，让更多的孩子能够接受到优质的教育资源。</a:t>
            </a:r>
            <a:endParaRPr altLang="en-US" dirty="0" sz="2400" lang="zh-CN">
              <a:latin typeface="+mn-ea"/>
              <a:ea typeface="+mn-ea"/>
            </a:endParaRPr>
          </a:p>
        </p:txBody>
      </p:sp>
      <p:sp>
        <p:nvSpPr>
          <p:cNvPr id="104943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促进了教育行业的良性竞争，提高了整体的教育质量。</a:t>
            </a:r>
            <a:endParaRPr altLang="en-US" dirty="0" sz="2400" lang="zh-CN">
              <a:latin typeface="+mn-ea"/>
              <a:ea typeface="+mn-ea"/>
            </a:endParaRPr>
          </a:p>
        </p:txBody>
      </p:sp>
      <p:sp>
        <p:nvSpPr>
          <p:cNvPr id="104943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双减政策减轻了学生的学业负担，让教育资源更加均衡地分配。</a:t>
            </a:r>
            <a:endParaRPr altLang="en-US" dirty="0" sz="2400" lang="zh-CN">
              <a:latin typeface="+mn-ea"/>
              <a:ea typeface="+mn-ea"/>
            </a:endParaRPr>
          </a:p>
        </p:txBody>
      </p:sp>
      <p:sp>
        <p:nvSpPr>
          <p:cNvPr id="104943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个性化教育与差异化发展得以更好地实施，让每个学生都能得到适合自己的教育方式。</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78" name="标题 3"/>
          <p:cNvSpPr>
            <a:spLocks noGrp="1"/>
          </p:cNvSpPr>
          <p:nvPr>
            <p:ph type="title" idx="4"/>
            <p:custDataLst>
              <p:tags r:id="rId1"/>
            </p:custDataLst>
          </p:nvPr>
        </p:nvSpPr>
        <p:spPr/>
        <p:txBody>
          <a:bodyPr>
            <a:normAutofit fontScale="90000"/>
          </a:bodyPr>
          <a:p>
            <a:r>
              <a:rPr altLang="en-US" lang="zh-CN"/>
              <a:t>个性化教育与差异化发展的实施策略</a:t>
            </a:r>
            <a:endParaRPr altLang="en-US" lang="zh-CN"/>
          </a:p>
        </p:txBody>
      </p:sp>
      <p:sp>
        <p:nvSpPr>
          <p:cNvPr id="1049480"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24" name="标题 1"/>
          <p:cNvSpPr>
            <a:spLocks noGrp="1"/>
          </p:cNvSpPr>
          <p:nvPr>
            <p:ph type="title" idx="2"/>
          </p:nvPr>
        </p:nvSpPr>
        <p:spPr/>
        <p:txBody>
          <a:bodyPr/>
          <a:p>
            <a:r>
              <a:rPr altLang="en-US" lang="zh-CN"/>
              <a:t>因材施教，关注学生个性差异</a:t>
            </a:r>
            <a:endParaRPr altLang="en-US" lang="zh-CN"/>
          </a:p>
        </p:txBody>
      </p:sp>
      <p:sp>
        <p:nvSpPr>
          <p:cNvPr id="104952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针对不同学生的特点，制定个性化的教育计划和目标</a:t>
            </a:r>
            <a:endParaRPr altLang="en-US" dirty="0" sz="2000" lang="zh-CN" spc="150">
              <a:solidFill>
                <a:schemeClr val="tx1">
                  <a:lumMod val="75000"/>
                  <a:lumOff val="25000"/>
                </a:schemeClr>
              </a:solidFill>
              <a:latin typeface="+mn-ea"/>
              <a:sym typeface="+mn-ea"/>
            </a:endParaRPr>
          </a:p>
        </p:txBody>
      </p:sp>
      <p:sp>
        <p:nvSpPr>
          <p:cNvPr id="104953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运用多样化的教学方法和手段，满足不同学生的需求</a:t>
            </a:r>
            <a:endParaRPr altLang="en-US" dirty="0" sz="2000" lang="zh-CN" spc="150">
              <a:solidFill>
                <a:schemeClr val="tx1">
                  <a:lumMod val="75000"/>
                  <a:lumOff val="25000"/>
                </a:schemeClr>
              </a:solidFill>
              <a:latin typeface="+mn-ea"/>
              <a:sym typeface="+mn-ea"/>
            </a:endParaRPr>
          </a:p>
        </p:txBody>
      </p:sp>
      <p:sp>
        <p:nvSpPr>
          <p:cNvPr id="104953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建立学生个人档案，记录学生的成长轨迹和个性特点</a:t>
            </a:r>
            <a:endParaRPr altLang="en-US" dirty="0" sz="2000" lang="zh-CN" spc="150">
              <a:solidFill>
                <a:schemeClr val="tx1">
                  <a:lumMod val="75000"/>
                  <a:lumOff val="25000"/>
                </a:schemeClr>
              </a:solidFill>
              <a:latin typeface="+mn-ea"/>
              <a:sym typeface="+mn-ea"/>
            </a:endParaRPr>
          </a:p>
        </p:txBody>
      </p:sp>
      <p:sp>
        <p:nvSpPr>
          <p:cNvPr id="104954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4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4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关注学生的心理健康和情感需求，提供心理辅导和关怀</a:t>
            </a:r>
            <a:endParaRPr altLang="en-US" dirty="0" sz="2000" lang="zh-CN" spc="150">
              <a:solidFill>
                <a:schemeClr val="tx1">
                  <a:lumMod val="75000"/>
                  <a:lumOff val="25000"/>
                </a:schemeClr>
              </a:solidFill>
              <a:latin typeface="+mn-ea"/>
              <a:sym typeface="+mn-ea"/>
            </a:endParaRPr>
          </a:p>
        </p:txBody>
      </p:sp>
      <p:sp>
        <p:nvSpPr>
          <p:cNvPr id="104954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88" name="标题 1"/>
          <p:cNvSpPr>
            <a:spLocks noGrp="1"/>
          </p:cNvSpPr>
          <p:nvPr>
            <p:ph type="title" idx="2"/>
          </p:nvPr>
        </p:nvSpPr>
        <p:spPr/>
        <p:txBody>
          <a:bodyPr/>
          <a:p>
            <a:r>
              <a:rPr altLang="en-US" lang="zh-CN"/>
              <a:t>创新教学方式，激发学生学习兴趣</a:t>
            </a:r>
            <a:endParaRPr altLang="en-US" lang="zh-CN"/>
          </a:p>
        </p:txBody>
      </p:sp>
      <p:sp>
        <p:nvSpPr>
          <p:cNvPr id="1049590"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2"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94"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创新教学方式：采用项目式、主题式、探究式等多元化的教学方式，激发学生的学习兴趣和主动性。</a:t>
            </a:r>
            <a:endParaRPr altLang="en-US" dirty="0" sz="2000" lang="zh-CN" spc="200">
              <a:solidFill>
                <a:schemeClr val="tx1">
                  <a:lumMod val="85000"/>
                  <a:lumOff val="15000"/>
                </a:schemeClr>
              </a:solidFill>
              <a:latin typeface="+mn-ea"/>
              <a:sym typeface="+mn-ea"/>
            </a:endParaRPr>
          </a:p>
        </p:txBody>
      </p:sp>
      <p:sp>
        <p:nvSpPr>
          <p:cNvPr id="1049596"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8"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00"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个性化教育：关注学生的个性特点和兴趣爱好，制定个性化的教育计划，满足学生的发展需求。</a:t>
            </a:r>
            <a:endParaRPr altLang="en-US" dirty="0" sz="2000" lang="zh-CN" spc="200">
              <a:solidFill>
                <a:schemeClr val="tx1">
                  <a:lumMod val="85000"/>
                  <a:lumOff val="15000"/>
                </a:schemeClr>
              </a:solidFill>
              <a:latin typeface="+mn-ea"/>
              <a:sym typeface="+mn-ea"/>
            </a:endParaRPr>
          </a:p>
        </p:txBody>
      </p:sp>
      <p:sp>
        <p:nvSpPr>
          <p:cNvPr id="1049602"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4"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06"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差异化发展：针对不同学生的特点和发展需求，制定差异化的教学计划，促进学生的个性化发展。</a:t>
            </a:r>
            <a:endParaRPr altLang="en-US" dirty="0" sz="2000" lang="zh-CN" spc="200">
              <a:solidFill>
                <a:schemeClr val="tx1">
                  <a:lumMod val="85000"/>
                  <a:lumOff val="15000"/>
                </a:schemeClr>
              </a:solidFill>
              <a:latin typeface="+mn-ea"/>
              <a:sym typeface="+mn-ea"/>
            </a:endParaRPr>
          </a:p>
        </p:txBody>
      </p:sp>
      <p:sp>
        <p:nvSpPr>
          <p:cNvPr id="1049608"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0"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612"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激发学生学习兴趣：通过创新教学方式和个性化教育，让学生感受到学习的乐趣和价值，提高学习的积极性和主动性。</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52" name="标题 1"/>
          <p:cNvSpPr>
            <a:spLocks noGrp="1"/>
          </p:cNvSpPr>
          <p:nvPr>
            <p:ph type="title" idx="2"/>
          </p:nvPr>
        </p:nvSpPr>
        <p:spPr/>
        <p:txBody>
          <a:bodyPr/>
          <a:p>
            <a:r>
              <a:rPr altLang="en-US" lang="zh-CN"/>
              <a:t>拓展教育资源，满足学生多样化需求</a:t>
            </a:r>
            <a:endParaRPr altLang="en-US" lang="zh-CN"/>
          </a:p>
        </p:txBody>
      </p:sp>
      <p:sp>
        <p:nvSpPr>
          <p:cNvPr id="104965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拓展教育资源：利用信息技术手段，整合线上线下资源，为学生提供更多元化的学习选择。</a:t>
            </a:r>
            <a:endParaRPr altLang="en-US" dirty="0" sz="1200" lang="zh-CN" spc="150">
              <a:solidFill>
                <a:schemeClr val="tx1">
                  <a:lumMod val="85000"/>
                  <a:lumOff val="15000"/>
                </a:schemeClr>
              </a:solidFill>
              <a:latin typeface="+mn-ea"/>
              <a:sym typeface="+mn-ea"/>
            </a:endParaRPr>
          </a:p>
        </p:txBody>
      </p:sp>
      <p:sp>
        <p:nvSpPr>
          <p:cNvPr id="104965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满足学生多样化需求：关注学生的个性特点和兴趣爱好，提供定制化的学习计划和课程安排，促进学生全面发展。</a:t>
            </a:r>
            <a:endParaRPr altLang="en-US" dirty="0" sz="1200" lang="zh-CN" spc="150">
              <a:solidFill>
                <a:schemeClr val="tx1">
                  <a:lumMod val="85000"/>
                  <a:lumOff val="15000"/>
                </a:schemeClr>
              </a:solidFill>
              <a:latin typeface="+mn-ea"/>
              <a:sym typeface="+mn-ea"/>
            </a:endParaRPr>
          </a:p>
        </p:txBody>
      </p:sp>
      <p:sp>
        <p:nvSpPr>
          <p:cNvPr id="104966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差异化教学策略：根据学生的学习能力、兴趣和需求，采用分层教学、项目式学习等方式，实现因材施教。</a:t>
            </a:r>
            <a:endParaRPr altLang="en-US" dirty="0" sz="1200" lang="zh-CN" spc="150">
              <a:solidFill>
                <a:schemeClr val="tx1">
                  <a:lumMod val="85000"/>
                  <a:lumOff val="15000"/>
                </a:schemeClr>
              </a:solidFill>
              <a:latin typeface="+mn-ea"/>
              <a:sym typeface="+mn-ea"/>
            </a:endParaRPr>
          </a:p>
        </p:txBody>
      </p:sp>
      <p:sp>
        <p:nvSpPr>
          <p:cNvPr id="104966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教师专业发展：加强教师培训，提高教师实施个性化教育与差异化发展的能力，推动教育教学改革。</a:t>
            </a:r>
            <a:endParaRPr altLang="en-US" dirty="0" sz="1200" lang="zh-CN" spc="150">
              <a:solidFill>
                <a:schemeClr val="tx1">
                  <a:lumMod val="85000"/>
                  <a:lumOff val="15000"/>
                </a:schemeClr>
              </a:solidFill>
              <a:latin typeface="+mn-ea"/>
              <a:sym typeface="+mn-ea"/>
            </a:endParaRPr>
          </a:p>
        </p:txBody>
      </p:sp>
      <p:sp>
        <p:nvSpPr>
          <p:cNvPr id="104967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7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6" name="标题 1"/>
          <p:cNvSpPr>
            <a:spLocks noGrp="1"/>
          </p:cNvSpPr>
          <p:nvPr>
            <p:ph type="title" idx="2"/>
          </p:nvPr>
        </p:nvSpPr>
        <p:spPr/>
        <p:txBody>
          <a:bodyPr/>
          <a:p>
            <a:r>
              <a:rPr altLang="en-US" lang="zh-CN"/>
              <a:t>建立多元评价体系，促进学生全面发展</a:t>
            </a:r>
            <a:endParaRPr altLang="en-US" lang="zh-CN"/>
          </a:p>
        </p:txBody>
      </p:sp>
      <p:sp>
        <p:nvSpPr>
          <p:cNvPr id="104971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2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3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3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4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4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4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5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评价内容：注重学生的综合素质和能力，而非单一的考试成绩</a:t>
            </a:r>
            <a:endParaRPr altLang="en-US" dirty="0" sz="1200" lang="zh-CN" spc="150">
              <a:solidFill>
                <a:schemeClr val="tx1">
                  <a:lumMod val="65000"/>
                  <a:lumOff val="35000"/>
                </a:schemeClr>
              </a:solidFill>
              <a:latin typeface="+mn-ea"/>
              <a:sym typeface="+mn-ea"/>
            </a:endParaRPr>
          </a:p>
        </p:txBody>
      </p:sp>
      <p:sp>
        <p:nvSpPr>
          <p:cNvPr id="104975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评价反馈：及时给予学生评价反馈，指导学生改进和提高</a:t>
            </a:r>
            <a:endParaRPr altLang="en-US" dirty="0" sz="1200" lang="zh-CN" spc="150">
              <a:solidFill>
                <a:schemeClr val="tx1">
                  <a:lumMod val="65000"/>
                  <a:lumOff val="35000"/>
                </a:schemeClr>
              </a:solidFill>
              <a:latin typeface="+mn-ea"/>
              <a:sym typeface="+mn-ea"/>
            </a:endParaRPr>
          </a:p>
        </p:txBody>
      </p:sp>
      <p:sp>
        <p:nvSpPr>
          <p:cNvPr id="104975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评价标准：制定个性化的评价标准，关注学生的个体差异和特长</a:t>
            </a:r>
            <a:endParaRPr altLang="en-US" dirty="0" sz="1200" lang="zh-CN" spc="150">
              <a:solidFill>
                <a:schemeClr val="tx1">
                  <a:lumMod val="65000"/>
                  <a:lumOff val="35000"/>
                </a:schemeClr>
              </a:solidFill>
              <a:latin typeface="+mn-ea"/>
              <a:sym typeface="+mn-ea"/>
            </a:endParaRPr>
          </a:p>
        </p:txBody>
      </p:sp>
      <p:sp>
        <p:nvSpPr>
          <p:cNvPr id="104976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评价方式：采用多种评价方式，如作品展示、口头表达、自我评价等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3"/>
          <p:cNvSpPr>
            <a:spLocks noGrp="1"/>
          </p:cNvSpPr>
          <p:nvPr>
            <p:ph type="title" idx="4"/>
            <p:custDataLst>
              <p:tags r:id="rId1"/>
            </p:custDataLst>
          </p:nvPr>
        </p:nvSpPr>
        <p:spPr/>
        <p:txBody>
          <a:bodyPr>
            <a:normAutofit fontScale="90000"/>
          </a:bodyPr>
          <a:p>
            <a:r>
              <a:rPr altLang="en-US" lang="zh-CN"/>
              <a:t>个性化教育与差异化发展的未来展望</a:t>
            </a:r>
            <a:endParaRPr altLang="en-US" lang="zh-CN"/>
          </a:p>
        </p:txBody>
      </p:sp>
      <p:sp>
        <p:nvSpPr>
          <p:cNvPr id="1049802"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6" name="标题 1"/>
          <p:cNvSpPr>
            <a:spLocks noGrp="1"/>
          </p:cNvSpPr>
          <p:nvPr>
            <p:ph type="title" idx="2"/>
          </p:nvPr>
        </p:nvSpPr>
        <p:spPr/>
        <p:txBody>
          <a:bodyPr>
            <a:normAutofit fontScale="98333"/>
          </a:bodyPr>
          <a:p>
            <a:r>
              <a:rPr altLang="en-US" lang="zh-CN"/>
              <a:t>深化教育改革，完善个性化教育与差异化发展体系</a:t>
            </a:r>
            <a:endParaRPr altLang="en-US" lang="zh-CN"/>
          </a:p>
        </p:txBody>
      </p:sp>
      <p:sp>
        <p:nvSpPr>
          <p:cNvPr id="10498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教育教学改革：学校将进一步深化教育教学改革，注重学生个性化和差异化发展</a:t>
            </a:r>
            <a:endParaRPr altLang="en-US" sz="1400" lang="zh-CN" spc="150">
              <a:solidFill>
                <a:schemeClr val="tx1"/>
              </a:solidFill>
              <a:effectLst/>
              <a:latin typeface="+mn-ea"/>
              <a:sym typeface="+mn-ea"/>
            </a:endParaRPr>
          </a:p>
        </p:txBody>
      </p:sp>
      <p:sp>
        <p:nvSpPr>
          <p:cNvPr id="10498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政策支持：政府将出台更多政策支持个性化教育与差异化发展</a:t>
            </a:r>
            <a:endParaRPr altLang="en-US" dirty="0" sz="1400" lang="zh-CN" spc="150">
              <a:solidFill>
                <a:schemeClr val="tx1"/>
              </a:solidFill>
              <a:effectLst/>
              <a:latin typeface="+mn-ea"/>
              <a:sym typeface="+mn-ea"/>
            </a:endParaRPr>
          </a:p>
        </p:txBody>
      </p:sp>
      <p:sp>
        <p:nvSpPr>
          <p:cNvPr id="10498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教师培训：加强教师培训，提高教师实施个性化教育与差异化发展的能力</a:t>
            </a:r>
            <a:endParaRPr altLang="en-US" sz="1400" lang="zh-CN" spc="150">
              <a:solidFill>
                <a:schemeClr val="tx1"/>
              </a:solidFill>
              <a:effectLst/>
              <a:latin typeface="+mn-ea"/>
              <a:sym typeface="+mn-ea"/>
            </a:endParaRPr>
          </a:p>
        </p:txBody>
      </p:sp>
      <p:sp>
        <p:nvSpPr>
          <p:cNvPr id="10498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评价体系：建立完善的评价体系，对个性化教育与差异化发展进行科学评估</a:t>
            </a:r>
            <a:endParaRPr altLang="en-US" sz="1400" lang="zh-CN" spc="150">
              <a:solidFill>
                <a:schemeClr val="tx1"/>
              </a:solidFill>
              <a:effectLst/>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02" name="标题 1"/>
          <p:cNvSpPr>
            <a:spLocks noGrp="1"/>
          </p:cNvSpPr>
          <p:nvPr>
            <p:ph type="title" idx="2"/>
          </p:nvPr>
        </p:nvSpPr>
        <p:spPr/>
        <p:txBody>
          <a:bodyPr/>
          <a:p>
            <a:r>
              <a:rPr altLang="en-US" lang="zh-CN"/>
              <a:t>加强教师队伍建设，提高教师专业素养</a:t>
            </a:r>
            <a:endParaRPr altLang="en-US" lang="zh-CN"/>
          </a:p>
        </p:txBody>
      </p:sp>
      <p:sp>
        <p:nvSpPr>
          <p:cNvPr id="104990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0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加强教师队伍建设：培养具备专业素养和教学能力的教师团队，提高教师的教育教学水平。</a:t>
            </a:r>
            <a:endParaRPr altLang="en-US" dirty="0" sz="1600" lang="zh-CN" spc="150">
              <a:solidFill>
                <a:schemeClr val="tx1">
                  <a:lumMod val="75000"/>
                  <a:lumOff val="25000"/>
                </a:schemeClr>
              </a:solidFill>
              <a:latin typeface="+mn-ea"/>
              <a:sym typeface="+mn-ea"/>
            </a:endParaRPr>
          </a:p>
        </p:txBody>
      </p:sp>
      <p:sp>
        <p:nvSpPr>
          <p:cNvPr id="104990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提高教师专业素养：通过培训、交流等方式，提升教师的专业知识和技能，使其更好地适应个性化教育与差异化发展的需要。</a:t>
            </a:r>
            <a:endParaRPr altLang="en-US" dirty="0" sz="1600" lang="zh-CN" spc="150">
              <a:solidFill>
                <a:schemeClr val="tx1">
                  <a:lumMod val="75000"/>
                  <a:lumOff val="25000"/>
                </a:schemeClr>
              </a:solidFill>
              <a:latin typeface="+mn-ea"/>
              <a:sym typeface="+mn-ea"/>
            </a:endParaRPr>
          </a:p>
        </p:txBody>
      </p:sp>
      <p:sp>
        <p:nvSpPr>
          <p:cNvPr id="104991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1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1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1600" lang="zh-CN" spc="150">
                <a:solidFill>
                  <a:schemeClr val="tx1">
                    <a:lumMod val="75000"/>
                    <a:lumOff val="25000"/>
                  </a:schemeClr>
                </a:solidFill>
                <a:latin typeface="+mn-ea"/>
                <a:sym typeface="+mn-ea"/>
              </a:rPr>
              <a:t>创新教育教学方法：鼓励教师探索新的教育教学方法，以适应不同学生的需求，提高教学效果。</a:t>
            </a:r>
            <a:endParaRPr altLang="en-US" dirty="0" sz="1600" lang="zh-CN" spc="150">
              <a:solidFill>
                <a:schemeClr val="tx1">
                  <a:lumMod val="75000"/>
                  <a:lumOff val="25000"/>
                </a:schemeClr>
              </a:solidFill>
              <a:latin typeface="+mn-ea"/>
              <a:sym typeface="+mn-ea"/>
            </a:endParaRPr>
          </a:p>
        </p:txBody>
      </p:sp>
      <p:sp>
        <p:nvSpPr>
          <p:cNvPr id="104992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2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2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8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建立完善的评价体系：制定科学、合理的评价体系，对个性化教育与差异化发展进行全面、客观的评价，为改进教育教学方法提供依据。</a:t>
            </a:r>
            <a:endParaRPr altLang="en-US" dirty="0" sz="2000" lang="zh-CN" spc="150">
              <a:solidFill>
                <a:schemeClr val="tx1">
                  <a:lumMod val="75000"/>
                  <a:lumOff val="25000"/>
                </a:schemeClr>
              </a:solidFill>
              <a:latin typeface="+mn-ea"/>
              <a:sym typeface="+mn-ea"/>
            </a:endParaRPr>
          </a:p>
        </p:txBody>
      </p:sp>
      <p:sp>
        <p:nvSpPr>
          <p:cNvPr id="104992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66" name="标题 1"/>
          <p:cNvSpPr>
            <a:spLocks noGrp="1"/>
          </p:cNvSpPr>
          <p:nvPr>
            <p:ph type="title" idx="2"/>
          </p:nvPr>
        </p:nvSpPr>
        <p:spPr/>
        <p:txBody>
          <a:bodyPr>
            <a:normAutofit fontScale="90000"/>
          </a:bodyPr>
          <a:p>
            <a:r>
              <a:rPr altLang="en-US" lang="zh-CN"/>
              <a:t>借助科技手段，拓展个性化教育与差异化发展的途径和方式</a:t>
            </a:r>
            <a:endParaRPr altLang="en-US" lang="zh-CN"/>
          </a:p>
        </p:txBody>
      </p:sp>
      <p:sp>
        <p:nvSpPr>
          <p:cNvPr id="104996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利用大数据和人工智能技术，分析学生的学习特点和需求，为每个学生制定个性化的学习计划。</a:t>
            </a:r>
            <a:endParaRPr altLang="en-US" dirty="0" sz="1200" lang="zh-CN" spc="150">
              <a:solidFill>
                <a:schemeClr val="tx1">
                  <a:lumMod val="65000"/>
                  <a:lumOff val="35000"/>
                </a:schemeClr>
              </a:solidFill>
              <a:latin typeface="+mn-ea"/>
              <a:sym typeface="+mn-ea"/>
            </a:endParaRPr>
          </a:p>
        </p:txBody>
      </p:sp>
      <p:sp>
        <p:nvSpPr>
          <p:cNvPr id="104997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借助虚拟现实和增强现实技术，为学生提供沉浸式的学习体验，促进学生的主动学习和探索。</a:t>
            </a:r>
            <a:endParaRPr altLang="en-US" dirty="0" sz="1200" lang="zh-CN" spc="150">
              <a:solidFill>
                <a:schemeClr val="tx1">
                  <a:lumMod val="65000"/>
                  <a:lumOff val="35000"/>
                </a:schemeClr>
              </a:solidFill>
              <a:latin typeface="+mn-ea"/>
              <a:sym typeface="+mn-ea"/>
            </a:endParaRPr>
          </a:p>
        </p:txBody>
      </p:sp>
      <p:sp>
        <p:nvSpPr>
          <p:cNvPr id="104997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利用在线教育平台，实现教育资源的共享和优化配置，打破地域和时间的限制，让每个学生都能享受到优质的教育资源。</a:t>
            </a:r>
            <a:endParaRPr altLang="en-US" dirty="0" sz="1200" lang="zh-CN" spc="150">
              <a:solidFill>
                <a:schemeClr val="tx1">
                  <a:lumMod val="65000"/>
                  <a:lumOff val="35000"/>
                </a:schemeClr>
              </a:solidFill>
              <a:latin typeface="+mn-ea"/>
              <a:sym typeface="+mn-ea"/>
            </a:endParaRPr>
          </a:p>
        </p:txBody>
      </p:sp>
      <p:sp>
        <p:nvSpPr>
          <p:cNvPr id="104997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通过教育数据分析和挖掘，不断完善教育教学的模式和方法，提高教育教学的质量和效果。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14" name="标题 1"/>
          <p:cNvSpPr>
            <a:spLocks noGrp="1"/>
          </p:cNvSpPr>
          <p:nvPr>
            <p:ph type="title" idx="2"/>
          </p:nvPr>
        </p:nvSpPr>
        <p:spPr/>
        <p:txBody>
          <a:bodyPr>
            <a:normAutofit fontScale="98333"/>
          </a:bodyPr>
          <a:p>
            <a:r>
              <a:rPr altLang="en-US" lang="zh-CN"/>
              <a:t>倡导家校合作，共同推进个性化教育与差异化发展</a:t>
            </a:r>
            <a:endParaRPr altLang="en-US" lang="zh-CN"/>
          </a:p>
        </p:txBody>
      </p:sp>
      <p:sp>
        <p:nvSpPr>
          <p:cNvPr id="10500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家校合作的实践方式：定期沟通、共同制定教育计划、组织家长参与学校活动等。</a:t>
            </a:r>
            <a:endParaRPr altLang="en-US" sz="1400" lang="zh-CN" spc="150">
              <a:solidFill>
                <a:schemeClr val="tx1"/>
              </a:solidFill>
              <a:effectLst/>
              <a:latin typeface="+mn-ea"/>
              <a:sym typeface="+mn-ea"/>
            </a:endParaRPr>
          </a:p>
        </p:txBody>
      </p:sp>
      <p:sp>
        <p:nvSpPr>
          <p:cNvPr id="10500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家校合作的意义：共同关注学生的个性化需求，促进学生的全面发展。</a:t>
            </a:r>
            <a:endParaRPr altLang="en-US" dirty="0" sz="1400" lang="zh-CN" spc="150">
              <a:solidFill>
                <a:schemeClr val="tx1"/>
              </a:solidFill>
              <a:effectLst/>
              <a:latin typeface="+mn-ea"/>
              <a:sym typeface="+mn-ea"/>
            </a:endParaRPr>
          </a:p>
        </p:txBody>
      </p:sp>
      <p:sp>
        <p:nvSpPr>
          <p:cNvPr id="10500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家校合作的优势：提高教育质量、增强学生自信心、促进家庭与学校的互动等。</a:t>
            </a:r>
            <a:endParaRPr altLang="en-US" sz="1400" lang="zh-CN" spc="150">
              <a:solidFill>
                <a:schemeClr val="tx1"/>
              </a:solidFill>
              <a:effectLst/>
              <a:latin typeface="+mn-ea"/>
              <a:sym typeface="+mn-ea"/>
            </a:endParaRPr>
          </a:p>
        </p:txBody>
      </p:sp>
      <p:sp>
        <p:nvSpPr>
          <p:cNvPr id="10500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家校合作的未来展望：随着科技的发展，家校合作将更加便捷高效，个性化教育与差异化发展将更加深入人心。</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70"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072"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2"/>
  <p:tag name="KSO_WM_TEMPLATE_CATEGORY" val="custom"/>
  <p:tag name="KSO_WM_TEMPLATE_INDEX" val="20230915"/>
  <p:tag name="KSO_WM_UNIT_LAYERLEVEL" val="1_1_1"/>
  <p:tag name="KSO_WM_TAG_VERSION" val="1.0"/>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UNIT_SUBTYPE" val="d"/>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4*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2"/>
  <p:tag name="KSO_WM_TEMPLATE_CATEGORY" val="custom"/>
  <p:tag name="KSO_WM_TEMPLATE_INDEX" val="20230915"/>
  <p:tag name="KSO_WM_UNIT_LAYERLEVEL" val="1_1_1"/>
  <p:tag name="KSO_WM_TAG_VERSION" val="1.0"/>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UNIT_SUBTYPE" val="d"/>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4*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2"/>
  <p:tag name="KSO_WM_TEMPLATE_CATEGORY" val="custom"/>
  <p:tag name="KSO_WM_TEMPLATE_INDEX" val="20230915"/>
  <p:tag name="KSO_WM_UNIT_LAYERLEVEL" val="1_1_1"/>
  <p:tag name="KSO_WM_TAG_VERSION" val="1.0"/>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UNIT_SUBTYPE" val="d"/>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4*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2"/>
  <p:tag name="KSO_WM_TEMPLATE_CATEGORY" val="custom"/>
  <p:tag name="KSO_WM_TEMPLATE_INDEX" val="20230915"/>
  <p:tag name="KSO_WM_UNIT_LAYERLEVEL" val="1_1_1"/>
  <p:tag name="KSO_WM_TAG_VERSION" val="1.0"/>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4*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UNIT_SUBTYPE" val="d"/>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4*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SLIDE_ID" val="custom20230915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15"/>
  <p:tag name="KSO_WM_SLIDE_TYPE" val="contents"/>
  <p:tag name="KSO_WM_SLIDE_SUBTYPE" val="diag"/>
  <p:tag name="KSO_WM_DIAGRAM_GROUP_CODE" val="l1-1"/>
  <p:tag name="KSO_WM_SLIDE_DIAGTYPE" val="l"/>
  <p:tag name="KSO_WM_SLIDE_LAYOUT" val="a_l"/>
  <p:tag name="KSO_WM_SLIDE_LAYOUT_CNT" val="1_1"/>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2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5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6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2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23.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9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25.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26.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2024-01-05T06:30:49Z</dcterms:created>
  <dcterms:modified xsi:type="dcterms:W3CDTF">2024-01-05T06:30:49Z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f1f1d32ea21f4626a7a86b6ff34aff74_21</vt:lpwstr>
  </property>
</Properties>
</file>