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130" r:id="rId1"/>
    <p:sldMasterId id="2147485167" r:id="rId2"/>
  </p:sldMasterIdLst>
  <p:notesMasterIdLst>
    <p:notesMasterId r:id="rId3"/>
  </p:notesMasterIdLst>
  <p:sldIdLst>
    <p:sldId id="960" r:id="rId4"/>
    <p:sldId id="963" r:id="rId5"/>
    <p:sldId id="966" r:id="rId6"/>
    <p:sldId id="969" r:id="rId7"/>
    <p:sldId id="975" r:id="rId9"/>
    <p:sldId id="978" r:id="rId10"/>
    <p:sldId id="981" r:id="rId11"/>
    <p:sldId id="984" r:id="rId12"/>
    <p:sldId id="987" r:id="rId13"/>
    <p:sldId id="993" r:id="rId15"/>
    <p:sldId id="996" r:id="rId16"/>
    <p:sldId id="999" r:id="rId17"/>
    <p:sldId id="1002" r:id="rId18"/>
    <p:sldId id="1005" r:id="rId19"/>
    <p:sldId id="1011" r:id="rId21"/>
    <p:sldId id="1014" r:id="rId22"/>
    <p:sldId id="1017" r:id="rId23"/>
    <p:sldId id="1020" r:id="rId24"/>
    <p:sldId id="1023" r:id="rId25"/>
    <p:sldId id="1029" r:id="rId27"/>
    <p:sldId id="1032" r:id="rId28"/>
    <p:sldId id="1035" r:id="rId29"/>
    <p:sldId id="1038" r:id="rId30"/>
    <p:sldId id="1041" r:id="rId31"/>
    <p:sldId id="1044" r:id="rId32"/>
    <p:sldId id="1047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131" r:id="rId1"/>
    <p:sldLayoutId id="2147485132" r:id="rId2"/>
    <p:sldLayoutId id="2147485133" r:id="rId3"/>
    <p:sldLayoutId id="2147485134" r:id="rId4"/>
    <p:sldLayoutId id="2147485135" r:id="rId5"/>
    <p:sldLayoutId id="2147485136" r:id="rId6"/>
    <p:sldLayoutId id="2147485137" r:id="rId7"/>
    <p:sldLayoutId id="2147485138" r:id="rId8"/>
    <p:sldLayoutId id="2147485139" r:id="rId9"/>
    <p:sldLayoutId id="2147485140" r:id="rId10"/>
    <p:sldLayoutId id="21474851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68" r:id="rId1"/>
    <p:sldLayoutId id="2147485169" r:id="rId2"/>
    <p:sldLayoutId id="2147485170" r:id="rId3"/>
    <p:sldLayoutId id="2147485171" r:id="rId4"/>
    <p:sldLayoutId id="2147485172" r:id="rId5"/>
    <p:sldLayoutId id="2147485173" r:id="rId6"/>
    <p:sldLayoutId id="2147485174" r:id="rId7"/>
    <p:sldLayoutId id="2147485175" r:id="rId8"/>
    <p:sldLayoutId id="2147485176" r:id="rId9"/>
    <p:sldLayoutId id="2147485177" r:id="rId10"/>
    <p:sldLayoutId id="21474851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2024年电子行业工作总结及工作展望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2024年电子行业工作总结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电子行业工作亮点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电子行业工作不足与反思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未来电子行业工作展望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2024年电子行业工作总结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行业概况回顾</a:t>
            </a:r>
            <a:endParaRPr altLang="en-US" lang="zh-CN"/>
          </a:p>
        </p:txBody>
      </p:sp>
      <p:sp>
        <p:nvSpPr>
          <p:cNvPr id="104897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行业竞争格局及主要企业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行业技术发展及趋势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行业主要产品及市场分布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2024年电子行业整体发展情况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电子行业主要成就</a:t>
            </a:r>
            <a:endParaRPr altLang="en-US" lang="zh-CN"/>
          </a:p>
        </p:txBody>
      </p:sp>
      <p:sp>
        <p:nvSpPr>
          <p:cNvPr id="10490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物联网技术的普及和应用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5G技术的广泛应用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人工智能技术的快速发展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半导体技术的突破和创新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面临挑战与解决方案</a:t>
            </a:r>
            <a:endParaRPr altLang="en-US" lang="zh-CN"/>
          </a:p>
        </p:txBody>
      </p:sp>
      <p:sp>
        <p:nvSpPr>
          <p:cNvPr id="10491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市场竞争激烈：通过提高产品质量、降低成本、加强品牌建设等方式应对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技术更新迅速：加大研发投入，引进优秀人才，保持技术领先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环保要求提高：采用环保材料，优化生产工艺，降低能耗和排放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供应链不稳定：多元化供应商，建立战略合作关系，确保供应链稳定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1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5G技术的普及和应用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物联网和智能家居的兴起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自动驾驶汽车和智能交通系统的推进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人工智能和机器学习的发展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电子行业工作亮点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创新驱动发展</a:t>
            </a:r>
            <a:endParaRPr altLang="en-US" lang="zh-CN"/>
          </a:p>
        </p:txBody>
      </p:sp>
      <p:sp>
        <p:nvSpPr>
          <p:cNvPr id="10492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电子行业技术创新成果显著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智能化、自动化生产成为主流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产业链协同创新，提升整体竞争力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政策支持推动行业创新发展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智能化转型成果</a:t>
            </a:r>
            <a:endParaRPr altLang="en-US" lang="zh-CN"/>
          </a:p>
        </p:txBody>
      </p:sp>
      <p:sp>
        <p:nvSpPr>
          <p:cNvPr id="10493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自动化生产线建设：提高生产效率，降低人力成本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智能制造系统应用：实现生产过程可视化、可控制和智能化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人工智能技术应用：提升产品品质和生产效率，降低故障率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数字化转型成果：实现数据驱动决策，提高企业运营效率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绿色环保理念践行</a:t>
            </a:r>
            <a:endParaRPr altLang="en-US" lang="zh-CN"/>
          </a:p>
        </p:txBody>
      </p:sp>
      <p:sp>
        <p:nvSpPr>
          <p:cNvPr id="10494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电子行业在生产过程中注重环保，采用环保材料和工艺，减少对环境的影响。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电子行业在产品设计方面注重节能和环保，采用低功耗设计和可再生能源技术，减少能源消耗和碳排放。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电子行业在废弃物处理方面注重环保，采用废弃物分类、回收和处理技术，减少对环境的影响。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电子行业在生产过程中注重资源节约和循环利用，采用资源回收和再利用技术，提高资源利用效率。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产业链协同发展</a:t>
            </a:r>
            <a:endParaRPr altLang="en-US" lang="zh-CN"/>
          </a:p>
        </p:txBody>
      </p:sp>
      <p:sp>
        <p:nvSpPr>
          <p:cNvPr id="10494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产业链上下游企业合作紧密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政策支持促进产业链协同发展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行业协会和组织发挥积极作用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跨界合作推动产业创新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电子行业工作不足与反思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市场竞争激烈问题</a:t>
            </a:r>
            <a:endParaRPr altLang="en-US" lang="zh-CN"/>
          </a:p>
        </p:txBody>
      </p:sp>
      <p:sp>
        <p:nvSpPr>
          <p:cNvPr id="10496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电子行业市场竞争激烈，企业需要不断提高自身竞争力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市场竞争导致产品价格下降，企业利润空间缩小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市场竞争激烈导致企业市场份额下降，需要加强品牌建设和营销策略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市场竞争激烈导致企业需要不断投入研发，提高产品质量和技术水平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技术研发瓶颈问题</a:t>
            </a:r>
            <a:endParaRPr altLang="en-US" lang="zh-CN"/>
          </a:p>
        </p:txBody>
      </p:sp>
      <p:sp>
        <p:nvSpPr>
          <p:cNvPr id="10496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技术研发能力不足：缺乏核心技术和创新能力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技术研发周期长：研发周期长，难以满足市场需求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技术研发成本高：研发成本高，影响企业盈利能力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技术研发人才匮乏：缺乏高素质的技术研发人才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人才短缺问题</a:t>
            </a:r>
            <a:endParaRPr altLang="en-US" lang="zh-CN"/>
          </a:p>
        </p:txBody>
      </p:sp>
      <p:sp>
        <p:nvSpPr>
          <p:cNvPr id="10497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电子行业人才现状：高技能人才短缺，需求与供给不匹配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人才流失问题：行业内部人才流失严重，影响企业稳定发展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人才培养不足：缺乏系统性的培养机制，无法满足行业快速发展需求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人才引进策略：加大引进力度，提高人才待遇，吸引更多优秀人才加入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品牌建设与推广不足</a:t>
            </a:r>
            <a:endParaRPr altLang="en-US" lang="zh-CN"/>
          </a:p>
        </p:txBody>
      </p:sp>
      <p:sp>
        <p:nvSpPr>
          <p:cNvPr id="10497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品牌知名度不高：在电子行业，品牌知名度是影响消费者选择的重要因素之一。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品牌定位不够精准：品牌定位是品牌建设的基础，如果定位不够精准，就会导致消费者对品牌的认知模糊。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品牌推广方式单一：品牌推广是提高品牌知名度和认知度的重要手段，如果推广方式单一，就会导致品牌传播效果不佳。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缺乏长期规划：品牌建设是一个长期的过程，需要制定长期规划并持续推进。如果缺乏长期规划，就会导致品牌建设的效果不佳。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未来电子行业工作展望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推动创新驱动发展</a:t>
            </a:r>
            <a:endParaRPr altLang="en-US" lang="zh-CN"/>
          </a:p>
        </p:txBody>
      </p:sp>
      <p:sp>
        <p:nvSpPr>
          <p:cNvPr id="10498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加强技术研发和创新：加大投入，鼓励企业加强技术研发和创新，提高核心竞争力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推动产业升级和转型：鼓励企业加快转型升级，推动产业向高端化、智能化、绿色化方向发展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加强人才培养和引进：加强人才培养和引进，为电子行业提供更多高素质人才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推动产学研合作：加强产学研合作，促进科技成果转化和应用，提高产业创新能力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加强智能化转型力度</a:t>
            </a:r>
            <a:endParaRPr altLang="en-US" lang="zh-CN"/>
          </a:p>
        </p:txBody>
      </p:sp>
      <p:sp>
        <p:nvSpPr>
          <p:cNvPr id="10499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智能化转型是未来电子行业发展的必然趋势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加强智能化转型力度，提高生产效率和产品质量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推动智能化转型，需要加强技术研发和人才培养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加强智能化转型力度，需要政府、企业和社会共同努力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深化绿色环保理念践行</a:t>
            </a:r>
            <a:endParaRPr altLang="en-US" lang="zh-CN"/>
          </a:p>
        </p:txBody>
      </p:sp>
      <p:sp>
        <p:nvSpPr>
          <p:cNvPr id="10499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推广绿色生产技术：采用环保材料和工艺，减少生产过程中的污染和废弃物排放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加强环保监管：建立完善的环保监管机制，对电子行业生产过程中的环保问题进行严格监管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推广绿色消费：鼓励消费者购买环保电子产品，促进绿色消费市场的形成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加强国际合作：与国际环保组织合作，共同推动全球电子行业的绿色发展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提升产业链协同发展水平</a:t>
            </a:r>
            <a:endParaRPr altLang="en-US" lang="zh-CN"/>
          </a:p>
        </p:txBody>
      </p:sp>
      <p:sp>
        <p:nvSpPr>
          <p:cNvPr id="10500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促进产业链各环节之间的协同创新，提高整体竞争力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加强产业链上下游企业合作，实现资源共享和优势互补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推动产业链向高端化、智能化、绿色化方向发展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加强政策引导和支持，推动产业链协同发展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</a:t>
            </a:r>
            <a:endParaRPr altLang="en-US" lang="zh-CN"/>
          </a:p>
        </p:txBody>
      </p:sp>
      <p:sp>
        <p:nvSpPr>
          <p:cNvPr id="105009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建立完善的人才培养体系：通过内部培训、外部进修等方式，提高员工的专业技能和综合素质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引进优秀人才：积极招聘具有丰富经验和专业技能的人才，为公司的持续发展注入新的活力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建立激励机制：通过设立奖励制度、晋升制度等方式，激发员工的工作积极性和创造力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加强团队建设：通过团队活动、交流会议等方式，增强员工的团队意识和协作精神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强化品牌建设与推广力度</a:t>
            </a:r>
            <a:endParaRPr altLang="en-US" lang="zh-CN"/>
          </a:p>
        </p:txBody>
      </p:sp>
      <p:sp>
        <p:nvSpPr>
          <p:cNvPr id="10501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品牌建设：提升品牌知名度和美誉度，加强品牌形象塑造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推广力度：加大线上线下宣传推广力度，提高品牌曝光度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营销策略：制定有针对性的营销策略，提高品牌营销效果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合作伙伴：与合作伙伴共同推广品牌，扩大品牌影响力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9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20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20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24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2023-12-17T10:10:03Z</dcterms:created>
  <dcterms:modified xsi:type="dcterms:W3CDTF">2023-12-17T10:10:03Z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2a95e0e0a14341df9a67dac74d5f08fe_21</vt:lpwstr>
  </property>
</Properties>
</file>