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7499" r:id="rId1"/>
    <p:sldMasterId id="2147497536" r:id="rId2"/>
  </p:sldMasterIdLst>
  <p:notesMasterIdLst>
    <p:notesMasterId r:id="rId3"/>
  </p:notesMasterIdLst>
  <p:sldIdLst>
    <p:sldId id="6789" r:id="rId4"/>
    <p:sldId id="6793" r:id="rId5"/>
    <p:sldId id="6798" r:id="rId6"/>
    <p:sldId id="6803" r:id="rId7"/>
    <p:sldId id="6810" r:id="rId9"/>
    <p:sldId id="6813" r:id="rId10"/>
    <p:sldId id="6816" r:id="rId11"/>
    <p:sldId id="6820" r:id="rId12"/>
    <p:sldId id="6827" r:id="rId14"/>
    <p:sldId id="6830" r:id="rId15"/>
    <p:sldId id="6833" r:id="rId16"/>
    <p:sldId id="6837" r:id="rId17"/>
    <p:sldId id="6844" r:id="rId19"/>
    <p:sldId id="6847" r:id="rId20"/>
    <p:sldId id="6850" r:id="rId21"/>
    <p:sldId id="6854" r:id="rId22"/>
    <p:sldId id="6861" r:id="rId24"/>
    <p:sldId id="6864" r:id="rId25"/>
    <p:sldId id="6867" r:id="rId26"/>
    <p:sldId id="6871" r:id="rId27"/>
    <p:sldId id="6878" r:id="rId29"/>
    <p:sldId id="6881" r:id="rId30"/>
    <p:sldId id="6884" r:id="rId31"/>
    <p:sldId id="6887" r:id="rId32"/>
    <p:sldId id="6891" r:id="rId33"/>
    <p:sldId id="6898" r:id="rId35"/>
    <p:sldId id="6901" r:id="rId36"/>
    <p:sldId id="6904"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7500" r:id="rId1"/>
    <p:sldLayoutId id="2147497501" r:id="rId2"/>
    <p:sldLayoutId id="2147497502" r:id="rId3"/>
    <p:sldLayoutId id="2147497503" r:id="rId4"/>
    <p:sldLayoutId id="2147497504" r:id="rId5"/>
    <p:sldLayoutId id="2147497505" r:id="rId6"/>
    <p:sldLayoutId id="2147497506" r:id="rId7"/>
    <p:sldLayoutId id="2147497507" r:id="rId8"/>
    <p:sldLayoutId id="2147497508" r:id="rId9"/>
    <p:sldLayoutId id="2147497509" r:id="rId10"/>
    <p:sldLayoutId id="214749751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7537" r:id="rId1"/>
    <p:sldLayoutId id="2147497538" r:id="rId2"/>
    <p:sldLayoutId id="2147497539" r:id="rId3"/>
    <p:sldLayoutId id="2147497540" r:id="rId4"/>
    <p:sldLayoutId id="2147497541" r:id="rId5"/>
    <p:sldLayoutId id="2147497542" r:id="rId6"/>
    <p:sldLayoutId id="2147497543" r:id="rId7"/>
    <p:sldLayoutId id="2147497544" r:id="rId8"/>
    <p:sldLayoutId id="2147497545" r:id="rId9"/>
    <p:sldLayoutId id="2147497546" r:id="rId10"/>
    <p:sldLayoutId id="214749754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ags" Target="../tags/tag109.xml"/><Relationship Id="rId26" Type="http://schemas.openxmlformats.org/officeDocument/2006/relationships/tags" Target="../tags/tag110.xml"/><Relationship Id="rId27" Type="http://schemas.openxmlformats.org/officeDocument/2006/relationships/slideLayout" Target="../slideLayouts/slideLayout14.xml"/><Relationship Id="rId2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tags" Target="../tags/tag141.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tags" Target="../tags/tag145.xml"/><Relationship Id="rId14" Type="http://schemas.openxmlformats.org/officeDocument/2006/relationships/tags" Target="../tags/tag146.xml"/><Relationship Id="rId15" Type="http://schemas.openxmlformats.org/officeDocument/2006/relationships/tags" Target="../tags/tag147.xml"/><Relationship Id="rId16" Type="http://schemas.openxmlformats.org/officeDocument/2006/relationships/tags" Target="../tags/tag148.xml"/><Relationship Id="rId17" Type="http://schemas.openxmlformats.org/officeDocument/2006/relationships/tags" Target="../tags/tag149.xml"/><Relationship Id="rId18" Type="http://schemas.openxmlformats.org/officeDocument/2006/relationships/tags" Target="../tags/tag150.xml"/><Relationship Id="rId19" Type="http://schemas.openxmlformats.org/officeDocument/2006/relationships/tags" Target="../tags/tag151.xml"/><Relationship Id="rId20" Type="http://schemas.openxmlformats.org/officeDocument/2006/relationships/tags" Target="../tags/tag152.xml"/><Relationship Id="rId21" Type="http://schemas.openxmlformats.org/officeDocument/2006/relationships/tags" Target="../tags/tag153.xml"/><Relationship Id="rId22" Type="http://schemas.openxmlformats.org/officeDocument/2006/relationships/tags" Target="../tags/tag154.xml"/><Relationship Id="rId23" Type="http://schemas.openxmlformats.org/officeDocument/2006/relationships/tags" Target="../tags/tag155.xml"/><Relationship Id="rId24" Type="http://schemas.openxmlformats.org/officeDocument/2006/relationships/tags" Target="../tags/tag156.xml"/><Relationship Id="rId25" Type="http://schemas.openxmlformats.org/officeDocument/2006/relationships/tags" Target="../tags/tag157.xml"/><Relationship Id="rId26" Type="http://schemas.openxmlformats.org/officeDocument/2006/relationships/tags" Target="../tags/tag158.xml"/><Relationship Id="rId27" Type="http://schemas.openxmlformats.org/officeDocument/2006/relationships/tags" Target="../tags/tag159.xml"/><Relationship Id="rId28" Type="http://schemas.openxmlformats.org/officeDocument/2006/relationships/tags" Target="../tags/tag160.xml"/><Relationship Id="rId29" Type="http://schemas.openxmlformats.org/officeDocument/2006/relationships/tags" Target="../tags/tag161.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tags" Target="../tags/tag167.xml"/><Relationship Id="rId7" Type="http://schemas.openxmlformats.org/officeDocument/2006/relationships/tags" Target="../tags/tag168.xml"/><Relationship Id="rId8" Type="http://schemas.openxmlformats.org/officeDocument/2006/relationships/tags" Target="../tags/tag169.xml"/><Relationship Id="rId9" Type="http://schemas.openxmlformats.org/officeDocument/2006/relationships/tags" Target="../tags/tag170.xml"/><Relationship Id="rId10" Type="http://schemas.openxmlformats.org/officeDocument/2006/relationships/tags" Target="../tags/tag171.xml"/><Relationship Id="rId11" Type="http://schemas.openxmlformats.org/officeDocument/2006/relationships/tags" Target="../tags/tag172.xml"/><Relationship Id="rId12" Type="http://schemas.openxmlformats.org/officeDocument/2006/relationships/tags" Target="../tags/tag17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tags" Target="../tags/tag188.xml"/><Relationship Id="rId5" Type="http://schemas.openxmlformats.org/officeDocument/2006/relationships/tags" Target="../tags/tag189.xml"/><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tags" Target="../tags/tag204.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tags" Target="../tags/tag235.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tags" Target="../tags/tag248.xml"/><Relationship Id="rId14" Type="http://schemas.openxmlformats.org/officeDocument/2006/relationships/tags" Target="../tags/tag249.xml"/><Relationship Id="rId15" Type="http://schemas.openxmlformats.org/officeDocument/2006/relationships/tags" Target="../tags/tag250.xml"/><Relationship Id="rId16" Type="http://schemas.openxmlformats.org/officeDocument/2006/relationships/tags" Target="../tags/tag251.xml"/><Relationship Id="rId17" Type="http://schemas.openxmlformats.org/officeDocument/2006/relationships/tags" Target="../tags/tag252.xml"/><Relationship Id="rId18" Type="http://schemas.openxmlformats.org/officeDocument/2006/relationships/tags" Target="../tags/tag253.xml"/><Relationship Id="rId19" Type="http://schemas.openxmlformats.org/officeDocument/2006/relationships/tags" Target="../tags/tag254.xml"/><Relationship Id="rId20" Type="http://schemas.openxmlformats.org/officeDocument/2006/relationships/tags" Target="../tags/tag255.xml"/><Relationship Id="rId21" Type="http://schemas.openxmlformats.org/officeDocument/2006/relationships/tags" Target="../tags/tag256.xml"/><Relationship Id="rId22" Type="http://schemas.openxmlformats.org/officeDocument/2006/relationships/tags" Target="../tags/tag257.xml"/><Relationship Id="rId23" Type="http://schemas.openxmlformats.org/officeDocument/2006/relationships/tags" Target="../tags/tag258.xml"/><Relationship Id="rId24" Type="http://schemas.openxmlformats.org/officeDocument/2006/relationships/tags" Target="../tags/tag259.xml"/><Relationship Id="rId25" Type="http://schemas.openxmlformats.org/officeDocument/2006/relationships/tags" Target="../tags/tag260.xml"/><Relationship Id="rId26" Type="http://schemas.openxmlformats.org/officeDocument/2006/relationships/tags" Target="../tags/tag261.xml"/><Relationship Id="rId27" Type="http://schemas.openxmlformats.org/officeDocument/2006/relationships/tags" Target="../tags/tag262.xml"/><Relationship Id="rId28" Type="http://schemas.openxmlformats.org/officeDocument/2006/relationships/tags" Target="../tags/tag263.xml"/><Relationship Id="rId29" Type="http://schemas.openxmlformats.org/officeDocument/2006/relationships/tags" Target="../tags/tag264.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tags" Target="../tags/tag280.xml"/><Relationship Id="rId14" Type="http://schemas.openxmlformats.org/officeDocument/2006/relationships/tags" Target="../tags/tag281.xml"/><Relationship Id="rId15" Type="http://schemas.openxmlformats.org/officeDocument/2006/relationships/tags" Target="../tags/tag282.xml"/><Relationship Id="rId16" Type="http://schemas.openxmlformats.org/officeDocument/2006/relationships/tags" Target="../tags/tag283.xml"/><Relationship Id="rId17" Type="http://schemas.openxmlformats.org/officeDocument/2006/relationships/tags" Target="../tags/tag284.xml"/><Relationship Id="rId18" Type="http://schemas.openxmlformats.org/officeDocument/2006/relationships/tags" Target="../tags/tag285.xml"/><Relationship Id="rId19" Type="http://schemas.openxmlformats.org/officeDocument/2006/relationships/tags" Target="../tags/tag286.xml"/><Relationship Id="rId20" Type="http://schemas.openxmlformats.org/officeDocument/2006/relationships/tags" Target="../tags/tag287.xml"/><Relationship Id="rId2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tags" Target="../tags/tag312.xml"/><Relationship Id="rId14" Type="http://schemas.openxmlformats.org/officeDocument/2006/relationships/tags" Target="../tags/tag313.xml"/><Relationship Id="rId15" Type="http://schemas.openxmlformats.org/officeDocument/2006/relationships/tags" Target="../tags/tag314.xml"/><Relationship Id="rId16" Type="http://schemas.openxmlformats.org/officeDocument/2006/relationships/tags" Target="../tags/tag315.xml"/><Relationship Id="rId17" Type="http://schemas.openxmlformats.org/officeDocument/2006/relationships/tags" Target="../tags/tag316.xml"/><Relationship Id="rId18" Type="http://schemas.openxmlformats.org/officeDocument/2006/relationships/tags" Target="../tags/tag317.xml"/><Relationship Id="rId19" Type="http://schemas.openxmlformats.org/officeDocument/2006/relationships/tags" Target="../tags/tag318.xml"/><Relationship Id="rId20" Type="http://schemas.openxmlformats.org/officeDocument/2006/relationships/tags" Target="../tags/tag319.xml"/><Relationship Id="rId2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p>
            <a:r>
              <a:rPr altLang="en-US" dirty="0" lang="zh-CN">
                <a:solidFill>
                  <a:schemeClr val="lt1">
                    <a:lumMod val="100000"/>
                  </a:schemeClr>
                </a:solidFill>
              </a:rPr>
              <a:t>推动供应链协同和优化物流系统</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60080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89145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82360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01.</a:t>
            </a:r>
            <a:endParaRPr b="1" dirty="0" sz="3600" lang="en-US">
              <a:solidFill>
                <a:schemeClr val="accent1"/>
              </a:solidFill>
              <a:latin typeface="+mj-ea"/>
              <a:ea typeface="+mj-ea"/>
            </a:endParaRPr>
          </a:p>
        </p:txBody>
      </p:sp>
      <p:sp>
        <p:nvSpPr>
          <p:cNvPr id="1048816" name="项标题"/>
          <p:cNvSpPr txBox="1"/>
          <p:nvPr>
            <p:custDataLst>
              <p:tags r:id="rId5"/>
            </p:custDataLst>
          </p:nvPr>
        </p:nvSpPr>
        <p:spPr>
          <a:xfrm>
            <a:off x="823609" y="4304798"/>
            <a:ext cx="1566798" cy="994566"/>
          </a:xfrm>
          <a:prstGeom prst="rect"/>
          <a:noFill/>
        </p:spPr>
        <p:txBody>
          <a:bodyPr anchor="t" bIns="0" lIns="0" rIns="0" rtlCol="0" tIns="0" wrap="square">
            <a:normAutofit/>
          </a:bodyPr>
          <a:p>
            <a:pPr>
              <a:lnSpc>
                <a:spcPct val="100000"/>
              </a:lnSpc>
            </a:pPr>
            <a:r>
              <a:rPr altLang="en-US" b="1" dirty="0" sz="1400" lang="zh-CN" spc="300">
                <a:solidFill>
                  <a:schemeClr val="tx1">
                    <a:lumMod val="75000"/>
                    <a:lumOff val="25000"/>
                  </a:schemeClr>
                </a:solidFill>
                <a:latin typeface="+mj-ea"/>
                <a:ea typeface="+mj-ea"/>
              </a:rPr>
              <a:t>添加标题</a:t>
            </a:r>
            <a:endParaRPr altLang="en-US" b="1" dirty="0" sz="14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254464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283529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276744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02.</a:t>
            </a:r>
            <a:endParaRPr b="1" dirty="0" sz="36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2767449" y="4304798"/>
            <a:ext cx="1566798" cy="994566"/>
          </a:xfrm>
          <a:prstGeom prst="rect"/>
          <a:noFill/>
        </p:spPr>
        <p:txBody>
          <a:bodyPr anchor="t" bIns="0" lIns="0" rIns="0" rtlCol="0" tIns="0" wrap="square">
            <a:normAutofit/>
          </a:bodyPr>
          <a:p>
            <a:pPr>
              <a:lnSpc>
                <a:spcPct val="100000"/>
              </a:lnSpc>
            </a:pPr>
            <a:r>
              <a:rPr altLang="en-US" b="1" dirty="0" sz="1400" lang="zh-CN" spc="300">
                <a:solidFill>
                  <a:schemeClr val="lt1">
                    <a:lumMod val="100000"/>
                  </a:schemeClr>
                </a:solidFill>
                <a:latin typeface="+mj-ea"/>
                <a:ea typeface="+mj-ea"/>
              </a:rPr>
              <a:t>供应链协同的重要性</a:t>
            </a:r>
            <a:endParaRPr altLang="en-US" b="1" dirty="0" sz="14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448848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477913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471128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03.</a:t>
            </a:r>
            <a:endParaRPr b="1" dirty="0" sz="3600" lang="en-US">
              <a:solidFill>
                <a:schemeClr val="accent1"/>
              </a:solidFill>
              <a:latin typeface="+mj-ea"/>
              <a:ea typeface="+mj-ea"/>
            </a:endParaRPr>
          </a:p>
        </p:txBody>
      </p:sp>
      <p:sp>
        <p:nvSpPr>
          <p:cNvPr id="1048828" name="项标题"/>
          <p:cNvSpPr txBox="1"/>
          <p:nvPr>
            <p:custDataLst>
              <p:tags r:id="rId13"/>
            </p:custDataLst>
          </p:nvPr>
        </p:nvSpPr>
        <p:spPr>
          <a:xfrm>
            <a:off x="4711289" y="4304798"/>
            <a:ext cx="1566798" cy="994566"/>
          </a:xfrm>
          <a:prstGeom prst="rect"/>
          <a:noFill/>
        </p:spPr>
        <p:txBody>
          <a:bodyPr anchor="t" bIns="0" lIns="0" rIns="0" rtlCol="0" tIns="0" wrap="square">
            <a:normAutofit/>
          </a:bodyPr>
          <a:p>
            <a:pPr>
              <a:lnSpc>
                <a:spcPct val="100000"/>
              </a:lnSpc>
            </a:pPr>
            <a:r>
              <a:rPr altLang="en-US" b="1" dirty="0" sz="1400" lang="zh-CN" spc="300">
                <a:solidFill>
                  <a:schemeClr val="tx1">
                    <a:lumMod val="75000"/>
                    <a:lumOff val="25000"/>
                  </a:schemeClr>
                </a:solidFill>
                <a:latin typeface="+mj-ea"/>
                <a:ea typeface="+mj-ea"/>
              </a:rPr>
              <a:t>优化物流系统的方法</a:t>
            </a:r>
            <a:endParaRPr altLang="en-US" b="1" dirty="0" sz="14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643232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672297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665512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04.</a:t>
            </a:r>
            <a:endParaRPr b="1" dirty="0" sz="36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6655129" y="4304798"/>
            <a:ext cx="1566798" cy="994566"/>
          </a:xfrm>
          <a:prstGeom prst="rect"/>
          <a:noFill/>
        </p:spPr>
        <p:txBody>
          <a:bodyPr anchor="t" bIns="0" lIns="0" rIns="0" rtlCol="0" tIns="0" wrap="square">
            <a:normAutofit/>
          </a:bodyPr>
          <a:p>
            <a:pPr>
              <a:lnSpc>
                <a:spcPct val="100000"/>
              </a:lnSpc>
            </a:pPr>
            <a:r>
              <a:rPr altLang="en-US" b="1" dirty="0" sz="1400" lang="zh-CN" spc="300">
                <a:solidFill>
                  <a:schemeClr val="lt1">
                    <a:lumMod val="100000"/>
                  </a:schemeClr>
                </a:solidFill>
                <a:latin typeface="+mj-ea"/>
                <a:ea typeface="+mj-ea"/>
              </a:rPr>
              <a:t>供应链协同与物流系统的关系</a:t>
            </a:r>
            <a:endParaRPr altLang="en-US" b="1" dirty="0" sz="14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837616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866681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8598968"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05.</a:t>
            </a:r>
            <a:endParaRPr b="1" dirty="0" sz="3600" lang="en-US">
              <a:solidFill>
                <a:schemeClr val="accent1"/>
              </a:solidFill>
              <a:latin typeface="+mj-ea"/>
              <a:ea typeface="+mj-ea"/>
            </a:endParaRPr>
          </a:p>
        </p:txBody>
      </p:sp>
      <p:sp>
        <p:nvSpPr>
          <p:cNvPr id="1048840" name="项标题"/>
          <p:cNvSpPr txBox="1"/>
          <p:nvPr>
            <p:custDataLst>
              <p:tags r:id="rId21"/>
            </p:custDataLst>
          </p:nvPr>
        </p:nvSpPr>
        <p:spPr>
          <a:xfrm>
            <a:off x="8598968" y="4304798"/>
            <a:ext cx="1566801" cy="994566"/>
          </a:xfrm>
          <a:prstGeom prst="rect"/>
          <a:noFill/>
        </p:spPr>
        <p:txBody>
          <a:bodyPr anchor="t" bIns="0" lIns="0" rIns="0" rtlCol="0" tIns="0" wrap="square">
            <a:normAutofit fontScale="72500"/>
          </a:bodyPr>
          <a:p>
            <a:pPr>
              <a:lnSpc>
                <a:spcPct val="100000"/>
              </a:lnSpc>
            </a:pPr>
            <a:r>
              <a:rPr altLang="en-US" b="1" dirty="0" sz="2400" lang="zh-CN" spc="300">
                <a:solidFill>
                  <a:schemeClr val="tx1">
                    <a:lumMod val="75000"/>
                    <a:lumOff val="25000"/>
                  </a:schemeClr>
                </a:solidFill>
                <a:latin typeface="+mj-ea"/>
                <a:ea typeface="+mj-ea"/>
              </a:rPr>
              <a:t>推动供应链协同和优化物流系统的实践案例</a:t>
            </a:r>
            <a:endParaRPr altLang="en-US" b="1" dirty="0" sz="2400" lang="zh-CN" spc="300">
              <a:solidFill>
                <a:schemeClr val="tx1">
                  <a:lumMod val="75000"/>
                  <a:lumOff val="25000"/>
                </a:schemeClr>
              </a:solidFill>
              <a:latin typeface="+mj-ea"/>
              <a:ea typeface="+mj-ea"/>
            </a:endParaRPr>
          </a:p>
        </p:txBody>
      </p:sp>
      <p:sp>
        <p:nvSpPr>
          <p:cNvPr id="1048842" name="矩形: 剪去单角 39"/>
          <p:cNvSpPr/>
          <p:nvPr>
            <p:custDataLst>
              <p:tags r:id="rId22"/>
            </p:custDataLst>
          </p:nvPr>
        </p:nvSpPr>
        <p:spPr>
          <a:xfrm flipH="1">
            <a:off x="1032000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3" name="直接连接符 40"/>
          <p:cNvCxnSpPr>
            <a:cxnSpLocks/>
          </p:cNvCxnSpPr>
          <p:nvPr>
            <p:custDataLst>
              <p:tags r:id="rId23"/>
            </p:custDataLst>
          </p:nvPr>
        </p:nvCxnSpPr>
        <p:spPr>
          <a:xfrm>
            <a:off x="1061065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44" name="序号"/>
          <p:cNvSpPr txBox="1"/>
          <p:nvPr>
            <p:custDataLst>
              <p:tags r:id="rId24"/>
            </p:custDataLst>
          </p:nvPr>
        </p:nvSpPr>
        <p:spPr>
          <a:xfrm>
            <a:off x="10548632"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06.</a:t>
            </a:r>
            <a:endParaRPr b="1" dirty="0" sz="3600" lang="en-US">
              <a:solidFill>
                <a:schemeClr val="lt1">
                  <a:lumMod val="100000"/>
                </a:schemeClr>
              </a:solidFill>
              <a:latin typeface="+mj-ea"/>
              <a:ea typeface="+mj-ea"/>
            </a:endParaRPr>
          </a:p>
        </p:txBody>
      </p:sp>
      <p:sp>
        <p:nvSpPr>
          <p:cNvPr id="1048846" name="项标题"/>
          <p:cNvSpPr txBox="1"/>
          <p:nvPr>
            <p:custDataLst>
              <p:tags r:id="rId25"/>
            </p:custDataLst>
          </p:nvPr>
        </p:nvSpPr>
        <p:spPr>
          <a:xfrm>
            <a:off x="10548632" y="4304798"/>
            <a:ext cx="1566801" cy="994566"/>
          </a:xfrm>
          <a:prstGeom prst="rect"/>
          <a:noFill/>
        </p:spPr>
        <p:txBody>
          <a:bodyPr anchor="t" bIns="0" lIns="0" rIns="0" rtlCol="0" tIns="0" wrap="square">
            <a:normAutofit fontScale="72500"/>
          </a:bodyPr>
          <a:p>
            <a:pPr>
              <a:lnSpc>
                <a:spcPct val="100000"/>
              </a:lnSpc>
            </a:pPr>
            <a:r>
              <a:rPr altLang="en-US" b="1" dirty="0" sz="2400" lang="zh-CN" spc="300">
                <a:solidFill>
                  <a:schemeClr val="lt1">
                    <a:lumMod val="100000"/>
                  </a:schemeClr>
                </a:solidFill>
                <a:latin typeface="+mj-ea"/>
                <a:ea typeface="+mj-ea"/>
              </a:rPr>
              <a:t>推动供应链协同和优化物流系统的未来趋势</a:t>
            </a:r>
            <a:endParaRPr altLang="en-US" b="1" dirty="0" sz="2400" lang="zh-CN" spc="300">
              <a:solidFill>
                <a:schemeClr val="lt1">
                  <a:lumMod val="100000"/>
                </a:schemeClr>
              </a:solidFill>
              <a:latin typeface="+mj-ea"/>
              <a:ea typeface="+mj-ea"/>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0" name="标题"/>
          <p:cNvSpPr>
            <a:spLocks noGrp="1"/>
          </p:cNvSpPr>
          <p:nvPr>
            <p:ph type="title"/>
            <p:custDataLst>
              <p:tags r:id="rId1"/>
            </p:custDataLst>
          </p:nvPr>
        </p:nvSpPr>
        <p:spPr>
          <a:xfrm>
            <a:off x="939798" y="-1"/>
            <a:ext cx="10414002" cy="2114171"/>
          </a:xfrm>
        </p:spPr>
        <p:txBody>
          <a:bodyPr anchor="b">
            <a:normAutofit/>
          </a:bodyPr>
          <a:p>
            <a:r>
              <a:rPr altLang="en-US" dirty="0" lang="zh-CN"/>
              <a:t>单击添加章节标题内容</a:t>
            </a:r>
            <a:endParaRPr altLang="en-US" dirty="0" lang="zh-CN"/>
          </a:p>
        </p:txBody>
      </p:sp>
      <p:sp>
        <p:nvSpPr>
          <p:cNvPr id="1048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4" name="标题"/>
          <p:cNvSpPr>
            <a:spLocks noGrp="1"/>
          </p:cNvSpPr>
          <p:nvPr>
            <p:ph type="title"/>
            <p:custDataLst>
              <p:tags r:id="rId1"/>
            </p:custDataLst>
          </p:nvPr>
        </p:nvSpPr>
        <p:spPr>
          <a:xfrm>
            <a:off x="939798" y="-1"/>
            <a:ext cx="10414002" cy="2114171"/>
          </a:xfrm>
        </p:spPr>
        <p:txBody>
          <a:bodyPr anchor="b">
            <a:normAutofit/>
          </a:bodyPr>
          <a:p>
            <a:r>
              <a:rPr altLang="en-US" dirty="0" lang="zh-CN"/>
              <a:t>供应链协同的重要性</a:t>
            </a:r>
            <a:endParaRPr altLang="en-US" dirty="0" lang="zh-CN"/>
          </a:p>
        </p:txBody>
      </p:sp>
      <p:sp>
        <p:nvSpPr>
          <p:cNvPr id="104892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p:nvPr>
        </p:nvSpPr>
        <p:spPr/>
        <p:txBody>
          <a:bodyPr/>
          <a:p>
            <a:r>
              <a:rPr altLang="en-US" lang="zh-CN"/>
              <a:t>供应链协同的定义</a:t>
            </a:r>
            <a:endParaRPr altLang="en-US" lang="zh-CN"/>
          </a:p>
        </p:txBody>
      </p:sp>
      <p:sp>
        <p:nvSpPr>
          <p:cNvPr id="104899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供应链协同的实践</a:t>
            </a:r>
            <a:endParaRPr altLang="zh-CN" dirty="0" lang="en-US">
              <a:solidFill>
                <a:schemeClr val="dk1">
                  <a:lumMod val="80000"/>
                  <a:lumOff val="20000"/>
                </a:schemeClr>
              </a:solidFill>
              <a:latin typeface="+mn-ea"/>
              <a:sym typeface="+mn-ea"/>
            </a:endParaRPr>
          </a:p>
        </p:txBody>
      </p:sp>
      <p:sp>
        <p:nvSpPr>
          <p:cNvPr id="104900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供应链协同的概念</a:t>
            </a:r>
            <a:endParaRPr altLang="en-US" dirty="0" lang="zh-CN">
              <a:solidFill>
                <a:schemeClr val="dk1">
                  <a:lumMod val="80000"/>
                  <a:lumOff val="20000"/>
                </a:schemeClr>
              </a:solidFill>
              <a:latin typeface="+mn-ea"/>
              <a:sym typeface="+mn-ea"/>
            </a:endParaRPr>
          </a:p>
        </p:txBody>
      </p:sp>
      <p:sp>
        <p:nvSpPr>
          <p:cNvPr id="104901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1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供应链协同的意义</a:t>
            </a:r>
            <a:endParaRPr altLang="en-US" dirty="0" lang="zh-CN">
              <a:solidFill>
                <a:schemeClr val="dk1">
                  <a:lumMod val="80000"/>
                  <a:lumOff val="20000"/>
                </a:schemeClr>
              </a:solidFill>
              <a:latin typeface="+mn-ea"/>
              <a:sym typeface="+mn-ea"/>
            </a:endParaRPr>
          </a:p>
        </p:txBody>
      </p:sp>
      <p:sp>
        <p:nvSpPr>
          <p:cNvPr id="104902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供应链协同的未来发展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2" name="标题 1"/>
          <p:cNvSpPr>
            <a:spLocks noGrp="1"/>
          </p:cNvSpPr>
          <p:nvPr>
            <p:ph type="title"/>
          </p:nvPr>
        </p:nvSpPr>
        <p:spPr/>
        <p:txBody>
          <a:bodyPr/>
          <a:p>
            <a:r>
              <a:rPr altLang="en-US" lang="zh-CN"/>
              <a:t>供应链协同的意义</a:t>
            </a:r>
            <a:endParaRPr altLang="en-US" lang="zh-CN"/>
          </a:p>
        </p:txBody>
      </p:sp>
      <p:sp>
        <p:nvSpPr>
          <p:cNvPr id="104906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6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提升供应链整体效率和竞争力</a:t>
            </a:r>
            <a:endParaRPr altLang="en-US" dirty="0" sz="1200" lang="zh-CN" spc="150">
              <a:solidFill>
                <a:schemeClr val="tx1">
                  <a:lumMod val="65000"/>
                  <a:lumOff val="35000"/>
                </a:schemeClr>
              </a:solidFill>
              <a:latin typeface="+mn-ea"/>
              <a:sym typeface="+mn-ea"/>
            </a:endParaRPr>
          </a:p>
        </p:txBody>
      </p:sp>
      <p:sp>
        <p:nvSpPr>
          <p:cNvPr id="104910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促进企业间的合作与共赢</a:t>
            </a:r>
            <a:endParaRPr altLang="en-US" dirty="0" sz="1200" lang="zh-CN" spc="150">
              <a:solidFill>
                <a:schemeClr val="tx1">
                  <a:lumMod val="65000"/>
                  <a:lumOff val="35000"/>
                </a:schemeClr>
              </a:solidFill>
              <a:latin typeface="+mn-ea"/>
              <a:sym typeface="+mn-ea"/>
            </a:endParaRPr>
          </a:p>
        </p:txBody>
      </p:sp>
      <p:sp>
        <p:nvSpPr>
          <p:cNvPr id="104910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增强供应链的灵活性和响应速度</a:t>
            </a:r>
            <a:endParaRPr altLang="en-US" dirty="0" sz="1200" lang="zh-CN" spc="150">
              <a:solidFill>
                <a:schemeClr val="tx1">
                  <a:lumMod val="65000"/>
                  <a:lumOff val="35000"/>
                </a:schemeClr>
              </a:solidFill>
              <a:latin typeface="+mn-ea"/>
              <a:sym typeface="+mn-ea"/>
            </a:endParaRPr>
          </a:p>
        </p:txBody>
      </p:sp>
      <p:sp>
        <p:nvSpPr>
          <p:cNvPr id="104910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降低库存成本和运营成本</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0" name="标题 1"/>
          <p:cNvSpPr>
            <a:spLocks noGrp="1"/>
          </p:cNvSpPr>
          <p:nvPr>
            <p:ph type="title"/>
          </p:nvPr>
        </p:nvSpPr>
        <p:spPr/>
        <p:txBody>
          <a:bodyPr/>
          <a:p>
            <a:r>
              <a:rPr altLang="en-US" lang="zh-CN"/>
              <a:t>供应链协同的挑战</a:t>
            </a:r>
            <a:endParaRPr altLang="en-US" lang="zh-CN"/>
          </a:p>
        </p:txBody>
      </p:sp>
      <p:sp>
        <p:nvSpPr>
          <p:cNvPr id="104914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信息共享与沟通：供应链各环节之间信息传递的准确性和及时性</a:t>
            </a:r>
            <a:endParaRPr altLang="en-US" dirty="0" sz="2000" lang="zh-CN" spc="150">
              <a:solidFill>
                <a:schemeClr val="tx1">
                  <a:lumMod val="85000"/>
                  <a:lumOff val="15000"/>
                </a:schemeClr>
              </a:solidFill>
              <a:latin typeface="+mn-ea"/>
              <a:sym typeface="+mn-ea"/>
            </a:endParaRPr>
          </a:p>
        </p:txBody>
      </p:sp>
      <p:sp>
        <p:nvSpPr>
          <p:cNvPr id="104914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物流效率：运输、仓储等物流环节的优化和效率提升</a:t>
            </a:r>
            <a:endParaRPr altLang="en-US" dirty="0" sz="2000" lang="zh-CN" spc="150">
              <a:solidFill>
                <a:schemeClr val="tx1">
                  <a:lumMod val="85000"/>
                  <a:lumOff val="15000"/>
                </a:schemeClr>
              </a:solidFill>
              <a:latin typeface="+mn-ea"/>
              <a:sym typeface="+mn-ea"/>
            </a:endParaRPr>
          </a:p>
        </p:txBody>
      </p:sp>
      <p:sp>
        <p:nvSpPr>
          <p:cNvPr id="104915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成本控制：降低供应链成本，提高整体效益</a:t>
            </a:r>
            <a:endParaRPr altLang="en-US" dirty="0" sz="2000" lang="zh-CN" spc="150">
              <a:solidFill>
                <a:schemeClr val="tx1">
                  <a:lumMod val="85000"/>
                  <a:lumOff val="15000"/>
                </a:schemeClr>
              </a:solidFill>
              <a:latin typeface="+mn-ea"/>
              <a:sym typeface="+mn-ea"/>
            </a:endParaRPr>
          </a:p>
        </p:txBody>
      </p:sp>
      <p:sp>
        <p:nvSpPr>
          <p:cNvPr id="104916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风险管理：应对供应链中断、质量问题等风险，保障供应链的稳定性和可靠性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8" name="标题"/>
          <p:cNvSpPr>
            <a:spLocks noGrp="1"/>
          </p:cNvSpPr>
          <p:nvPr>
            <p:ph type="title"/>
            <p:custDataLst>
              <p:tags r:id="rId1"/>
            </p:custDataLst>
          </p:nvPr>
        </p:nvSpPr>
        <p:spPr>
          <a:xfrm>
            <a:off x="939798" y="-1"/>
            <a:ext cx="10414002" cy="2114171"/>
          </a:xfrm>
        </p:spPr>
        <p:txBody>
          <a:bodyPr anchor="b">
            <a:normAutofit/>
          </a:bodyPr>
          <a:p>
            <a:r>
              <a:rPr altLang="en-US" dirty="0" lang="zh-CN"/>
              <a:t>优化物流系统的方法</a:t>
            </a:r>
            <a:endParaRPr altLang="en-US" dirty="0" lang="zh-CN"/>
          </a:p>
        </p:txBody>
      </p:sp>
      <p:sp>
        <p:nvSpPr>
          <p:cNvPr id="104920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70" name="标题 1"/>
          <p:cNvSpPr>
            <a:spLocks noGrp="1"/>
          </p:cNvSpPr>
          <p:nvPr>
            <p:ph type="title"/>
          </p:nvPr>
        </p:nvSpPr>
        <p:spPr/>
        <p:txBody>
          <a:bodyPr/>
          <a:p>
            <a:r>
              <a:rPr altLang="en-US" lang="zh-CN"/>
              <a:t>物流系统的定义</a:t>
            </a:r>
            <a:endParaRPr altLang="en-US" lang="zh-CN"/>
          </a:p>
        </p:txBody>
      </p:sp>
      <p:sp>
        <p:nvSpPr>
          <p:cNvPr id="104927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7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7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7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8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物流系统的主要目标是实现客户需求的快速响应和高效满足</a:t>
            </a:r>
            <a:endParaRPr altLang="en-US" sz="1400" lang="zh-CN" spc="150">
              <a:solidFill>
                <a:schemeClr val="tx1"/>
              </a:solidFill>
              <a:effectLst/>
              <a:latin typeface="+mn-ea"/>
              <a:sym typeface="+mn-ea"/>
            </a:endParaRPr>
          </a:p>
        </p:txBody>
      </p:sp>
      <p:sp>
        <p:nvSpPr>
          <p:cNvPr id="104928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物流系统是一个综合性的系统，包括运输、仓储、包装、配送和信息管理等环节</a:t>
            </a:r>
            <a:endParaRPr altLang="en-US" dirty="0" sz="1400" lang="zh-CN" spc="150">
              <a:solidFill>
                <a:schemeClr val="tx1"/>
              </a:solidFill>
              <a:effectLst/>
              <a:latin typeface="+mn-ea"/>
              <a:sym typeface="+mn-ea"/>
            </a:endParaRPr>
          </a:p>
        </p:txBody>
      </p:sp>
      <p:sp>
        <p:nvSpPr>
          <p:cNvPr id="104928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物流系统中的各个环节相互关联、相互影响，需要协同优化</a:t>
            </a:r>
            <a:endParaRPr altLang="en-US" sz="1400" lang="zh-CN" spc="150">
              <a:solidFill>
                <a:schemeClr val="tx1"/>
              </a:solidFill>
              <a:effectLst/>
              <a:latin typeface="+mn-ea"/>
              <a:sym typeface="+mn-ea"/>
            </a:endParaRPr>
          </a:p>
        </p:txBody>
      </p:sp>
      <p:sp>
        <p:nvSpPr>
          <p:cNvPr id="104928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物流系统的优化可以提高企业的运营效率和服务质量</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0" name="标题 1"/>
          <p:cNvSpPr>
            <a:spLocks noGrp="1"/>
          </p:cNvSpPr>
          <p:nvPr>
            <p:ph type="title"/>
          </p:nvPr>
        </p:nvSpPr>
        <p:spPr/>
        <p:txBody>
          <a:bodyPr/>
          <a:p>
            <a:r>
              <a:rPr altLang="en-US" lang="zh-CN"/>
              <a:t>物流系统的优化目标</a:t>
            </a:r>
            <a:endParaRPr altLang="en-US" lang="zh-CN"/>
          </a:p>
        </p:txBody>
      </p:sp>
      <p:sp>
        <p:nvSpPr>
          <p:cNvPr id="104932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提高客户满意度：通过快速响应客户需求、提高货物准确率等手段，提高客户对物流系统的满意度。</a:t>
            </a:r>
            <a:endParaRPr altLang="zh-CN" dirty="0" lang="en-US">
              <a:solidFill>
                <a:schemeClr val="dk1">
                  <a:lumMod val="80000"/>
                  <a:lumOff val="20000"/>
                </a:schemeClr>
              </a:solidFill>
              <a:latin typeface="+mn-ea"/>
              <a:sym typeface="+mn-ea"/>
            </a:endParaRPr>
          </a:p>
        </p:txBody>
      </p:sp>
      <p:sp>
        <p:nvSpPr>
          <p:cNvPr id="104933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提高物流效率：通过减少运输时间、降低库存成本等手段，提高物流系统的整体效率。</a:t>
            </a:r>
            <a:endParaRPr altLang="en-US" dirty="0" lang="zh-CN">
              <a:solidFill>
                <a:schemeClr val="dk1">
                  <a:lumMod val="80000"/>
                  <a:lumOff val="20000"/>
                </a:schemeClr>
              </a:solidFill>
              <a:latin typeface="+mn-ea"/>
              <a:sym typeface="+mn-ea"/>
            </a:endParaRPr>
          </a:p>
        </p:txBody>
      </p:sp>
      <p:sp>
        <p:nvSpPr>
          <p:cNvPr id="104933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降低物流成本：通过优化运输路线、减少库存等方式，降低物流系统的成本。</a:t>
            </a:r>
            <a:endParaRPr altLang="en-US" dirty="0" sz="1600" lang="zh-CN">
              <a:solidFill>
                <a:schemeClr val="dk1">
                  <a:lumMod val="80000"/>
                  <a:lumOff val="20000"/>
                </a:schemeClr>
              </a:solidFill>
              <a:latin typeface="+mn-ea"/>
              <a:sym typeface="+mn-ea"/>
            </a:endParaRPr>
          </a:p>
        </p:txBody>
      </p:sp>
      <p:sp>
        <p:nvSpPr>
          <p:cNvPr id="104934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增强供应链协同：通过信息共享、协同规划等手段，增强供应链各环节之间的协同与合作。</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86" name="标题 1"/>
          <p:cNvSpPr>
            <a:spLocks noGrp="1"/>
          </p:cNvSpPr>
          <p:nvPr>
            <p:ph type="title"/>
          </p:nvPr>
        </p:nvSpPr>
        <p:spPr/>
        <p:txBody>
          <a:bodyPr/>
          <a:p>
            <a:r>
              <a:rPr altLang="en-US" lang="zh-CN"/>
              <a:t>物流系统的优化方法</a:t>
            </a:r>
            <a:endParaRPr altLang="en-US" lang="zh-CN"/>
          </a:p>
        </p:txBody>
      </p:sp>
      <p:sp>
        <p:nvSpPr>
          <p:cNvPr id="104938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运输优化：选择合适的运输方式，提高运输效率</a:t>
            </a:r>
            <a:endParaRPr altLang="en-US" dirty="0" sz="1200" lang="zh-CN" spc="150">
              <a:solidFill>
                <a:schemeClr val="tx1">
                  <a:lumMod val="65000"/>
                  <a:lumOff val="35000"/>
                </a:schemeClr>
              </a:solidFill>
              <a:latin typeface="+mn-ea"/>
              <a:sym typeface="+mn-ea"/>
            </a:endParaRPr>
          </a:p>
        </p:txBody>
      </p:sp>
      <p:sp>
        <p:nvSpPr>
          <p:cNvPr id="104939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仓储优化：合理规划仓库布局，提高仓储效率</a:t>
            </a:r>
            <a:endParaRPr altLang="en-US" dirty="0" sz="1200" lang="zh-CN" spc="150">
              <a:solidFill>
                <a:schemeClr val="tx1">
                  <a:lumMod val="65000"/>
                  <a:lumOff val="35000"/>
                </a:schemeClr>
              </a:solidFill>
              <a:latin typeface="+mn-ea"/>
              <a:sym typeface="+mn-ea"/>
            </a:endParaRPr>
          </a:p>
        </p:txBody>
      </p:sp>
      <p:sp>
        <p:nvSpPr>
          <p:cNvPr id="104939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配送优化：优化配送路线，提高配送效率</a:t>
            </a:r>
            <a:endParaRPr altLang="en-US" dirty="0" sz="1200" lang="zh-CN" spc="150">
              <a:solidFill>
                <a:schemeClr val="tx1">
                  <a:lumMod val="65000"/>
                  <a:lumOff val="35000"/>
                </a:schemeClr>
              </a:solidFill>
              <a:latin typeface="+mn-ea"/>
              <a:sym typeface="+mn-ea"/>
            </a:endParaRPr>
          </a:p>
        </p:txBody>
      </p:sp>
      <p:sp>
        <p:nvSpPr>
          <p:cNvPr id="104939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信息管理优化：建立高效的信息管理系统，实现信息共享和协同工作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8" name="标题"/>
          <p:cNvSpPr>
            <a:spLocks noGrp="1"/>
          </p:cNvSpPr>
          <p:nvPr>
            <p:ph type="title"/>
            <p:custDataLst>
              <p:tags r:id="rId1"/>
            </p:custDataLst>
          </p:nvPr>
        </p:nvSpPr>
        <p:spPr>
          <a:xfrm>
            <a:off x="939798" y="-1"/>
            <a:ext cx="10414002" cy="2114171"/>
          </a:xfrm>
        </p:spPr>
        <p:txBody>
          <a:bodyPr anchor="b">
            <a:normAutofit/>
          </a:bodyPr>
          <a:p>
            <a:r>
              <a:rPr altLang="en-US" dirty="0" lang="zh-CN"/>
              <a:t>供应链协同与物流系统的关系</a:t>
            </a:r>
            <a:endParaRPr altLang="en-US" dirty="0" lang="zh-CN"/>
          </a:p>
        </p:txBody>
      </p:sp>
      <p:sp>
        <p:nvSpPr>
          <p:cNvPr id="104943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00" name="标题 1"/>
          <p:cNvSpPr>
            <a:spLocks noGrp="1"/>
          </p:cNvSpPr>
          <p:nvPr>
            <p:ph type="title"/>
          </p:nvPr>
        </p:nvSpPr>
        <p:spPr/>
        <p:txBody>
          <a:bodyPr/>
          <a:p>
            <a:r>
              <a:rPr altLang="en-US" lang="zh-CN"/>
              <a:t>供应链协同对物流系统的影响</a:t>
            </a:r>
            <a:endParaRPr altLang="en-US" lang="zh-CN"/>
          </a:p>
        </p:txBody>
      </p:sp>
      <p:sp>
        <p:nvSpPr>
          <p:cNvPr id="104950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0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供应链协同能够提高物流系统的效率和准确性</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50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1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供应链协同能够降低物流成本和库存成本</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51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1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供应链协同能够增强供应链的透明度和可预测性</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51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2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供应链协同能够促进企业与供应商、分销商之间的合作与沟通</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58" name="标题 1"/>
          <p:cNvSpPr>
            <a:spLocks noGrp="1"/>
          </p:cNvSpPr>
          <p:nvPr>
            <p:ph type="title"/>
          </p:nvPr>
        </p:nvSpPr>
        <p:spPr/>
        <p:txBody>
          <a:bodyPr/>
          <a:p>
            <a:r>
              <a:rPr altLang="en-US" lang="zh-CN"/>
              <a:t>物流系统对供应链协同的推动作用</a:t>
            </a:r>
            <a:endParaRPr altLang="en-US" lang="zh-CN"/>
          </a:p>
        </p:txBody>
      </p:sp>
      <p:sp>
        <p:nvSpPr>
          <p:cNvPr id="104956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物流系统与供应链协同相互促进、共同发展</a:t>
            </a:r>
            <a:endParaRPr altLang="zh-CN" dirty="0" lang="en-US">
              <a:solidFill>
                <a:schemeClr val="dk1">
                  <a:lumMod val="80000"/>
                  <a:lumOff val="20000"/>
                </a:schemeClr>
              </a:solidFill>
              <a:latin typeface="+mn-ea"/>
              <a:sym typeface="+mn-ea"/>
            </a:endParaRPr>
          </a:p>
        </p:txBody>
      </p:sp>
      <p:sp>
        <p:nvSpPr>
          <p:cNvPr id="104956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物流系统是供应链协同的基础</a:t>
            </a:r>
            <a:endParaRPr altLang="en-US" dirty="0" lang="zh-CN">
              <a:solidFill>
                <a:schemeClr val="dk1">
                  <a:lumMod val="80000"/>
                  <a:lumOff val="20000"/>
                </a:schemeClr>
              </a:solidFill>
              <a:latin typeface="+mn-ea"/>
              <a:sym typeface="+mn-ea"/>
            </a:endParaRPr>
          </a:p>
        </p:txBody>
      </p:sp>
      <p:sp>
        <p:nvSpPr>
          <p:cNvPr id="104957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物流系统优化有助于提高供应链协同效率</a:t>
            </a:r>
            <a:endParaRPr altLang="en-US" dirty="0" lang="zh-CN">
              <a:solidFill>
                <a:schemeClr val="dk1">
                  <a:lumMod val="80000"/>
                  <a:lumOff val="20000"/>
                </a:schemeClr>
              </a:solidFill>
              <a:latin typeface="+mn-ea"/>
              <a:sym typeface="+mn-ea"/>
            </a:endParaRPr>
          </a:p>
        </p:txBody>
      </p:sp>
      <p:sp>
        <p:nvSpPr>
          <p:cNvPr id="104958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物流系统创新推动供应链协同不断升级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24" name="标题 1"/>
          <p:cNvSpPr>
            <a:spLocks noGrp="1"/>
          </p:cNvSpPr>
          <p:nvPr>
            <p:ph type="title"/>
          </p:nvPr>
        </p:nvSpPr>
        <p:spPr/>
        <p:txBody>
          <a:bodyPr/>
          <a:p>
            <a:r>
              <a:rPr altLang="en-US" lang="zh-CN"/>
              <a:t>供应链协同与物流系统的协同发展</a:t>
            </a:r>
            <a:endParaRPr altLang="en-US" lang="zh-CN"/>
          </a:p>
        </p:txBody>
      </p:sp>
      <p:sp>
        <p:nvSpPr>
          <p:cNvPr id="104962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5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5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5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6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6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供应链协同的概念和重要性</a:t>
            </a:r>
            <a:endParaRPr altLang="en-US" dirty="0" sz="1200" lang="zh-CN" spc="150">
              <a:solidFill>
                <a:schemeClr val="tx1">
                  <a:lumMod val="65000"/>
                  <a:lumOff val="35000"/>
                </a:schemeClr>
              </a:solidFill>
              <a:latin typeface="+mn-ea"/>
              <a:sym typeface="+mn-ea"/>
            </a:endParaRPr>
          </a:p>
        </p:txBody>
      </p:sp>
      <p:sp>
        <p:nvSpPr>
          <p:cNvPr id="104966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实现供应链协同与物流系统协同发展的策略</a:t>
            </a:r>
            <a:endParaRPr altLang="en-US" dirty="0" sz="1200" lang="zh-CN" spc="150">
              <a:solidFill>
                <a:schemeClr val="tx1">
                  <a:lumMod val="65000"/>
                  <a:lumOff val="35000"/>
                </a:schemeClr>
              </a:solidFill>
              <a:latin typeface="+mn-ea"/>
              <a:sym typeface="+mn-ea"/>
            </a:endParaRPr>
          </a:p>
        </p:txBody>
      </p:sp>
      <p:sp>
        <p:nvSpPr>
          <p:cNvPr id="104966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供应链协同与物流系统协同的关系</a:t>
            </a:r>
            <a:endParaRPr altLang="en-US" dirty="0" sz="1200" lang="zh-CN" spc="150">
              <a:solidFill>
                <a:schemeClr val="tx1">
                  <a:lumMod val="65000"/>
                  <a:lumOff val="35000"/>
                </a:schemeClr>
              </a:solidFill>
              <a:latin typeface="+mn-ea"/>
              <a:sym typeface="+mn-ea"/>
            </a:endParaRPr>
          </a:p>
        </p:txBody>
      </p:sp>
      <p:sp>
        <p:nvSpPr>
          <p:cNvPr id="104966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物流系统在供应链中的作用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02" name="标题"/>
          <p:cNvSpPr>
            <a:spLocks noGrp="1"/>
          </p:cNvSpPr>
          <p:nvPr>
            <p:ph type="title"/>
            <p:custDataLst>
              <p:tags r:id="rId1"/>
            </p:custDataLst>
          </p:nvPr>
        </p:nvSpPr>
        <p:spPr>
          <a:xfrm>
            <a:off x="939798" y="-1"/>
            <a:ext cx="10414002" cy="2114171"/>
          </a:xfrm>
        </p:spPr>
        <p:txBody>
          <a:bodyPr anchor="b">
            <a:normAutofit/>
          </a:bodyPr>
          <a:p>
            <a:r>
              <a:rPr altLang="en-US" dirty="0" lang="zh-CN"/>
              <a:t>推动供应链协同和优化物流系统的实践案例</a:t>
            </a:r>
            <a:endParaRPr altLang="en-US" dirty="0" lang="zh-CN"/>
          </a:p>
        </p:txBody>
      </p:sp>
      <p:sp>
        <p:nvSpPr>
          <p:cNvPr id="104970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74" name="标题 1"/>
          <p:cNvSpPr>
            <a:spLocks noGrp="1"/>
          </p:cNvSpPr>
          <p:nvPr>
            <p:ph type="title"/>
          </p:nvPr>
        </p:nvSpPr>
        <p:spPr/>
        <p:txBody>
          <a:bodyPr/>
          <a:p>
            <a:r>
              <a:rPr altLang="en-US" lang="zh-CN"/>
              <a:t>案例一：某企业的供应链协同实践</a:t>
            </a:r>
            <a:endParaRPr altLang="en-US" lang="zh-CN"/>
          </a:p>
        </p:txBody>
      </p:sp>
      <p:sp>
        <p:nvSpPr>
          <p:cNvPr id="1049776" name="矩形: 圆角 1"/>
          <p:cNvSpPr/>
          <p:nvPr>
            <p:custDataLst>
              <p:tags r:id="rId1"/>
            </p:custDataLst>
          </p:nvPr>
        </p:nvSpPr>
        <p:spPr>
          <a:xfrm>
            <a:off x="838200" y="1571631"/>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778" name="Freeform 7"/>
          <p:cNvSpPr/>
          <p:nvPr>
            <p:custDataLst>
              <p:tags r:id="rId2"/>
            </p:custDataLst>
          </p:nvPr>
        </p:nvSpPr>
        <p:spPr bwMode="auto">
          <a:xfrm flipV="1">
            <a:off x="958055" y="1704262"/>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80" name="标题"/>
          <p:cNvSpPr txBox="1"/>
          <p:nvPr>
            <p:custDataLst>
              <p:tags r:id="rId3"/>
            </p:custDataLst>
          </p:nvPr>
        </p:nvSpPr>
        <p:spPr>
          <a:xfrm>
            <a:off x="958055" y="1664108"/>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782" name="正文"/>
          <p:cNvSpPr txBox="1"/>
          <p:nvPr>
            <p:custDataLst>
              <p:tags r:id="rId4"/>
            </p:custDataLst>
          </p:nvPr>
        </p:nvSpPr>
        <p:spPr>
          <a:xfrm>
            <a:off x="2334866" y="1572848"/>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企业背景介绍：该企业是一家全球知名的电子产品制造商，拥有多个生产基地和销售渠道。</a:t>
            </a:r>
            <a:endParaRPr altLang="en-US" dirty="0" sz="1400" lang="zh-CN" spc="150">
              <a:solidFill>
                <a:schemeClr val="dk1">
                  <a:lumMod val="80000"/>
                  <a:lumOff val="20000"/>
                </a:schemeClr>
              </a:solidFill>
              <a:latin typeface="+mn-ea"/>
            </a:endParaRPr>
          </a:p>
        </p:txBody>
      </p:sp>
      <p:sp>
        <p:nvSpPr>
          <p:cNvPr id="1049784" name="矩形: 圆角 19"/>
          <p:cNvSpPr/>
          <p:nvPr>
            <p:custDataLst>
              <p:tags r:id="rId5"/>
            </p:custDataLst>
          </p:nvPr>
        </p:nvSpPr>
        <p:spPr>
          <a:xfrm>
            <a:off x="6159274" y="1571631"/>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786" name="Freeform 7"/>
          <p:cNvSpPr/>
          <p:nvPr>
            <p:custDataLst>
              <p:tags r:id="rId6"/>
            </p:custDataLst>
          </p:nvPr>
        </p:nvSpPr>
        <p:spPr bwMode="auto">
          <a:xfrm flipV="1">
            <a:off x="6273045" y="1703046"/>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88" name="标题"/>
          <p:cNvSpPr txBox="1"/>
          <p:nvPr>
            <p:custDataLst>
              <p:tags r:id="rId7"/>
            </p:custDataLst>
          </p:nvPr>
        </p:nvSpPr>
        <p:spPr>
          <a:xfrm>
            <a:off x="6273045" y="1662891"/>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790" name="正文"/>
          <p:cNvSpPr txBox="1"/>
          <p:nvPr>
            <p:custDataLst>
              <p:tags r:id="rId8"/>
            </p:custDataLst>
          </p:nvPr>
        </p:nvSpPr>
        <p:spPr>
          <a:xfrm>
            <a:off x="7650464" y="1573456"/>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供应链协同挑战：该企业在供应链协同方面面临诸多挑战，如供应商管理、库存控制、物流配送等。</a:t>
            </a:r>
            <a:endParaRPr altLang="en-US" dirty="0" sz="1400" lang="zh-CN" spc="150">
              <a:solidFill>
                <a:schemeClr val="dk1">
                  <a:lumMod val="80000"/>
                  <a:lumOff val="20000"/>
                </a:schemeClr>
              </a:solidFill>
              <a:latin typeface="+mn-ea"/>
            </a:endParaRPr>
          </a:p>
        </p:txBody>
      </p:sp>
      <p:sp>
        <p:nvSpPr>
          <p:cNvPr id="1049792" name="矩形: 圆角 28"/>
          <p:cNvSpPr/>
          <p:nvPr>
            <p:custDataLst>
              <p:tags r:id="rId9"/>
            </p:custDataLst>
          </p:nvPr>
        </p:nvSpPr>
        <p:spPr>
          <a:xfrm>
            <a:off x="838200" y="3101759"/>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794" name="Freeform 7"/>
          <p:cNvSpPr/>
          <p:nvPr>
            <p:custDataLst>
              <p:tags r:id="rId10"/>
            </p:custDataLst>
          </p:nvPr>
        </p:nvSpPr>
        <p:spPr bwMode="auto">
          <a:xfrm flipV="1">
            <a:off x="958055" y="3234390"/>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796" name="标题"/>
          <p:cNvSpPr txBox="1"/>
          <p:nvPr>
            <p:custDataLst>
              <p:tags r:id="rId11"/>
            </p:custDataLst>
          </p:nvPr>
        </p:nvSpPr>
        <p:spPr>
          <a:xfrm>
            <a:off x="958055" y="3194236"/>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798" name="正文"/>
          <p:cNvSpPr txBox="1"/>
          <p:nvPr>
            <p:custDataLst>
              <p:tags r:id="rId12"/>
            </p:custDataLst>
          </p:nvPr>
        </p:nvSpPr>
        <p:spPr>
          <a:xfrm>
            <a:off x="2334866" y="3102976"/>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供应链协同实践：该企业通过采用先进的供应链协同技术和管理方法，实现了与供应商、分销商和物流服务商的紧密合作，提高了供应链的透明度和效率。</a:t>
            </a:r>
            <a:endParaRPr altLang="en-US" dirty="0" sz="1400" lang="zh-CN" spc="150">
              <a:solidFill>
                <a:schemeClr val="dk1">
                  <a:lumMod val="80000"/>
                  <a:lumOff val="20000"/>
                </a:schemeClr>
              </a:solidFill>
              <a:latin typeface="+mn-ea"/>
            </a:endParaRPr>
          </a:p>
        </p:txBody>
      </p:sp>
      <p:sp>
        <p:nvSpPr>
          <p:cNvPr id="1049800" name="矩形: 圆角 24"/>
          <p:cNvSpPr/>
          <p:nvPr>
            <p:custDataLst>
              <p:tags r:id="rId13"/>
            </p:custDataLst>
          </p:nvPr>
        </p:nvSpPr>
        <p:spPr>
          <a:xfrm>
            <a:off x="6159274" y="3101759"/>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802" name="Freeform 7"/>
          <p:cNvSpPr/>
          <p:nvPr>
            <p:custDataLst>
              <p:tags r:id="rId14"/>
            </p:custDataLst>
          </p:nvPr>
        </p:nvSpPr>
        <p:spPr bwMode="auto">
          <a:xfrm flipV="1">
            <a:off x="6273045" y="3233174"/>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04" name="标题"/>
          <p:cNvSpPr txBox="1"/>
          <p:nvPr>
            <p:custDataLst>
              <p:tags r:id="rId15"/>
            </p:custDataLst>
          </p:nvPr>
        </p:nvSpPr>
        <p:spPr>
          <a:xfrm>
            <a:off x="6273045" y="3193628"/>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06" name="正文"/>
          <p:cNvSpPr txBox="1"/>
          <p:nvPr>
            <p:custDataLst>
              <p:tags r:id="rId16"/>
            </p:custDataLst>
          </p:nvPr>
        </p:nvSpPr>
        <p:spPr>
          <a:xfrm>
            <a:off x="7650464" y="3104193"/>
            <a:ext cx="3697692" cy="1337228"/>
          </a:xfrm>
          <a:prstGeom prst="rect"/>
          <a:noFill/>
        </p:spPr>
        <p:txBody>
          <a:bodyPr anchor="ctr" anchorCtr="0" bIns="46800" lIns="90000" rIns="90000" rtlCol="0" tIns="46800" wrap="square">
            <a:normAutofit/>
          </a:bodyPr>
          <a:p>
            <a:pPr>
              <a:lnSpc>
                <a:spcPct val="150000"/>
              </a:lnSpc>
              <a:spcAft>
                <a:spcPts val="1000"/>
              </a:spcAft>
            </a:pPr>
            <a:r>
              <a:rPr altLang="en-US" dirty="0" sz="1400" lang="zh-CN" spc="150">
                <a:solidFill>
                  <a:schemeClr val="dk1">
                    <a:lumMod val="80000"/>
                    <a:lumOff val="20000"/>
                  </a:schemeClr>
                </a:solidFill>
                <a:latin typeface="+mn-ea"/>
              </a:rPr>
              <a:t>优化物流系统：该企业还通过优化物流系统，提高了物流配送的准确性和及时性，降低了库存成本和运输成本。</a:t>
            </a:r>
            <a:endParaRPr altLang="en-US" dirty="0" sz="1400" lang="zh-CN" spc="150">
              <a:solidFill>
                <a:schemeClr val="dk1">
                  <a:lumMod val="80000"/>
                  <a:lumOff val="20000"/>
                </a:schemeClr>
              </a:solidFill>
              <a:latin typeface="+mn-ea"/>
            </a:endParaRPr>
          </a:p>
        </p:txBody>
      </p:sp>
      <p:sp>
        <p:nvSpPr>
          <p:cNvPr id="1049808" name="矩形: 圆角 39"/>
          <p:cNvSpPr/>
          <p:nvPr>
            <p:custDataLst>
              <p:tags r:id="rId17"/>
            </p:custDataLst>
          </p:nvPr>
        </p:nvSpPr>
        <p:spPr>
          <a:xfrm>
            <a:off x="838200" y="4631887"/>
            <a:ext cx="5194304" cy="1337228"/>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49810" name="Freeform 7"/>
          <p:cNvSpPr/>
          <p:nvPr>
            <p:custDataLst>
              <p:tags r:id="rId18"/>
            </p:custDataLst>
          </p:nvPr>
        </p:nvSpPr>
        <p:spPr bwMode="auto">
          <a:xfrm flipV="1">
            <a:off x="958055" y="4764519"/>
            <a:ext cx="1415551" cy="1074518"/>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812" name="标题"/>
          <p:cNvSpPr txBox="1"/>
          <p:nvPr>
            <p:custDataLst>
              <p:tags r:id="rId19"/>
            </p:custDataLst>
          </p:nvPr>
        </p:nvSpPr>
        <p:spPr>
          <a:xfrm>
            <a:off x="958055" y="4724364"/>
            <a:ext cx="1099071" cy="1154133"/>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14" name="正文"/>
          <p:cNvSpPr txBox="1"/>
          <p:nvPr>
            <p:custDataLst>
              <p:tags r:id="rId20"/>
            </p:custDataLst>
          </p:nvPr>
        </p:nvSpPr>
        <p:spPr>
          <a:xfrm>
            <a:off x="2334866" y="4633104"/>
            <a:ext cx="3697692" cy="1337228"/>
          </a:xfrm>
          <a:prstGeom prst="rect"/>
          <a:noFill/>
        </p:spPr>
        <p:txBody>
          <a:bodyPr anchor="ctr" anchorCtr="0" bIns="46800" lIns="90000" rIns="90000" rtlCol="0" tIns="46800" wrap="square">
            <a:normAutofit lnSpcReduction="10000"/>
          </a:bodyPr>
          <a:p>
            <a:pPr>
              <a:lnSpc>
                <a:spcPct val="150000"/>
              </a:lnSpc>
              <a:spcAft>
                <a:spcPts val="1000"/>
              </a:spcAft>
            </a:pPr>
            <a:r>
              <a:rPr altLang="en-US" dirty="0" sz="1400" lang="zh-CN" spc="150">
                <a:solidFill>
                  <a:schemeClr val="dk1">
                    <a:lumMod val="80000"/>
                    <a:lumOff val="20000"/>
                  </a:schemeClr>
                </a:solidFill>
                <a:latin typeface="+mn-ea"/>
              </a:rPr>
              <a:t>实践效果：该企业的供应链协同实践取得了显著成效，包括提高了客户满意度、降低了库存成本和运输成本、提高了生产效率和产品质量等。</a:t>
            </a:r>
            <a:endParaRPr altLang="en-US" dirty="0" sz="14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48" name="标题 1"/>
          <p:cNvSpPr>
            <a:spLocks noGrp="1"/>
          </p:cNvSpPr>
          <p:nvPr>
            <p:ph type="title"/>
          </p:nvPr>
        </p:nvSpPr>
        <p:spPr/>
        <p:txBody>
          <a:bodyPr/>
          <a:p>
            <a:r>
              <a:rPr altLang="en-US" lang="zh-CN"/>
              <a:t>案例二：某企业的物流系统优化实践</a:t>
            </a:r>
            <a:endParaRPr altLang="en-US" lang="zh-CN"/>
          </a:p>
        </p:txBody>
      </p:sp>
      <p:sp>
        <p:nvSpPr>
          <p:cNvPr id="104985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5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5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5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6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6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6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具体实施措施与效果评估</a:t>
            </a:r>
            <a:endParaRPr altLang="en-US" dirty="0" sz="2400" lang="zh-CN">
              <a:latin typeface="+mn-ea"/>
              <a:ea typeface="+mn-ea"/>
            </a:endParaRPr>
          </a:p>
        </p:txBody>
      </p:sp>
      <p:sp>
        <p:nvSpPr>
          <p:cNvPr id="104986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经验教训与未来计划</a:t>
            </a:r>
            <a:endParaRPr altLang="en-US" dirty="0" sz="2400" lang="zh-CN">
              <a:latin typeface="+mn-ea"/>
              <a:ea typeface="+mn-ea"/>
            </a:endParaRPr>
          </a:p>
        </p:txBody>
      </p:sp>
      <p:sp>
        <p:nvSpPr>
          <p:cNvPr id="104987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企业背景与物流系统现状</a:t>
            </a:r>
            <a:endParaRPr altLang="en-US" dirty="0" sz="2400" lang="zh-CN">
              <a:latin typeface="+mn-ea"/>
              <a:ea typeface="+mn-ea"/>
            </a:endParaRPr>
          </a:p>
        </p:txBody>
      </p:sp>
      <p:sp>
        <p:nvSpPr>
          <p:cNvPr id="104987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供应链协同与物流系统优化的目标</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06" name="标题 1"/>
          <p:cNvSpPr>
            <a:spLocks noGrp="1"/>
          </p:cNvSpPr>
          <p:nvPr>
            <p:ph type="title"/>
          </p:nvPr>
        </p:nvSpPr>
        <p:spPr/>
        <p:txBody>
          <a:bodyPr>
            <a:normAutofit fontScale="95556"/>
          </a:bodyPr>
          <a:p>
            <a:r>
              <a:rPr altLang="en-US" lang="zh-CN"/>
              <a:t>案例三：某企业的供应链协同与物流系统协同发展实践</a:t>
            </a:r>
            <a:endParaRPr altLang="en-US" lang="zh-CN"/>
          </a:p>
        </p:txBody>
      </p:sp>
      <p:sp>
        <p:nvSpPr>
          <p:cNvPr id="1049908" name="对角圆角矩形 15"/>
          <p:cNvSpPr/>
          <p:nvPr>
            <p:custDataLst>
              <p:tags r:id="rId1"/>
            </p:custDataLst>
          </p:nvPr>
        </p:nvSpPr>
        <p:spPr>
          <a:xfrm>
            <a:off x="1372017" y="3481849"/>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0" name="对角圆角矩形 16"/>
          <p:cNvSpPr/>
          <p:nvPr>
            <p:custDataLst>
              <p:tags r:id="rId2"/>
            </p:custDataLst>
          </p:nvPr>
        </p:nvSpPr>
        <p:spPr>
          <a:xfrm>
            <a:off x="1372017" y="3352838"/>
            <a:ext cx="511207" cy="48780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2" name="直角三角形 17"/>
          <p:cNvSpPr/>
          <p:nvPr>
            <p:custDataLst>
              <p:tags r:id="rId3"/>
            </p:custDataLst>
          </p:nvPr>
        </p:nvSpPr>
        <p:spPr>
          <a:xfrm>
            <a:off x="1883567" y="3353479"/>
            <a:ext cx="77021" cy="12836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4" name="文本框 27"/>
          <p:cNvSpPr txBox="1"/>
          <p:nvPr>
            <p:custDataLst>
              <p:tags r:id="rId4"/>
            </p:custDataLst>
          </p:nvPr>
        </p:nvSpPr>
        <p:spPr>
          <a:xfrm>
            <a:off x="1916943" y="3491476"/>
            <a:ext cx="8656571" cy="695761"/>
          </a:xfrm>
          <a:prstGeom prst="rect"/>
          <a:noFill/>
        </p:spPr>
        <p:txBody>
          <a:bodyPr anchor="ctr" anchorCtr="0" bIns="107950" rtlCol="0" tIns="0" wrap="square">
            <a:normAutofit fontScale="71111"/>
          </a:bodyPr>
          <a:p>
            <a:pPr>
              <a:lnSpc>
                <a:spcPct val="150000"/>
              </a:lnSpc>
            </a:pPr>
            <a:r>
              <a:rPr altLang="zh-CN" dirty="0" lang="en-US">
                <a:solidFill>
                  <a:schemeClr val="dk1">
                    <a:lumMod val="80000"/>
                    <a:lumOff val="20000"/>
                  </a:schemeClr>
                </a:solidFill>
                <a:latin typeface="+mn-ea"/>
                <a:sym typeface="+mn-ea"/>
              </a:rPr>
              <a:t>物流系统协同发展实践：阐述该企业在物流系统协同方面的实践，如运输优化、仓储管理、配送网络建设等方面的改进。</a:t>
            </a:r>
            <a:endParaRPr altLang="zh-CN" dirty="0" lang="en-US">
              <a:solidFill>
                <a:schemeClr val="dk1">
                  <a:lumMod val="80000"/>
                  <a:lumOff val="20000"/>
                </a:schemeClr>
              </a:solidFill>
              <a:latin typeface="+mn-ea"/>
              <a:sym typeface="+mn-ea"/>
            </a:endParaRPr>
          </a:p>
        </p:txBody>
      </p:sp>
      <p:sp>
        <p:nvSpPr>
          <p:cNvPr id="1049916" name="对角圆角矩形 52"/>
          <p:cNvSpPr/>
          <p:nvPr>
            <p:custDataLst>
              <p:tags r:id="rId5"/>
            </p:custDataLst>
          </p:nvPr>
        </p:nvSpPr>
        <p:spPr>
          <a:xfrm>
            <a:off x="1372017" y="1493411"/>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8" name="对角圆角矩形 53"/>
          <p:cNvSpPr/>
          <p:nvPr>
            <p:custDataLst>
              <p:tags r:id="rId6"/>
            </p:custDataLst>
          </p:nvPr>
        </p:nvSpPr>
        <p:spPr>
          <a:xfrm>
            <a:off x="1372017" y="1364400"/>
            <a:ext cx="511207" cy="48780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0" name="直角三角形 54"/>
          <p:cNvSpPr/>
          <p:nvPr>
            <p:custDataLst>
              <p:tags r:id="rId7"/>
            </p:custDataLst>
          </p:nvPr>
        </p:nvSpPr>
        <p:spPr>
          <a:xfrm>
            <a:off x="1883567" y="1365042"/>
            <a:ext cx="77021" cy="12836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文本框 56"/>
          <p:cNvSpPr txBox="1"/>
          <p:nvPr>
            <p:custDataLst>
              <p:tags r:id="rId8"/>
            </p:custDataLst>
          </p:nvPr>
        </p:nvSpPr>
        <p:spPr>
          <a:xfrm>
            <a:off x="1916943" y="1496620"/>
            <a:ext cx="8656571" cy="695761"/>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企业背景与目标：介绍该企业的基本情况、供应链协同和物流系统优化的目标。</a:t>
            </a:r>
            <a:endParaRPr altLang="en-US" dirty="0" sz="1100" lang="zh-CN">
              <a:solidFill>
                <a:schemeClr val="dk1">
                  <a:lumMod val="80000"/>
                  <a:lumOff val="20000"/>
                </a:schemeClr>
              </a:solidFill>
              <a:latin typeface="+mn-ea"/>
              <a:sym typeface="+mn-ea"/>
            </a:endParaRPr>
          </a:p>
        </p:txBody>
      </p:sp>
      <p:sp>
        <p:nvSpPr>
          <p:cNvPr id="1049924" name="对角圆角矩形 5"/>
          <p:cNvSpPr/>
          <p:nvPr>
            <p:custDataLst>
              <p:tags r:id="rId9"/>
            </p:custDataLst>
          </p:nvPr>
        </p:nvSpPr>
        <p:spPr>
          <a:xfrm>
            <a:off x="1372017" y="2487630"/>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对角圆角矩形 6"/>
          <p:cNvSpPr/>
          <p:nvPr>
            <p:custDataLst>
              <p:tags r:id="rId10"/>
            </p:custDataLst>
          </p:nvPr>
        </p:nvSpPr>
        <p:spPr>
          <a:xfrm>
            <a:off x="1372017" y="2358619"/>
            <a:ext cx="511207" cy="48780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直角三角形 7"/>
          <p:cNvSpPr/>
          <p:nvPr>
            <p:custDataLst>
              <p:tags r:id="rId11"/>
            </p:custDataLst>
          </p:nvPr>
        </p:nvSpPr>
        <p:spPr>
          <a:xfrm>
            <a:off x="1883567" y="2359261"/>
            <a:ext cx="77021" cy="12836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文本框 8"/>
          <p:cNvSpPr txBox="1"/>
          <p:nvPr>
            <p:custDataLst>
              <p:tags r:id="rId12"/>
            </p:custDataLst>
          </p:nvPr>
        </p:nvSpPr>
        <p:spPr>
          <a:xfrm>
            <a:off x="1916943" y="2497257"/>
            <a:ext cx="8656571" cy="695761"/>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供应链协同实践：详细描述该企业在供应链协同方面的具体措施，如供应商选择、采购策略、库存管理等方面的改进。</a:t>
            </a:r>
            <a:endParaRPr altLang="en-US" dirty="0" sz="1100" lang="zh-CN">
              <a:solidFill>
                <a:schemeClr val="dk1">
                  <a:lumMod val="80000"/>
                  <a:lumOff val="20000"/>
                </a:schemeClr>
              </a:solidFill>
              <a:latin typeface="+mn-ea"/>
              <a:sym typeface="+mn-ea"/>
            </a:endParaRPr>
          </a:p>
        </p:txBody>
      </p:sp>
      <p:sp>
        <p:nvSpPr>
          <p:cNvPr id="1049932" name="对角圆角矩形 9"/>
          <p:cNvSpPr/>
          <p:nvPr>
            <p:custDataLst>
              <p:tags r:id="rId13"/>
            </p:custDataLst>
          </p:nvPr>
        </p:nvSpPr>
        <p:spPr>
          <a:xfrm>
            <a:off x="1372017" y="4476067"/>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对角圆角矩形 10"/>
          <p:cNvSpPr/>
          <p:nvPr>
            <p:custDataLst>
              <p:tags r:id="rId14"/>
            </p:custDataLst>
          </p:nvPr>
        </p:nvSpPr>
        <p:spPr>
          <a:xfrm>
            <a:off x="1372017" y="4347056"/>
            <a:ext cx="511207" cy="48780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直角三角形 11"/>
          <p:cNvSpPr/>
          <p:nvPr>
            <p:custDataLst>
              <p:tags r:id="rId15"/>
            </p:custDataLst>
          </p:nvPr>
        </p:nvSpPr>
        <p:spPr>
          <a:xfrm>
            <a:off x="1883567" y="4347698"/>
            <a:ext cx="77021" cy="12836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文本框 12"/>
          <p:cNvSpPr txBox="1"/>
          <p:nvPr>
            <p:custDataLst>
              <p:tags r:id="rId16"/>
            </p:custDataLst>
          </p:nvPr>
        </p:nvSpPr>
        <p:spPr>
          <a:xfrm>
            <a:off x="1916943" y="4485695"/>
            <a:ext cx="8656571" cy="695761"/>
          </a:xfrm>
          <a:prstGeom prst="rect"/>
          <a:noFill/>
        </p:spPr>
        <p:txBody>
          <a:bodyPr anchor="ctr" anchorCtr="0" bIns="107950" rtlCol="0" tIns="0" wrap="square">
            <a:normAutofit fontScale="71111"/>
          </a:bodyPr>
          <a:p>
            <a:pPr>
              <a:lnSpc>
                <a:spcPct val="150000"/>
              </a:lnSpc>
            </a:pPr>
            <a:r>
              <a:rPr altLang="zh-CN" dirty="0" lang="en-US">
                <a:solidFill>
                  <a:schemeClr val="dk1">
                    <a:lumMod val="80000"/>
                    <a:lumOff val="20000"/>
                  </a:schemeClr>
                </a:solidFill>
                <a:latin typeface="+mn-ea"/>
                <a:sym typeface="+mn-ea"/>
              </a:rPr>
              <a:t>实施效果与成果：介绍该企业实施供应链协同和物流系统协同发展实践后所取得的具体成果，如成本降低、效率提升、客户满意度提高等。</a:t>
            </a:r>
            <a:endParaRPr altLang="zh-CN" dirty="0" lang="en-US">
              <a:solidFill>
                <a:schemeClr val="dk1">
                  <a:lumMod val="80000"/>
                  <a:lumOff val="20000"/>
                </a:schemeClr>
              </a:solidFill>
              <a:latin typeface="+mn-ea"/>
              <a:sym typeface="+mn-ea"/>
            </a:endParaRPr>
          </a:p>
        </p:txBody>
      </p:sp>
      <p:sp>
        <p:nvSpPr>
          <p:cNvPr id="1049940" name="对角圆角矩形 14"/>
          <p:cNvSpPr/>
          <p:nvPr>
            <p:custDataLst>
              <p:tags r:id="rId17"/>
            </p:custDataLst>
          </p:nvPr>
        </p:nvSpPr>
        <p:spPr>
          <a:xfrm>
            <a:off x="1372017" y="5470286"/>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对角圆角矩形 18"/>
          <p:cNvSpPr/>
          <p:nvPr>
            <p:custDataLst>
              <p:tags r:id="rId18"/>
            </p:custDataLst>
          </p:nvPr>
        </p:nvSpPr>
        <p:spPr>
          <a:xfrm>
            <a:off x="1372017" y="5341275"/>
            <a:ext cx="511207" cy="487803"/>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直角三角形 19"/>
          <p:cNvSpPr/>
          <p:nvPr>
            <p:custDataLst>
              <p:tags r:id="rId19"/>
            </p:custDataLst>
          </p:nvPr>
        </p:nvSpPr>
        <p:spPr>
          <a:xfrm>
            <a:off x="1883567" y="5341917"/>
            <a:ext cx="77021" cy="12836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文本框 20"/>
          <p:cNvSpPr txBox="1"/>
          <p:nvPr>
            <p:custDataLst>
              <p:tags r:id="rId20"/>
            </p:custDataLst>
          </p:nvPr>
        </p:nvSpPr>
        <p:spPr>
          <a:xfrm>
            <a:off x="1916943" y="5479914"/>
            <a:ext cx="8656571" cy="695761"/>
          </a:xfrm>
          <a:prstGeom prst="rect"/>
          <a:noFill/>
        </p:spPr>
        <p:txBody>
          <a:bodyPr anchor="ctr" anchorCtr="0" bIns="107950" rtlCol="0" tIns="0" wrap="square">
            <a:normAutofit/>
          </a:bodyPr>
          <a:p>
            <a:pPr>
              <a:lnSpc>
                <a:spcPct val="150000"/>
              </a:lnSpc>
            </a:pPr>
            <a:r>
              <a:rPr altLang="zh-CN" dirty="0" sz="1100" lang="en-US">
                <a:solidFill>
                  <a:schemeClr val="dk1">
                    <a:lumMod val="80000"/>
                    <a:lumOff val="20000"/>
                  </a:schemeClr>
                </a:solidFill>
                <a:latin typeface="+mn-ea"/>
                <a:sym typeface="+mn-ea"/>
              </a:rPr>
              <a:t>经验总结与启示：总结该企业的成功经验，并探讨对其他企业的启示和建议。</a:t>
            </a:r>
            <a:endParaRPr altLang="zh-CN" dirty="0" sz="11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80" name="标题"/>
          <p:cNvSpPr>
            <a:spLocks noGrp="1"/>
          </p:cNvSpPr>
          <p:nvPr>
            <p:ph type="title"/>
            <p:custDataLst>
              <p:tags r:id="rId1"/>
            </p:custDataLst>
          </p:nvPr>
        </p:nvSpPr>
        <p:spPr>
          <a:xfrm>
            <a:off x="939798" y="-1"/>
            <a:ext cx="10414002" cy="2114171"/>
          </a:xfrm>
        </p:spPr>
        <p:txBody>
          <a:bodyPr anchor="b">
            <a:normAutofit/>
          </a:bodyPr>
          <a:p>
            <a:r>
              <a:rPr altLang="en-US" dirty="0" lang="zh-CN"/>
              <a:t>推动供应链协同和优化物流系统的未来趋势</a:t>
            </a:r>
            <a:endParaRPr altLang="en-US" dirty="0" lang="zh-CN"/>
          </a:p>
        </p:txBody>
      </p:sp>
      <p:sp>
        <p:nvSpPr>
          <p:cNvPr id="10499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52" name="标题 1"/>
          <p:cNvSpPr>
            <a:spLocks noGrp="1"/>
          </p:cNvSpPr>
          <p:nvPr>
            <p:ph type="title"/>
          </p:nvPr>
        </p:nvSpPr>
        <p:spPr/>
        <p:txBody>
          <a:bodyPr/>
          <a:p>
            <a:r>
              <a:rPr altLang="en-US" lang="zh-CN"/>
              <a:t>未来趋势一：数字化供应链协同</a:t>
            </a:r>
            <a:endParaRPr altLang="en-US" lang="zh-CN"/>
          </a:p>
        </p:txBody>
      </p:sp>
      <p:sp>
        <p:nvSpPr>
          <p:cNvPr id="105005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数字化供应链协同的定义和重要性</a:t>
            </a:r>
            <a:endParaRPr altLang="en-US" dirty="0" sz="2000" lang="zh-CN" spc="150">
              <a:solidFill>
                <a:schemeClr val="tx1">
                  <a:lumMod val="85000"/>
                  <a:lumOff val="15000"/>
                </a:schemeClr>
              </a:solidFill>
              <a:latin typeface="+mn-ea"/>
              <a:sym typeface="+mn-ea"/>
            </a:endParaRPr>
          </a:p>
        </p:txBody>
      </p:sp>
      <p:sp>
        <p:nvSpPr>
          <p:cNvPr id="105006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数字化供应链协同的未来发展趋势</a:t>
            </a:r>
            <a:endParaRPr altLang="en-US" dirty="0" sz="2000" lang="zh-CN" spc="150">
              <a:solidFill>
                <a:schemeClr val="tx1">
                  <a:lumMod val="85000"/>
                  <a:lumOff val="15000"/>
                </a:schemeClr>
              </a:solidFill>
              <a:latin typeface="+mn-ea"/>
              <a:sym typeface="+mn-ea"/>
            </a:endParaRPr>
          </a:p>
        </p:txBody>
      </p:sp>
      <p:sp>
        <p:nvSpPr>
          <p:cNvPr id="105006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6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数字化供应链协同的技术应用和案例</a:t>
            </a:r>
            <a:endParaRPr altLang="en-US" dirty="0" sz="2000" lang="zh-CN" spc="150">
              <a:solidFill>
                <a:schemeClr val="tx1">
                  <a:lumMod val="85000"/>
                  <a:lumOff val="15000"/>
                </a:schemeClr>
              </a:solidFill>
              <a:latin typeface="+mn-ea"/>
              <a:sym typeface="+mn-ea"/>
            </a:endParaRPr>
          </a:p>
        </p:txBody>
      </p:sp>
      <p:sp>
        <p:nvSpPr>
          <p:cNvPr id="105007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7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数字化供应链协同的挑战和解决方案</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10" name="标题 1"/>
          <p:cNvSpPr>
            <a:spLocks noGrp="1"/>
          </p:cNvSpPr>
          <p:nvPr>
            <p:ph type="title"/>
          </p:nvPr>
        </p:nvSpPr>
        <p:spPr/>
        <p:txBody>
          <a:bodyPr/>
          <a:p>
            <a:r>
              <a:rPr altLang="en-US" lang="zh-CN"/>
              <a:t>未来趋势二：智能化物流系统</a:t>
            </a:r>
            <a:endParaRPr altLang="en-US" lang="zh-CN"/>
          </a:p>
        </p:txBody>
      </p:sp>
      <p:sp>
        <p:nvSpPr>
          <p:cNvPr id="105011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智能化物流系统的定义和特点</a:t>
            </a:r>
            <a:endParaRPr altLang="en-US" dirty="0" sz="1200" lang="zh-CN" spc="150">
              <a:solidFill>
                <a:schemeClr val="tx1">
                  <a:lumMod val="65000"/>
                  <a:lumOff val="35000"/>
                </a:schemeClr>
              </a:solidFill>
              <a:latin typeface="+mn-ea"/>
              <a:sym typeface="+mn-ea"/>
            </a:endParaRPr>
          </a:p>
        </p:txBody>
      </p:sp>
      <p:sp>
        <p:nvSpPr>
          <p:cNvPr id="105011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智能化物流系统在供应链协同中的作用</a:t>
            </a:r>
            <a:endParaRPr altLang="en-US" dirty="0" sz="1200" lang="zh-CN" spc="150">
              <a:solidFill>
                <a:schemeClr val="tx1">
                  <a:lumMod val="65000"/>
                  <a:lumOff val="35000"/>
                </a:schemeClr>
              </a:solidFill>
              <a:latin typeface="+mn-ea"/>
              <a:sym typeface="+mn-ea"/>
            </a:endParaRPr>
          </a:p>
        </p:txBody>
      </p:sp>
      <p:sp>
        <p:nvSpPr>
          <p:cNvPr id="105011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智能化物流系统在优化物流系统中的应用</a:t>
            </a:r>
            <a:endParaRPr altLang="en-US" dirty="0" sz="1200" lang="zh-CN" spc="150">
              <a:solidFill>
                <a:schemeClr val="tx1">
                  <a:lumMod val="65000"/>
                  <a:lumOff val="35000"/>
                </a:schemeClr>
              </a:solidFill>
              <a:latin typeface="+mn-ea"/>
              <a:sym typeface="+mn-ea"/>
            </a:endParaRPr>
          </a:p>
        </p:txBody>
      </p:sp>
      <p:sp>
        <p:nvSpPr>
          <p:cNvPr id="105011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未来智能化物流系统的发展趋势和挑战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52" name="标题 1"/>
          <p:cNvSpPr>
            <a:spLocks noGrp="1"/>
          </p:cNvSpPr>
          <p:nvPr>
            <p:ph type="title"/>
          </p:nvPr>
        </p:nvSpPr>
        <p:spPr/>
        <p:txBody>
          <a:bodyPr/>
          <a:p>
            <a:r>
              <a:rPr altLang="en-US" lang="zh-CN"/>
              <a:t>未来趋势三：绿色化供应链和物流系统</a:t>
            </a:r>
            <a:endParaRPr altLang="en-US" lang="zh-CN"/>
          </a:p>
        </p:txBody>
      </p:sp>
      <p:sp>
        <p:nvSpPr>
          <p:cNvPr id="105015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绿色供应链和物流系统的重要性：随着环保意识的提高，企业需要关注供应链和物流系统的绿色化，以降低对环境的影响。</a:t>
            </a:r>
            <a:endParaRPr altLang="en-US" dirty="0" sz="1200" lang="zh-CN" spc="150">
              <a:solidFill>
                <a:schemeClr val="tx1">
                  <a:lumMod val="65000"/>
                  <a:lumOff val="35000"/>
                </a:schemeClr>
              </a:solidFill>
              <a:latin typeface="+mn-ea"/>
              <a:sym typeface="+mn-ea"/>
            </a:endParaRPr>
          </a:p>
        </p:txBody>
      </p:sp>
      <p:sp>
        <p:nvSpPr>
          <p:cNvPr id="105015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绿色供应链和物流系统的实施措施：企业可以通过采用环保材料、优化运输方式、减少包装材料等方式，实现供应链和物流系统的绿色化。</a:t>
            </a:r>
            <a:endParaRPr altLang="en-US" dirty="0" sz="1200" lang="zh-CN" spc="150">
              <a:solidFill>
                <a:schemeClr val="tx1">
                  <a:lumMod val="65000"/>
                  <a:lumOff val="35000"/>
                </a:schemeClr>
              </a:solidFill>
              <a:latin typeface="+mn-ea"/>
              <a:sym typeface="+mn-ea"/>
            </a:endParaRPr>
          </a:p>
        </p:txBody>
      </p:sp>
      <p:sp>
        <p:nvSpPr>
          <p:cNvPr id="105015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绿色供应链和物流系统的未来发展：随着技术的不断进步，企业需要不断创新，推动绿色供应链和物流系统的进一步发展，以适应未来的市场需求。</a:t>
            </a:r>
            <a:endParaRPr altLang="en-US" dirty="0" sz="1200" lang="zh-CN" spc="150">
              <a:solidFill>
                <a:schemeClr val="tx1">
                  <a:lumMod val="65000"/>
                  <a:lumOff val="35000"/>
                </a:schemeClr>
              </a:solidFill>
              <a:latin typeface="+mn-ea"/>
              <a:sym typeface="+mn-ea"/>
            </a:endParaRPr>
          </a:p>
        </p:txBody>
      </p:sp>
      <p:sp>
        <p:nvSpPr>
          <p:cNvPr id="105016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绿色供应链和物流系统的挑战与机遇：虽然绿色供应链和物流系统面临着一些挑战，如成本增加、技术难题等，但同时也带来了巨大的机遇，如提高企业形象、吸引更多客户等。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94" name="标题 1"/>
          <p:cNvSpPr>
            <a:spLocks noGrp="1"/>
          </p:cNvSpPr>
          <p:nvPr>
            <p:ph type="title"/>
          </p:nvPr>
        </p:nvSpPr>
        <p:spPr/>
        <p:txBody>
          <a:bodyPr/>
          <a:p>
            <a:r>
              <a:rPr altLang="en-US" lang="zh-CN"/>
              <a:t>未来趋势四：全球化供应链协同和物流系统优化</a:t>
            </a:r>
            <a:endParaRPr altLang="en-US" lang="zh-CN"/>
          </a:p>
        </p:txBody>
      </p:sp>
      <p:sp>
        <p:nvSpPr>
          <p:cNvPr id="1050196" name="内容占位符 2"/>
          <p:cNvSpPr>
            <a:spLocks noGrp="1"/>
          </p:cNvSpPr>
          <p:nvPr>
            <p:ph idx="1"/>
          </p:nvPr>
        </p:nvSpPr>
        <p:spPr/>
        <p:txBody>
          <a:bodyPr>
            <a:normAutofit fontScale="90000" lnSpcReduction="20000"/>
          </a:bodyPr>
          <a:p>
            <a:r>
              <a:rPr altLang="en-US" lang="zh-CN"/>
              <a:t>全球化供应链协同：随着全球化的加速，供应链协同成为未来物流系统优化的重要趋势。通过跨国合作、信息共享和协同规划，实现全球范围内的资源优化配置和高效运作。 </a:t>
            </a:r>
            <a:endParaRPr altLang="en-US" lang="zh-CN"/>
          </a:p>
          <a:p>
            <a:r>
              <a:rPr altLang="en-US" lang="zh-CN"/>
              <a:t>物流系统优化：物流系统是供应链协同的关键环节，未来将更加注重物流系统的优化。通过技术创新、数据分析、智能调度等手段，提高物流效率、降低成本、减少浪费，实现可持续发展。 </a:t>
            </a:r>
            <a:endParaRPr altLang="en-US" lang="zh-CN"/>
          </a:p>
          <a:p>
            <a:r>
              <a:rPr altLang="en-US" lang="zh-CN"/>
              <a:t>数字化和智能化：随着互联网、大数据、人工智能等技术的不断发展，数字化和智能化将成为推动供应链协同和物流系统优化的重要手段。通过数字化管理、智能化决策，提高供应链的透明度和可预测性，实现更加精准的协同和优化。 </a:t>
            </a:r>
            <a:endParaRPr altLang="en-US" lang="zh-CN"/>
          </a:p>
          <a:p>
            <a:r>
              <a:rPr altLang="en-US" lang="zh-CN"/>
              <a:t>绿色化和可持续性：随着环保意识的提高，绿色化和可持续性将成为未来供应链协同和物流系统优化的重要方向。通过减少能源消耗、降低排放、提高资源利用效率等手段，实现供应链的绿色化和可持续发展。</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30" name="标题"/>
          <p:cNvSpPr>
            <a:spLocks noGrp="1"/>
          </p:cNvSpPr>
          <p:nvPr>
            <p:ph type="title"/>
            <p:custDataLst>
              <p:tags r:id="rId1"/>
            </p:custDataLst>
          </p:nvPr>
        </p:nvSpPr>
        <p:spPr>
          <a:xfrm>
            <a:off x="939798" y="-1"/>
            <a:ext cx="10414002" cy="2114171"/>
          </a:xfrm>
        </p:spPr>
        <p:txBody>
          <a:bodyPr anchor="b">
            <a:normAutofit/>
          </a:bodyPr>
          <a:p>
            <a:r>
              <a:rPr altLang="en-US" dirty="0" lang="zh-CN"/>
              <a:t>总结与展望</a:t>
            </a:r>
            <a:endParaRPr altLang="en-US" dirty="0" lang="zh-CN"/>
          </a:p>
        </p:txBody>
      </p:sp>
      <p:sp>
        <p:nvSpPr>
          <p:cNvPr id="105023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07</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02" name="标题 1"/>
          <p:cNvSpPr>
            <a:spLocks noGrp="1"/>
          </p:cNvSpPr>
          <p:nvPr>
            <p:ph type="title"/>
          </p:nvPr>
        </p:nvSpPr>
        <p:spPr/>
        <p:txBody>
          <a:bodyPr>
            <a:normAutofit fontScale="90000"/>
          </a:bodyPr>
          <a:p>
            <a:r>
              <a:rPr altLang="en-US" lang="zh-CN"/>
              <a:t>总结：推动供应链协同和优化物流系统的重要性和实践方法</a:t>
            </a:r>
            <a:endParaRPr altLang="en-US" lang="zh-CN"/>
          </a:p>
        </p:txBody>
      </p:sp>
      <p:sp>
        <p:nvSpPr>
          <p:cNvPr id="1050304" name="内容占位符 2"/>
          <p:cNvSpPr>
            <a:spLocks noGrp="1"/>
          </p:cNvSpPr>
          <p:nvPr>
            <p:ph idx="1"/>
          </p:nvPr>
        </p:nvSpPr>
        <p:spPr/>
        <p:txBody>
          <a:bodyPr>
            <a:normAutofit fontScale="65000"/>
          </a:bodyPr>
          <a:p>
            <a:r>
              <a:rPr altLang="en-US" lang="zh-CN"/>
              <a:t>供应链协同和优化物流系统的重要性  * 提高供应链效率和灵活性 * 降低物流成本和风险 * 提升企业竞争力和市场份额</a:t>
            </a:r>
            <a:endParaRPr altLang="en-US" lang="zh-CN"/>
          </a:p>
          <a:p>
            <a:pPr lvl="1"/>
            <a:r>
              <a:rPr altLang="en-US" lang="zh-CN"/>
              <a:t>* 提高供应链效率和灵活性</a:t>
            </a:r>
            <a:endParaRPr altLang="en-US" lang="zh-CN"/>
          </a:p>
          <a:p>
            <a:pPr lvl="1"/>
            <a:r>
              <a:rPr altLang="en-US" lang="zh-CN"/>
              <a:t>* 降低物流成本和风险</a:t>
            </a:r>
            <a:endParaRPr altLang="en-US" lang="zh-CN"/>
          </a:p>
          <a:p>
            <a:pPr lvl="1"/>
            <a:r>
              <a:rPr altLang="en-US" lang="zh-CN"/>
              <a:t>* 提升企业竞争力和市场份额</a:t>
            </a:r>
            <a:endParaRPr altLang="en-US" lang="zh-CN"/>
          </a:p>
          <a:p>
            <a:r>
              <a:rPr altLang="en-US" lang="zh-CN"/>
              <a:t>实践方法  * 建立供应链协同机制 + 制定协同计划和目标 + 建立信息共享平台 * 优化物流系统 + 选择合适的物流模式和运输方式 + 提高物流信息化水平 * 加强人才培养和团队建设 + 提高员工素质和技能水平 + 建立高效协作的团队文化</a:t>
            </a:r>
            <a:endParaRPr altLang="en-US" lang="zh-CN"/>
          </a:p>
          <a:p>
            <a:pPr lvl="1"/>
            <a:r>
              <a:rPr altLang="en-US" lang="zh-CN"/>
              <a:t>* 建立供应链协同机制</a:t>
            </a:r>
            <a:endParaRPr altLang="en-US" lang="zh-CN"/>
          </a:p>
          <a:p>
            <a:pPr lvl="1"/>
            <a:r>
              <a:rPr altLang="en-US" lang="zh-CN"/>
              <a:t>+ 制定协同计划和目标</a:t>
            </a:r>
            <a:endParaRPr altLang="en-US" lang="zh-CN"/>
          </a:p>
          <a:p>
            <a:pPr lvl="1"/>
            <a:r>
              <a:rPr altLang="en-US" lang="zh-CN"/>
              <a:t>+ 建立信息共享平台</a:t>
            </a:r>
            <a:endParaRPr altLang="en-US" lang="zh-CN"/>
          </a:p>
          <a:p>
            <a:pPr lvl="1"/>
            <a:r>
              <a:rPr altLang="en-US" lang="zh-CN"/>
              <a:t>* 优化物流系统</a:t>
            </a:r>
            <a:endParaRPr altLang="en-US" lang="zh-CN"/>
          </a:p>
          <a:p>
            <a:pPr lvl="1"/>
            <a:r>
              <a:rPr altLang="en-US" lang="zh-CN"/>
              <a:t>+ 选择合适的物流模式和运输方式</a:t>
            </a:r>
            <a:endParaRPr altLang="en-US" lang="zh-CN"/>
          </a:p>
          <a:p>
            <a:pPr lvl="1"/>
            <a:r>
              <a:rPr altLang="en-US" lang="zh-CN"/>
              <a:t>+ 提高物流信息化水平</a:t>
            </a:r>
            <a:endParaRPr altLang="en-US" lang="zh-CN"/>
          </a:p>
          <a:p>
            <a:pPr lvl="1"/>
            <a:r>
              <a:rPr altLang="en-US" lang="zh-CN"/>
              <a:t>* 加强人才培养和团队建设</a:t>
            </a:r>
            <a:endParaRPr altLang="en-US" lang="zh-CN"/>
          </a:p>
          <a:p>
            <a:pPr lvl="1"/>
            <a:r>
              <a:rPr altLang="en-US" lang="zh-CN"/>
              <a:t>+ 提高员工素质和技能水平</a:t>
            </a:r>
            <a:endParaRPr altLang="en-US" lang="zh-CN"/>
          </a:p>
          <a:p>
            <a:pPr lvl="1"/>
            <a:r>
              <a:rPr altLang="en-US" lang="zh-CN"/>
              <a:t>+ 建立高效协作的团队文化</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38" name="标题 1"/>
          <p:cNvSpPr>
            <a:spLocks noGrp="1"/>
          </p:cNvSpPr>
          <p:nvPr>
            <p:ph type="title"/>
          </p:nvPr>
        </p:nvSpPr>
        <p:spPr/>
        <p:txBody>
          <a:bodyPr>
            <a:normAutofit fontScale="100000"/>
          </a:bodyPr>
          <a:p>
            <a:r>
              <a:rPr altLang="en-US" lang="zh-CN"/>
              <a:t>展望：未来供应链协同和物流系统的发展趋势和挑战</a:t>
            </a:r>
            <a:endParaRPr altLang="en-US" lang="zh-CN"/>
          </a:p>
        </p:txBody>
      </p:sp>
      <p:sp>
        <p:nvSpPr>
          <p:cNvPr id="105034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4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4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4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4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5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5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5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5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未来展望：实现供应链协同与物流系统的深度融合</a:t>
            </a:r>
            <a:endParaRPr altLang="en-US" dirty="0" sz="2400" lang="zh-CN">
              <a:latin typeface="+mn-ea"/>
              <a:ea typeface="+mn-ea"/>
            </a:endParaRPr>
          </a:p>
        </p:txBody>
      </p:sp>
      <p:sp>
        <p:nvSpPr>
          <p:cNvPr id="105035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应对策略：加强技术创新、推动政策支持、培养专业人才</a:t>
            </a:r>
            <a:endParaRPr altLang="en-US" dirty="0" sz="2400" lang="zh-CN">
              <a:latin typeface="+mn-ea"/>
              <a:ea typeface="+mn-ea"/>
            </a:endParaRPr>
          </a:p>
        </p:txBody>
      </p:sp>
      <p:sp>
        <p:nvSpPr>
          <p:cNvPr id="105036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发展趋势：数字化、智能化、绿色化</a:t>
            </a:r>
            <a:endParaRPr altLang="en-US" dirty="0" sz="2400" lang="zh-CN">
              <a:latin typeface="+mn-ea"/>
              <a:ea typeface="+mn-ea"/>
            </a:endParaRPr>
          </a:p>
        </p:txBody>
      </p:sp>
      <p:sp>
        <p:nvSpPr>
          <p:cNvPr id="105036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挑战：应对不确定性、提高供应链韧性、降低物流成本</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96"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398"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400"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402"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1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6*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6*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6*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2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6*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6*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6*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3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6*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6*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6*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4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6*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6*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6*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5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6*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6*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6*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6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30986_6*l_h_i*1_6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86_6*l_h_i*1_6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6_6*l_h_a*1_6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SLIDE_ID" val="custom2023098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1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7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7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0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07.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6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67.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4*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4*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4*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4*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4*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4*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4*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4*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4*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4*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4*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4*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4*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4*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4*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4*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654_4*l_h_i*1_5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654_4*l_h_i*1_5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654_4*l_h_a*1_5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54_4*l_h_f*1_5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2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22.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4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7"/>
</p:tagLst>
</file>

<file path=ppt/tags/tag345.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362.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2023-12-19T23:41:16Z</dcterms:created>
  <dcterms:modified xsi:type="dcterms:W3CDTF">2023-12-19T23:41:16Z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851b195fb49f421696eac8072fa74aec_21</vt:lpwstr>
  </property>
</Properties>
</file>