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.jpeg" Type="http://schemas.openxmlformats.org/officeDocument/2006/relationships/image"/><Relationship Id="rId4" Target="../media/image15.pn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0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2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png" Type="http://schemas.openxmlformats.org/officeDocument/2006/relationships/image"/><Relationship Id="rId12" Target="../media/image12.png" Type="http://schemas.openxmlformats.org/officeDocument/2006/relationships/image"/><Relationship Id="rId13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473730" y="393253"/>
            <a:ext cx="11459532" cy="4906874"/>
          </a:xfrm>
          <a:prstGeom prst="rect">
            <a:avLst/>
          </a:prstGeom>
        </p:spPr>
      </p:pic>
      <p:pic>
        <p:nvPicPr>
          <p:cNvPr name="Picture 4" id="4">
            <a:hlinkClick/>
          </p:cNvPr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2838757" y="6553200"/>
            <a:ext cx="609600" cy="609600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rot="21432552">
            <a:off x="753237" y="706666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6" id="6"/>
          <p:cNvSpPr/>
          <p:nvPr/>
        </p:nvSpPr>
        <p:spPr>
          <a:xfrm rot="0">
            <a:off x="817747" y="717787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0">
            <a:off x="0" y="0"/>
            <a:ext cx="2077392" cy="199771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0">
            <a:off x="0" y="4925728"/>
            <a:ext cx="4967829" cy="1932272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0">
            <a:off x="7026066" y="5883208"/>
            <a:ext cx="719269" cy="524213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0">
            <a:off x="2405794" y="1042833"/>
            <a:ext cx="542499" cy="579072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0">
            <a:off x="8598047" y="3390802"/>
            <a:ext cx="3592450" cy="359245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0">
            <a:off x="666461" y="4271763"/>
            <a:ext cx="2927493" cy="2927493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0">
            <a:off x="9898396" y="143356"/>
            <a:ext cx="2160000" cy="2160000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2425732" y="1980247"/>
            <a:ext cx="7340441" cy="2513362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524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三极能量黑 简体"/>
                <a:ea typeface="三极能量黑 简体"/>
                <a:cs typeface="三极能量黑 简体"/>
              </a:rPr>
              <a:t>《实用肝脏病杂志》投稿须知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2137410" y="2960465"/>
            <a:ext cx="376905" cy="483489"/>
            <a:chOff x="2137410" y="2960465"/>
            <a:chExt cx="376905" cy="483489"/>
          </a:xfrm>
        </p:grpSpPr>
        <p:sp>
          <p:nvSpPr>
            <p:cNvPr name="AutoShape 16" id="16"/>
            <p:cNvSpPr/>
            <p:nvPr/>
          </p:nvSpPr>
          <p:spPr>
            <a:xfrm rot="4113202">
              <a:off x="2137410" y="296046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7" id="17"/>
            <p:cNvSpPr/>
            <p:nvPr/>
          </p:nvSpPr>
          <p:spPr>
            <a:xfrm rot="2228698">
              <a:off x="2378012" y="311334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grpSp>
        <p:nvGrpSpPr>
          <p:cNvPr name="Group 18" id="18"/>
          <p:cNvGrpSpPr/>
          <p:nvPr/>
        </p:nvGrpSpPr>
        <p:grpSpPr>
          <a:xfrm flipH="true" flipV="true" rot="0">
            <a:off x="9787148" y="2254065"/>
            <a:ext cx="377000" cy="483489"/>
            <a:chOff x="9787148" y="2254065"/>
            <a:chExt cx="377000" cy="483489"/>
          </a:xfrm>
        </p:grpSpPr>
        <p:sp>
          <p:nvSpPr>
            <p:cNvPr name="AutoShape 19" id="19"/>
            <p:cNvSpPr/>
            <p:nvPr/>
          </p:nvSpPr>
          <p:spPr>
            <a:xfrm rot="4113202" flipH="true" flipV="true">
              <a:off x="9787148" y="225406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0" id="20"/>
            <p:cNvSpPr/>
            <p:nvPr/>
          </p:nvSpPr>
          <p:spPr>
            <a:xfrm rot="2228698" flipH="true" flipV="true">
              <a:off x="10027845" y="240694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0">
            <a:off x="4079462" y="4788122"/>
            <a:ext cx="266129" cy="266129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rcRect/>
          <a:stretch>
            <a:fillRect/>
          </a:stretch>
        </p:blipFill>
        <p:spPr>
          <a:xfrm rot="0">
            <a:off x="6464618" y="4795742"/>
            <a:ext cx="266129" cy="266129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6840855" y="4771549"/>
            <a:ext cx="115604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2025-03-05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6368320" y="4692872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25" id="25"/>
          <p:cNvSpPr txBox="true"/>
          <p:nvPr/>
        </p:nvSpPr>
        <p:spPr>
          <a:xfrm rot="0">
            <a:off x="4457129" y="4770215"/>
            <a:ext cx="1700033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汇报人：XXX</a:t>
            </a:r>
          </a:p>
        </p:txBody>
      </p:sp>
      <p:sp>
        <p:nvSpPr>
          <p:cNvPr name="AutoShape 26" id="26"/>
          <p:cNvSpPr/>
          <p:nvPr/>
        </p:nvSpPr>
        <p:spPr>
          <a:xfrm rot="0">
            <a:off x="3984784" y="4690110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753237" y="722708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504516" y="597569"/>
            <a:ext cx="11182969" cy="5662862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10626485" y="5503860"/>
            <a:ext cx="1479895" cy="128098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993603" y="-71014"/>
            <a:ext cx="2090009" cy="2090009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>
            <a:off x="4414188" y="1675049"/>
            <a:ext cx="3132000" cy="828000"/>
          </a:xfrm>
          <a:prstGeom prst="roundRect">
            <a:avLst>
              <a:gd fmla="val 50000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引言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4414188" y="3096052"/>
            <a:ext cx="3132000" cy="8280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投稿要求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>
            <a:off x="4414188" y="4517056"/>
            <a:ext cx="3132000" cy="828000"/>
          </a:xfrm>
          <a:prstGeom prst="roundRect">
            <a:avLst>
              <a:gd fmla="val 50000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总结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>
            <a:off x="7809085" y="1675049"/>
            <a:ext cx="3132000" cy="828000"/>
          </a:xfrm>
          <a:prstGeom prst="roundRect">
            <a:avLst>
              <a:gd fmla="val 50000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杂志概述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>
            <a:off x="7809085" y="3096052"/>
            <a:ext cx="3132000" cy="8280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注意事项</a:t>
            </a:r>
            <a:endParaRPr lang="en-US" sz="1100"/>
          </a:p>
        </p:txBody>
      </p:sp>
      <p:grpSp>
        <p:nvGrpSpPr>
          <p:cNvPr name="Group 12" id="12"/>
          <p:cNvGrpSpPr/>
          <p:nvPr/>
        </p:nvGrpSpPr>
        <p:grpSpPr>
          <a:xfrm rot="0">
            <a:off x="928973" y="2160556"/>
            <a:ext cx="2922270" cy="2881122"/>
            <a:chOff x="928973" y="2160556"/>
            <a:chExt cx="2922270" cy="2881122"/>
          </a:xfrm>
        </p:grpSpPr>
        <p:sp>
          <p:nvSpPr>
            <p:cNvPr name="AutoShape 13" id="13"/>
            <p:cNvSpPr/>
            <p:nvPr/>
          </p:nvSpPr>
          <p:spPr>
            <a:xfrm rot="0">
              <a:off x="1196816" y="2353437"/>
              <a:ext cx="2427732" cy="2427732"/>
            </a:xfrm>
            <a:prstGeom prst="ellipse">
              <a:avLst/>
            </a:prstGeom>
            <a:gradFill>
              <a:gsLst>
                <a:gs pos="0">
                  <a:srgbClr val="4C847A">
                    <a:alpha val="10000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TextBox 14" id="14"/>
            <p:cNvSpPr txBox="true"/>
            <p:nvPr/>
          </p:nvSpPr>
          <p:spPr>
            <a:xfrm rot="0">
              <a:off x="1422273" y="2729294"/>
              <a:ext cx="1920430" cy="1107948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6600">
                  <a:solidFill>
                    <a:schemeClr val="lt1">
                      <a:alpha val="100000"/>
                    </a:schemeClr>
                  </a:solidFill>
                  <a:latin typeface="思源宋体 CN Heavy"/>
                  <a:ea typeface="思源宋体 CN Heavy"/>
                  <a:cs typeface="思源宋体 CN Heavy"/>
                </a:rPr>
                <a:t>目录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928973" y="3601212"/>
              <a:ext cx="2908459" cy="664273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799">
                  <a:solidFill>
                    <a:schemeClr val="lt1">
                      <a:alpha val="100000"/>
                    </a:schemeClr>
                  </a:solidFill>
                  <a:latin typeface="思源黑体 CN Normal"/>
                  <a:ea typeface="思源黑体 CN Normal"/>
                  <a:cs typeface="思源黑体 CN Normal"/>
                </a:rPr>
                <a:t>Contents</a:t>
              </a:r>
            </a:p>
          </p:txBody>
        </p:sp>
        <p:sp>
          <p:nvSpPr>
            <p:cNvPr name="AutoShape 16" id="16"/>
            <p:cNvSpPr/>
            <p:nvPr/>
          </p:nvSpPr>
          <p:spPr>
            <a:xfrm rot="0">
              <a:off x="970121" y="2160556"/>
              <a:ext cx="2881122" cy="2881122"/>
            </a:xfrm>
            <a:prstGeom prst="ellipse">
              <a:avLst/>
            </a:prstGeom>
            <a:noFill/>
            <a:ln w="12700">
              <a:solidFill>
                <a:schemeClr val="accent2">
                  <a:alpha val="100000"/>
                  <a:lumMod val="20000"/>
                  <a:lumMod val="80000"/>
                </a:schemeClr>
              </a:solidFill>
              <a:prstDash val="solid"/>
            </a:ln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引言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01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投稿目的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投稿旨在与同行分享研究成果，促进学术交流与合作，共同推动肝脏病防治事业的发展。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杂志宗旨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杂志致力于发表高质量的研究成果，涵盖肝脏病的各个方面，包括基础、临床、病理等。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杂志概述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02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读者与作者群体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杂志的读者和作者主要来自全国各地的肝脏病学界医生、学者和科研人员，以及部分国外专家。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杂志宗旨与目标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《实用肝脏病杂志》致力于推广肝脏病学领域的最新研究成果和诊疗技术，提高肝脏疾病的诊治水平。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杂志内容和栏目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杂志涵盖肝脏病学领域的各个方面，包括基础研究、临床研究、病例报告等，设有述评、专家论坛等栏目。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杂志概述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投稿要求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03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0" t="83" b="83"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投稿的稿件应具有科学性、先进性和实用性，要求数据准确、逻辑严密、文字流畅、图片清晰。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遵守学术规范和道德准则，不得抄袭、剽窃他人成果，确保研究的原创性和学术诚信。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论文格式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需按照期刊要求的格式进行撰写。一般应包括题目、作者、摘要、关键词、正文、参考文献等。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稿件经过初步审核后，会送交专家进行同行评审，最终由编辑委员会决定是否录用。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注意事项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04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遵守学术规范和道德准则，确保研究过程和结果的客观性、准确性和可重复性。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遵守学术规范和道德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在涉及人类研究时，务必遵守伦理原则，确保患者的隐私和权益得到充分保护。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保护患者隐私和权益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按照期刊编辑部的要求进行投稿，避免因格式、内容等方面的问题被退回。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遵循期刊编辑部的规定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总结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05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杂志宗旨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要强调《实用肝脏病杂志》旨在为广大肝脏疾病研究者提供一个展示成果、交流经验的平台，以推动肝脏病学的持续发展。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投稿与审稿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我们需要明确投稿要求和注意事项，以确保来稿的质量和水平，同时保证审稿过程的公正、公平和透明。投稿邮箱：</a:t>
            </a:r>
            <a:r>
              <a:rPr lang="en-US" sz="1500">
                <a:solidFill>
                  <a:srgbClr val="0000FF">
                    <a:alpha val="100000"/>
                  </a:srgbClr>
                </a:solidFill>
                <a:latin typeface="Tahoma, sans-serif"/>
                <a:ea typeface="Tahoma, sans-serif"/>
                <a:cs typeface="Tahoma, sans-serif"/>
              </a:rPr>
              <a:t>sygzbzz@163.com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473730" y="393253"/>
            <a:ext cx="11459532" cy="4906874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rot="21432552">
            <a:off x="753237" y="706666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5" id="5"/>
          <p:cNvSpPr/>
          <p:nvPr/>
        </p:nvSpPr>
        <p:spPr>
          <a:xfrm rot="0">
            <a:off x="817747" y="717787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0" y="0"/>
            <a:ext cx="2077392" cy="199771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0">
            <a:off x="0" y="4925728"/>
            <a:ext cx="4967829" cy="1932272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0">
            <a:off x="7026066" y="5883208"/>
            <a:ext cx="719269" cy="524213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0">
            <a:off x="2405794" y="1042833"/>
            <a:ext cx="542499" cy="579072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0">
            <a:off x="8598047" y="3390802"/>
            <a:ext cx="3592450" cy="359245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0">
            <a:off x="666461" y="4271763"/>
            <a:ext cx="2927493" cy="2927493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0">
            <a:off x="9898396" y="143356"/>
            <a:ext cx="2160000" cy="21600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0">
            <a:off x="4079462" y="4788122"/>
            <a:ext cx="266129" cy="266129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0">
            <a:off x="6464618" y="4795742"/>
            <a:ext cx="266129" cy="266129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4457129" y="4768691"/>
            <a:ext cx="147989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汇报人：XXX</a:t>
            </a:r>
          </a:p>
        </p:txBody>
      </p:sp>
      <p:sp>
        <p:nvSpPr>
          <p:cNvPr name="AutoShape 16" id="16"/>
          <p:cNvSpPr/>
          <p:nvPr/>
        </p:nvSpPr>
        <p:spPr>
          <a:xfrm rot="0">
            <a:off x="3984784" y="4690110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17" id="17"/>
          <p:cNvSpPr txBox="true"/>
          <p:nvPr/>
        </p:nvSpPr>
        <p:spPr>
          <a:xfrm rot="0">
            <a:off x="6840855" y="4771549"/>
            <a:ext cx="186724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2025-03-05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6368320" y="4692872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3459432" y="2123409"/>
            <a:ext cx="4955191" cy="1446562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8799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三极能量黑 简体"/>
                <a:ea typeface="三极能量黑 简体"/>
                <a:cs typeface="三极能量黑 简体"/>
              </a:rPr>
              <a:t>谢谢观看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2137410" y="3147917"/>
            <a:ext cx="376905" cy="483489"/>
            <a:chOff x="2137410" y="3147917"/>
            <a:chExt cx="376905" cy="483489"/>
          </a:xfrm>
        </p:grpSpPr>
        <p:sp>
          <p:nvSpPr>
            <p:cNvPr name="AutoShape 21" id="21"/>
            <p:cNvSpPr/>
            <p:nvPr/>
          </p:nvSpPr>
          <p:spPr>
            <a:xfrm rot="4113202">
              <a:off x="2137410" y="3147917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2" id="22"/>
            <p:cNvSpPr/>
            <p:nvPr/>
          </p:nvSpPr>
          <p:spPr>
            <a:xfrm rot="2228698">
              <a:off x="2378012" y="3300794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grpSp>
        <p:nvGrpSpPr>
          <p:cNvPr name="Group 23" id="23"/>
          <p:cNvGrpSpPr/>
          <p:nvPr/>
        </p:nvGrpSpPr>
        <p:grpSpPr>
          <a:xfrm flipH="true" flipV="true" rot="0">
            <a:off x="9846373" y="2369725"/>
            <a:ext cx="377000" cy="483489"/>
            <a:chOff x="9846373" y="2369725"/>
            <a:chExt cx="377000" cy="483489"/>
          </a:xfrm>
        </p:grpSpPr>
        <p:sp>
          <p:nvSpPr>
            <p:cNvPr name="AutoShape 24" id="24"/>
            <p:cNvSpPr/>
            <p:nvPr/>
          </p:nvSpPr>
          <p:spPr>
            <a:xfrm rot="4113202" flipH="true" flipV="true">
              <a:off x="9846373" y="236972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5" id="25"/>
            <p:cNvSpPr/>
            <p:nvPr/>
          </p:nvSpPr>
          <p:spPr>
            <a:xfrm rot="2228698" flipH="true" flipV="true">
              <a:off x="10087070" y="252260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62626"/>
      </a:dk1>
      <a:lt1>
        <a:srgbClr val="FFFFFF"/>
      </a:lt1>
      <a:dk2>
        <a:srgbClr val="2D3847"/>
      </a:dk2>
      <a:lt2>
        <a:srgbClr val="FFFFFF"/>
      </a:lt2>
      <a:accent1>
        <a:srgbClr val="4C847A"/>
      </a:accent1>
      <a:accent2>
        <a:srgbClr val="4C847A"/>
      </a:accent2>
      <a:accent3>
        <a:srgbClr val="4C847A"/>
      </a:accent3>
      <a:accent4>
        <a:srgbClr val="4C847A"/>
      </a:accent4>
      <a:accent5>
        <a:srgbClr val="C01710"/>
      </a:accent5>
      <a:accent6>
        <a:srgbClr val="D55242"/>
      </a:accent6>
      <a:hlink>
        <a:srgbClr val="FEFFFE"/>
      </a:hlink>
      <a:folHlink>
        <a:srgbClr val="CFCC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