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81" r:id="rId6"/>
    <p:sldId id="273" r:id="rId7"/>
    <p:sldId id="260" r:id="rId8"/>
    <p:sldId id="274" r:id="rId9"/>
    <p:sldId id="289" r:id="rId10"/>
    <p:sldId id="277" r:id="rId11"/>
    <p:sldId id="263" r:id="rId12"/>
    <p:sldId id="284" r:id="rId13"/>
    <p:sldId id="285" r:id="rId14"/>
    <p:sldId id="286" r:id="rId15"/>
    <p:sldId id="282" r:id="rId16"/>
    <p:sldId id="264" r:id="rId17"/>
    <p:sldId id="275" r:id="rId18"/>
    <p:sldId id="267" r:id="rId19"/>
    <p:sldId id="279" r:id="rId20"/>
    <p:sldId id="280" r:id="rId21"/>
    <p:sldId id="287" r:id="rId22"/>
    <p:sldId id="288" r:id="rId23"/>
    <p:sldId id="276" r:id="rId24"/>
    <p:sldId id="272" r:id="rId25"/>
    <p:sldId id="258" r:id="rId2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93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06CA3-8D58-4E39-B50D-FF82F64712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2984-4DE9-43F7-89B8-D6005AF0EDD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G:\微课堂项目\初中微课堂\初中同步课项目\初中同步微课PPT模板设计\初中同步课PPT模板 效果图\化学封面设计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微课堂项目\初中微课堂\初中同步课项目\初中同步微课PPT模板设计\初中同步课PPT模板 效果图\化学内页设计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5" name="图片 4" descr="水印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44" y="785800"/>
            <a:ext cx="8858312" cy="385765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G:\微课堂项目\初中微课堂\初中同步课项目\初中同步微课PPT模板设计\初中同步课PPT模板 效果图\化学尾页设计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" Target="slide9.xml"/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" Target="slide2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258" y="1757263"/>
            <a:ext cx="9144000" cy="1102519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化学肥料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>
          <a:xfrm>
            <a:off x="32" y="3122098"/>
            <a:ext cx="9144000" cy="378346"/>
          </a:xfrm>
        </p:spPr>
        <p:txBody>
          <a:bodyPr>
            <a:normAutofit lnSpcReduction="10000"/>
          </a:bodyPr>
          <a:lstStyle/>
          <a:p>
            <a:r>
              <a:rPr lang="zh-CN" altLang="en-US" sz="20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讲师：小叶</a:t>
            </a:r>
            <a:endParaRPr lang="zh-CN" altLang="en-US" sz="2000" b="1" dirty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N-deficient%20maize"/>
          <p:cNvPicPr>
            <a:picLocks noGrp="1" noChangeAspect="1" noChangeArrowheads="1"/>
          </p:cNvPicPr>
          <p:nvPr>
            <p:ph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8553" y="2091664"/>
            <a:ext cx="2592288" cy="17659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3" descr="K-cott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4875" y="2091664"/>
            <a:ext cx="3091835" cy="17391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928676"/>
            <a:ext cx="55816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蔬菜丰收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756" y="3048662"/>
            <a:ext cx="2306672" cy="150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水稻丰收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522" y="3003798"/>
            <a:ext cx="2257638" cy="155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水果丰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160" y="1426367"/>
            <a:ext cx="2286000" cy="142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丰收场景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472" y="1426367"/>
            <a:ext cx="2325956" cy="14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785800"/>
            <a:ext cx="7524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3240" y="1857370"/>
            <a:ext cx="442915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500" dirty="0" smtClean="0">
                <a:latin typeface="华文行楷" panose="02010800040101010101" pitchFamily="2" charset="-122"/>
                <a:ea typeface="华文行楷" panose="02010800040101010101" pitchFamily="2" charset="-122"/>
                <a:sym typeface="宋体" panose="02010600030101010101" pitchFamily="2" charset="-122"/>
              </a:rPr>
              <a:t>学习目标</a:t>
            </a:r>
            <a:endParaRPr lang="zh-CN" altLang="en-US" sz="6500" dirty="0" smtClean="0">
              <a:latin typeface="华文行楷" panose="02010800040101010101" pitchFamily="2" charset="-122"/>
              <a:ea typeface="华文行楷" panose="020108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2000232" y="1928808"/>
            <a:ext cx="6839950" cy="250033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．知道常见化肥的种类和作用。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了解化肥、农药对环境的影响。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．掌握化学肥料的简易鉴别方法。</a:t>
            </a:r>
            <a:endParaRPr lang="en-US" altLang="zh-CN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089768" y="1601512"/>
            <a:ext cx="5125438" cy="225612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正五边形 2"/>
          <p:cNvSpPr/>
          <p:nvPr/>
        </p:nvSpPr>
        <p:spPr>
          <a:xfrm>
            <a:off x="3284087" y="1021630"/>
            <a:ext cx="2651130" cy="564713"/>
          </a:xfrm>
          <a:prstGeom prst="pent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 anchorCtr="0"/>
          <a:lstStyle/>
          <a:p>
            <a:pPr algn="ctr">
              <a:defRPr/>
            </a:pPr>
            <a:r>
              <a:rPr lang="zh-CN" altLang="en-US" sz="2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学习定位</a:t>
            </a:r>
            <a:endParaRPr lang="zh-CN" altLang="en-US" sz="22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71802" y="1785932"/>
            <a:ext cx="442915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500" dirty="0" smtClean="0">
                <a:latin typeface="华文行楷" panose="02010800040101010101" pitchFamily="2" charset="-122"/>
                <a:ea typeface="华文行楷" panose="02010800040101010101" pitchFamily="2" charset="-122"/>
                <a:sym typeface="宋体" panose="02010600030101010101" pitchFamily="2" charset="-122"/>
              </a:rPr>
              <a:t>知识聚焦</a:t>
            </a:r>
            <a:endParaRPr lang="zh-CN" altLang="en-US" sz="6500" dirty="0" smtClean="0">
              <a:latin typeface="华文行楷" panose="02010800040101010101" pitchFamily="2" charset="-122"/>
              <a:ea typeface="华文行楷" panose="020108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71736" y="2159499"/>
            <a:ext cx="7429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聚焦化学肥料</a:t>
            </a:r>
            <a:endParaRPr lang="en-US" altLang="zh-CN" sz="4400" dirty="0" smtClean="0"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276368" y="3345426"/>
            <a:ext cx="121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b="1" dirty="0">
                <a:solidFill>
                  <a:srgbClr val="210401"/>
                </a:solidFill>
                <a:latin typeface="Times New Roman" panose="02020603050405020304" pitchFamily="18" charset="0"/>
              </a:rPr>
              <a:t>肥料</a:t>
            </a:r>
            <a:endParaRPr kumimoji="1" lang="zh-CN" altLang="en-US" b="1" dirty="0">
              <a:solidFill>
                <a:srgbClr val="21040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171696" y="2345294"/>
            <a:ext cx="1828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b="1" dirty="0">
                <a:solidFill>
                  <a:srgbClr val="210401"/>
                </a:solidFill>
                <a:latin typeface="Times New Roman" panose="02020603050405020304" pitchFamily="18" charset="0"/>
              </a:rPr>
              <a:t>化学肥料</a:t>
            </a:r>
            <a:endParaRPr kumimoji="1" lang="zh-CN" altLang="en-US" b="1" dirty="0">
              <a:solidFill>
                <a:srgbClr val="21040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200300" y="4274120"/>
            <a:ext cx="5943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b="1" dirty="0">
                <a:solidFill>
                  <a:srgbClr val="210401"/>
                </a:solidFill>
                <a:latin typeface="Times New Roman" panose="02020603050405020304" pitchFamily="18" charset="0"/>
              </a:rPr>
              <a:t>农家肥料：</a:t>
            </a:r>
            <a:r>
              <a:rPr kumimoji="1" lang="zh-CN" altLang="en-US" b="1" dirty="0" smtClean="0">
                <a:solidFill>
                  <a:srgbClr val="210401"/>
                </a:solidFill>
                <a:latin typeface="Times New Roman" panose="02020603050405020304" pitchFamily="18" charset="0"/>
              </a:rPr>
              <a:t>如人粪尿等</a:t>
            </a:r>
            <a:endParaRPr kumimoji="1" lang="zh-CN" altLang="en-US" b="1" dirty="0">
              <a:solidFill>
                <a:srgbClr val="21040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AutoShape 6"/>
          <p:cNvSpPr/>
          <p:nvPr/>
        </p:nvSpPr>
        <p:spPr bwMode="auto">
          <a:xfrm>
            <a:off x="3286116" y="1495434"/>
            <a:ext cx="357190" cy="2076448"/>
          </a:xfrm>
          <a:prstGeom prst="leftBrace">
            <a:avLst>
              <a:gd name="adj1" fmla="val 51667"/>
              <a:gd name="adj2" fmla="val 50000"/>
            </a:avLst>
          </a:prstGeom>
          <a:ln w="15875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kumimoji="1" lang="zh-CN" altLang="zh-CN" sz="2000">
              <a:latin typeface="Times New Roman" panose="02020603050405020304" pitchFamily="18" charset="0"/>
            </a:endParaRPr>
          </a:p>
        </p:txBody>
      </p:sp>
      <p:sp>
        <p:nvSpPr>
          <p:cNvPr id="11" name="Text Box 7">
            <a:hlinkClick r:id="rId1" action="ppaction://hlinksldjump" highlightClick="1"/>
            <a:hlinkHover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3638902" y="1452969"/>
            <a:ext cx="914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b="1" dirty="0">
                <a:solidFill>
                  <a:srgbClr val="210401"/>
                </a:solidFill>
                <a:latin typeface="Times New Roman" panose="02020603050405020304" pitchFamily="18" charset="0"/>
              </a:rPr>
              <a:t>氮肥</a:t>
            </a:r>
            <a:endParaRPr kumimoji="1" lang="zh-CN" altLang="en-US" b="1" dirty="0">
              <a:solidFill>
                <a:srgbClr val="21040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 Box 8">
            <a:hlinkClick r:id="rId2" action="ppaction://hlinksldjump" highlightClick="1"/>
            <a:hlinkHover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3648068" y="1857370"/>
            <a:ext cx="914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b="1" dirty="0">
                <a:solidFill>
                  <a:srgbClr val="210401"/>
                </a:solidFill>
                <a:latin typeface="Times New Roman" panose="02020603050405020304" pitchFamily="18" charset="0"/>
              </a:rPr>
              <a:t>磷肥</a:t>
            </a:r>
            <a:endParaRPr kumimoji="1" lang="zh-CN" altLang="en-US" b="1" dirty="0">
              <a:solidFill>
                <a:srgbClr val="21040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Text Box 9">
            <a:hlinkClick r:id="rId3" action="ppaction://hlinksldjump" highlightClick="1"/>
            <a:hlinkHover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3638902" y="2285998"/>
            <a:ext cx="914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b="1" dirty="0">
                <a:solidFill>
                  <a:srgbClr val="210401"/>
                </a:solidFill>
                <a:latin typeface="Times New Roman" panose="02020603050405020304" pitchFamily="18" charset="0"/>
              </a:rPr>
              <a:t>钾肥</a:t>
            </a:r>
            <a:endParaRPr kumimoji="1" lang="zh-CN" altLang="en-US" b="1" dirty="0">
              <a:solidFill>
                <a:srgbClr val="21040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Text Box 10">
            <a:hlinkClick r:id="rId4" action="ppaction://hlinksldjump" highlightClick="1"/>
            <a:hlinkHover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3571868" y="2702484"/>
            <a:ext cx="1676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b="1" dirty="0" smtClean="0">
                <a:solidFill>
                  <a:srgbClr val="210401"/>
                </a:solidFill>
                <a:latin typeface="Times New Roman" panose="02020603050405020304" pitchFamily="18" charset="0"/>
              </a:rPr>
              <a:t> 复合肥料</a:t>
            </a:r>
            <a:endParaRPr kumimoji="1" lang="zh-CN" altLang="en-US" b="1" dirty="0">
              <a:solidFill>
                <a:srgbClr val="21040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Text Box 11">
            <a:hlinkClick r:id="rId4" action="ppaction://hlinksldjump" highlightClick="1"/>
            <a:hlinkHover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3643306" y="3202550"/>
            <a:ext cx="464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b="1" dirty="0" smtClean="0">
                <a:solidFill>
                  <a:srgbClr val="210401"/>
                </a:solidFill>
                <a:latin typeface="Times New Roman" panose="02020603050405020304" pitchFamily="18" charset="0"/>
              </a:rPr>
              <a:t>微量元素肥料：如</a:t>
            </a:r>
            <a:r>
              <a:rPr kumimoji="1" lang="zh-CN" altLang="en-US" b="1" dirty="0">
                <a:solidFill>
                  <a:srgbClr val="210401"/>
                </a:solidFill>
                <a:latin typeface="Times New Roman" panose="02020603050405020304" pitchFamily="18" charset="0"/>
              </a:rPr>
              <a:t>钼肥、锌肥、锰肥等</a:t>
            </a:r>
            <a:endParaRPr kumimoji="1" lang="zh-CN" altLang="en-US" b="1" dirty="0">
              <a:solidFill>
                <a:srgbClr val="21040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000100" y="1357304"/>
            <a:ext cx="7000924" cy="3286148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AutoShape 6"/>
          <p:cNvSpPr/>
          <p:nvPr/>
        </p:nvSpPr>
        <p:spPr bwMode="auto">
          <a:xfrm>
            <a:off x="1857356" y="2500312"/>
            <a:ext cx="361920" cy="2005010"/>
          </a:xfrm>
          <a:prstGeom prst="leftBrace">
            <a:avLst>
              <a:gd name="adj1" fmla="val 51667"/>
              <a:gd name="adj2" fmla="val 50000"/>
            </a:avLst>
          </a:prstGeom>
          <a:ln w="15875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kumimoji="1" lang="zh-CN" altLang="zh-CN" sz="2000">
              <a:latin typeface="Times New Roman" panose="02020603050405020304" pitchFamily="18" charset="0"/>
            </a:endParaRPr>
          </a:p>
        </p:txBody>
      </p:sp>
      <p:pic>
        <p:nvPicPr>
          <p:cNvPr id="18" name="Picture 4" descr="D:\win7我的文档-桌面-收藏夹\Desktop\b_124370277772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642924"/>
            <a:ext cx="943943" cy="94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57290" y="714362"/>
            <a:ext cx="22193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7" grpId="0" autoUpdateAnimBg="0"/>
      <p:bldP spid="9" grpId="0" autoUpdateAnimBg="0"/>
      <p:bldP spid="10" grpId="0" animBg="1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  <p:bldP spid="17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857620" y="3336133"/>
            <a:ext cx="3857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lang="zh-CN" altLang="en-US" dirty="0"/>
          </a:p>
        </p:txBody>
      </p:sp>
      <p:pic>
        <p:nvPicPr>
          <p:cNvPr id="6" name="Picture 112" descr="pic_2862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57225" y="2214560"/>
            <a:ext cx="2702145" cy="87404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7" name="Picture 113" descr="d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126614"/>
            <a:ext cx="2702145" cy="1264445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grpSp>
        <p:nvGrpSpPr>
          <p:cNvPr id="8" name="Group 118"/>
          <p:cNvGrpSpPr/>
          <p:nvPr/>
        </p:nvGrpSpPr>
        <p:grpSpPr bwMode="auto">
          <a:xfrm>
            <a:off x="1262684" y="1829608"/>
            <a:ext cx="3452785" cy="2742406"/>
            <a:chOff x="481" y="1888"/>
            <a:chExt cx="3357" cy="2132"/>
          </a:xfrm>
        </p:grpSpPr>
        <p:sp>
          <p:nvSpPr>
            <p:cNvPr id="10" name="Text Box 115"/>
            <p:cNvSpPr txBox="1">
              <a:spLocks noChangeArrowheads="1"/>
            </p:cNvSpPr>
            <p:nvPr/>
          </p:nvSpPr>
          <p:spPr bwMode="auto">
            <a:xfrm>
              <a:off x="481" y="1888"/>
              <a:ext cx="995" cy="213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eaVert" wrap="square">
              <a:spAutoFit/>
            </a:bodyPr>
            <a:lstStyle/>
            <a:p>
              <a:pPr algn="l">
                <a:lnSpc>
                  <a:spcPct val="33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117"/>
            <p:cNvSpPr txBox="1">
              <a:spLocks noChangeArrowheads="1"/>
            </p:cNvSpPr>
            <p:nvPr/>
          </p:nvSpPr>
          <p:spPr bwMode="auto">
            <a:xfrm>
              <a:off x="3359" y="2254"/>
              <a:ext cx="479" cy="145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eaVert" wrap="square"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15" name="Picture 133" descr="20081208_fc061abc43214b392da0ZSPeuNx0HAFl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7354" y="2247919"/>
            <a:ext cx="2689158" cy="2142647"/>
          </a:xfrm>
          <a:noFill/>
        </p:spPr>
      </p:pic>
      <p:sp>
        <p:nvSpPr>
          <p:cNvPr id="11" name="圆角矩形 10"/>
          <p:cNvSpPr/>
          <p:nvPr/>
        </p:nvSpPr>
        <p:spPr>
          <a:xfrm>
            <a:off x="571472" y="1357304"/>
            <a:ext cx="8358246" cy="3214710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D:\win7我的文档-桌面-收藏夹\Desktop\b_124370277772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642925"/>
            <a:ext cx="857256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1142976" y="1357304"/>
            <a:ext cx="2276585" cy="10064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农作物缺氮的表现：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14678" y="184522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叶片绿色发黄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4348" y="1428742"/>
            <a:ext cx="354937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各种化学肥料的作用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氮肥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643702" y="1357304"/>
            <a:ext cx="2286016" cy="3214710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15074" y="1428742"/>
            <a:ext cx="2643206" cy="302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b="1" dirty="0" smtClean="0">
                <a:latin typeface="Times New Roman" panose="02020603050405020304" pitchFamily="18" charset="0"/>
              </a:rPr>
              <a:t>　　尿素：</a:t>
            </a:r>
            <a:r>
              <a:rPr lang="en-US" altLang="zh-CN" b="1" dirty="0" smtClean="0">
                <a:latin typeface="Times New Roman" panose="02020603050405020304" pitchFamily="18" charset="0"/>
              </a:rPr>
              <a:t>CO(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b="1" dirty="0" smtClean="0">
                <a:latin typeface="Times New Roman" panose="02020603050405020304" pitchFamily="18" charset="0"/>
              </a:rPr>
              <a:t>H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2</a:t>
            </a:r>
            <a:r>
              <a:rPr lang="en-US" altLang="zh-CN" b="1" dirty="0" smtClean="0">
                <a:latin typeface="Times New Roman" panose="02020603050405020304" pitchFamily="18" charset="0"/>
              </a:rPr>
              <a:t>)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2</a:t>
            </a:r>
            <a:endParaRPr lang="en-US" altLang="zh-CN" b="1" baseline="-25000" dirty="0" smtClean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b="1" dirty="0" smtClean="0">
                <a:latin typeface="Times New Roman" panose="02020603050405020304" pitchFamily="18" charset="0"/>
              </a:rPr>
              <a:t>　　氨水： 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b="1" dirty="0" smtClean="0">
                <a:latin typeface="Times New Roman" panose="02020603050405020304" pitchFamily="18" charset="0"/>
              </a:rPr>
              <a:t>H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3</a:t>
            </a:r>
            <a:r>
              <a:rPr lang="en-US" altLang="zh-CN" b="1" dirty="0" smtClean="0">
                <a:latin typeface="Times New Roman" panose="02020603050405020304" pitchFamily="18" charset="0"/>
              </a:rPr>
              <a:t>·H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2</a:t>
            </a:r>
            <a:r>
              <a:rPr lang="en-US" altLang="zh-CN" b="1" dirty="0" smtClean="0">
                <a:latin typeface="Times New Roman" panose="02020603050405020304" pitchFamily="18" charset="0"/>
              </a:rPr>
              <a:t>O</a:t>
            </a:r>
            <a:endParaRPr lang="en-US" altLang="zh-CN" b="1" dirty="0" smtClean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b="1" dirty="0" smtClean="0">
                <a:latin typeface="Times New Roman" panose="02020603050405020304" pitchFamily="18" charset="0"/>
              </a:rPr>
              <a:t>　　铵盐：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b="1" dirty="0" smtClean="0">
                <a:latin typeface="Times New Roman" panose="02020603050405020304" pitchFamily="18" charset="0"/>
              </a:rPr>
              <a:t>H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4</a:t>
            </a:r>
            <a:r>
              <a:rPr lang="en-US" altLang="zh-CN" b="1" dirty="0" smtClean="0">
                <a:latin typeface="Times New Roman" panose="02020603050405020304" pitchFamily="18" charset="0"/>
              </a:rPr>
              <a:t>HCO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3</a:t>
            </a:r>
            <a:r>
              <a:rPr lang="zh-CN" altLang="en-US" b="1" dirty="0" smtClean="0">
                <a:latin typeface="Times New Roman" panose="02020603050405020304" pitchFamily="18" charset="0"/>
              </a:rPr>
              <a:t>、</a:t>
            </a:r>
            <a:endParaRPr lang="en-US" altLang="zh-CN" b="1" dirty="0" smtClean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      N</a:t>
            </a:r>
            <a:r>
              <a:rPr lang="en-US" altLang="zh-CN" b="1" dirty="0" smtClean="0">
                <a:latin typeface="Times New Roman" panose="02020603050405020304" pitchFamily="18" charset="0"/>
              </a:rPr>
              <a:t>H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4</a:t>
            </a:r>
            <a:r>
              <a:rPr lang="en-US" altLang="zh-CN" b="1" dirty="0" smtClean="0">
                <a:latin typeface="Times New Roman" panose="02020603050405020304" pitchFamily="18" charset="0"/>
              </a:rPr>
              <a:t>Cl </a:t>
            </a:r>
            <a:r>
              <a:rPr lang="zh-CN" altLang="en-US" b="1" dirty="0" smtClean="0">
                <a:latin typeface="Times New Roman" panose="02020603050405020304" pitchFamily="18" charset="0"/>
              </a:rPr>
              <a:t>、</a:t>
            </a:r>
            <a:r>
              <a:rPr lang="en-US" altLang="zh-CN" b="1" dirty="0" smtClean="0">
                <a:latin typeface="Times New Roman" panose="02020603050405020304" pitchFamily="18" charset="0"/>
              </a:rPr>
              <a:t>(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b="1" dirty="0" smtClean="0">
                <a:latin typeface="Times New Roman" panose="02020603050405020304" pitchFamily="18" charset="0"/>
              </a:rPr>
              <a:t>H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4</a:t>
            </a:r>
            <a:r>
              <a:rPr lang="en-US" altLang="zh-CN" b="1" dirty="0" smtClean="0">
                <a:latin typeface="Times New Roman" panose="02020603050405020304" pitchFamily="18" charset="0"/>
              </a:rPr>
              <a:t>)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2</a:t>
            </a:r>
            <a:r>
              <a:rPr lang="en-US" altLang="zh-CN" b="1" dirty="0" smtClean="0">
                <a:latin typeface="Times New Roman" panose="02020603050405020304" pitchFamily="18" charset="0"/>
              </a:rPr>
              <a:t>SO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4</a:t>
            </a:r>
            <a:endParaRPr lang="en-US" altLang="zh-CN" b="1" baseline="-25000" dirty="0" smtClean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b="1" dirty="0" smtClean="0">
                <a:latin typeface="Times New Roman" panose="02020603050405020304" pitchFamily="18" charset="0"/>
              </a:rPr>
              <a:t>　　硝酸盐：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b="1" dirty="0" smtClean="0">
                <a:latin typeface="Times New Roman" panose="02020603050405020304" pitchFamily="18" charset="0"/>
              </a:rPr>
              <a:t>H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4</a:t>
            </a:r>
            <a:r>
              <a:rPr lang="en-US" altLang="zh-CN" b="1" dirty="0" smtClean="0">
                <a:latin typeface="Times New Roman" panose="02020603050405020304" pitchFamily="18" charset="0"/>
              </a:rPr>
              <a:t>NO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3</a:t>
            </a:r>
            <a:r>
              <a:rPr lang="zh-CN" altLang="en-US" b="1" dirty="0" smtClean="0">
                <a:latin typeface="Times New Roman" panose="02020603050405020304" pitchFamily="18" charset="0"/>
              </a:rPr>
              <a:t>、</a:t>
            </a:r>
            <a:endParaRPr lang="en-US" altLang="zh-CN" b="1" dirty="0" smtClean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 smtClean="0">
                <a:latin typeface="Times New Roman" panose="02020603050405020304" pitchFamily="18" charset="0"/>
              </a:rPr>
              <a:t>        Na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b="1" dirty="0" smtClean="0">
                <a:latin typeface="Times New Roman" panose="02020603050405020304" pitchFamily="18" charset="0"/>
              </a:rPr>
              <a:t>O</a:t>
            </a:r>
            <a:r>
              <a:rPr lang="en-US" altLang="zh-CN" b="1" baseline="-25000" dirty="0" smtClean="0">
                <a:latin typeface="Times New Roman" panose="02020603050405020304" pitchFamily="18" charset="0"/>
              </a:rPr>
              <a:t>3</a:t>
            </a:r>
            <a:endParaRPr lang="en-US" altLang="zh-CN" b="1" baseline="-25000" dirty="0">
              <a:latin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785800"/>
            <a:ext cx="28289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8"/>
          <p:cNvGrpSpPr/>
          <p:nvPr/>
        </p:nvGrpSpPr>
        <p:grpSpPr bwMode="auto">
          <a:xfrm>
            <a:off x="1643042" y="1901046"/>
            <a:ext cx="906137" cy="2742406"/>
            <a:chOff x="518" y="1888"/>
            <a:chExt cx="881" cy="2132"/>
          </a:xfrm>
        </p:grpSpPr>
        <p:sp>
          <p:nvSpPr>
            <p:cNvPr id="10" name="Text Box 115"/>
            <p:cNvSpPr txBox="1">
              <a:spLocks noChangeArrowheads="1"/>
            </p:cNvSpPr>
            <p:nvPr/>
          </p:nvSpPr>
          <p:spPr bwMode="auto">
            <a:xfrm>
              <a:off x="518" y="1888"/>
              <a:ext cx="479" cy="213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eaVert"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endParaRPr lang="zh-CN" altLang="en-US" sz="2000" b="1" dirty="0"/>
            </a:p>
          </p:txBody>
        </p:sp>
        <p:sp>
          <p:nvSpPr>
            <p:cNvPr id="12" name="Text Box 117"/>
            <p:cNvSpPr txBox="1">
              <a:spLocks noChangeArrowheads="1"/>
            </p:cNvSpPr>
            <p:nvPr/>
          </p:nvSpPr>
          <p:spPr bwMode="auto">
            <a:xfrm>
              <a:off x="920" y="1915"/>
              <a:ext cx="479" cy="173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eaVert" wrap="square"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1" name="Picture 22" descr="p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928807"/>
            <a:ext cx="1000132" cy="2317095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13" name="Picture 23" descr="pic_286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714494"/>
            <a:ext cx="1928826" cy="1296216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14" name="Picture 24" descr="d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071815"/>
            <a:ext cx="1928826" cy="1361904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5715008" y="1428742"/>
            <a:ext cx="321471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371600" indent="-457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800" indent="-457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indent="-457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磷矿粉</a:t>
            </a:r>
            <a:r>
              <a:rPr lang="zh-CN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：</a:t>
            </a:r>
            <a:endParaRPr lang="en-US" altLang="zh-CN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</a:pP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Ca</a:t>
            </a:r>
            <a:r>
              <a:rPr lang="en-US" altLang="zh-CN" b="1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lang="en-US" altLang="zh-CN" b="1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en-US" altLang="zh-CN" b="1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lang="en-US" altLang="zh-CN" b="1" baseline="-25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重过磷酸钙：</a:t>
            </a:r>
            <a:endParaRPr lang="en-US" altLang="zh-CN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</a:pP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Ca(H</a:t>
            </a:r>
            <a:r>
              <a:rPr lang="en-US" altLang="zh-CN" b="1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lang="en-US" altLang="zh-CN" b="1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en-US" altLang="zh-CN" b="1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lang="en-US" altLang="zh-CN" b="1" baseline="-25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过磷酸钙：    </a:t>
            </a:r>
            <a:endParaRPr lang="en-US" altLang="zh-CN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</a:pP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Ca(H</a:t>
            </a:r>
            <a:r>
              <a:rPr lang="en-US" altLang="zh-CN" b="1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lang="en-US" altLang="zh-CN" b="1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en-US" altLang="zh-CN" b="1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+CaSO</a:t>
            </a:r>
            <a:r>
              <a:rPr lang="en-US" altLang="zh-CN" b="1" baseline="-25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endParaRPr lang="en-US" altLang="zh-CN" b="1" baseline="-25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83854" y="785800"/>
            <a:ext cx="7817236" cy="3786214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21749" y="1214428"/>
            <a:ext cx="413606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b="1" dirty="0" smtClean="0"/>
              <a:t>农作物缺磷的表现：</a:t>
            </a:r>
            <a:r>
              <a:rPr lang="zh-CN" altLang="en-US" b="1" dirty="0" smtClean="0">
                <a:solidFill>
                  <a:srgbClr val="FF0000"/>
                </a:solidFill>
              </a:rPr>
              <a:t>生长迟缓，产量低</a:t>
            </a:r>
            <a:endParaRPr lang="zh-CN" altLang="en-US" b="1" dirty="0" smtClean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defRPr/>
            </a:pPr>
            <a:endParaRPr lang="zh-CN" altLang="en-US" b="1" dirty="0"/>
          </a:p>
        </p:txBody>
      </p:sp>
      <p:sp>
        <p:nvSpPr>
          <p:cNvPr id="20" name="圆角矩形 19"/>
          <p:cNvSpPr/>
          <p:nvPr/>
        </p:nvSpPr>
        <p:spPr>
          <a:xfrm>
            <a:off x="5429256" y="1357304"/>
            <a:ext cx="3071834" cy="2928958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857238"/>
            <a:ext cx="34766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8"/>
          <p:cNvGrpSpPr/>
          <p:nvPr/>
        </p:nvGrpSpPr>
        <p:grpSpPr bwMode="auto">
          <a:xfrm>
            <a:off x="1522723" y="1686732"/>
            <a:ext cx="906137" cy="2742406"/>
            <a:chOff x="518" y="1888"/>
            <a:chExt cx="881" cy="2132"/>
          </a:xfrm>
        </p:grpSpPr>
        <p:sp>
          <p:nvSpPr>
            <p:cNvPr id="10" name="Text Box 115"/>
            <p:cNvSpPr txBox="1">
              <a:spLocks noChangeArrowheads="1"/>
            </p:cNvSpPr>
            <p:nvPr/>
          </p:nvSpPr>
          <p:spPr bwMode="auto">
            <a:xfrm>
              <a:off x="518" y="1888"/>
              <a:ext cx="479" cy="213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eaVert"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endParaRPr lang="zh-CN" altLang="en-US" sz="2000" b="1" dirty="0"/>
            </a:p>
          </p:txBody>
        </p:sp>
        <p:sp>
          <p:nvSpPr>
            <p:cNvPr id="12" name="Text Box 117"/>
            <p:cNvSpPr txBox="1">
              <a:spLocks noChangeArrowheads="1"/>
            </p:cNvSpPr>
            <p:nvPr/>
          </p:nvSpPr>
          <p:spPr bwMode="auto">
            <a:xfrm>
              <a:off x="920" y="1915"/>
              <a:ext cx="479" cy="201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vert="eaVert" wrap="square"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5" name="Picture 29" descr="08010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flipH="1">
            <a:off x="1785918" y="2002376"/>
            <a:ext cx="1646670" cy="1272382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17" name="Picture 30" descr="c1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25168" y="2025645"/>
            <a:ext cx="1714992" cy="122584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18" name="Picture 31" descr="pic_2862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534672" y="3261425"/>
            <a:ext cx="2057595" cy="1024837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19" name="Text Box 33"/>
          <p:cNvSpPr txBox="1">
            <a:spLocks noChangeArrowheads="1"/>
          </p:cNvSpPr>
          <p:nvPr/>
        </p:nvSpPr>
        <p:spPr bwMode="auto">
          <a:xfrm>
            <a:off x="6000760" y="1714494"/>
            <a:ext cx="1785950" cy="19943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硫酸钾：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K</a:t>
            </a:r>
            <a:r>
              <a:rPr lang="en-US" altLang="zh-CN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zh-CN" b="1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氯化钾：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071538" y="785800"/>
            <a:ext cx="6572296" cy="3786214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39937" y="1428742"/>
            <a:ext cx="3903633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b="1" dirty="0" smtClean="0"/>
              <a:t>农作物缺钾的表现：</a:t>
            </a:r>
            <a:r>
              <a:rPr lang="zh-CN" altLang="en-US" b="1" dirty="0" smtClean="0">
                <a:solidFill>
                  <a:srgbClr val="FF0000"/>
                </a:solidFill>
              </a:rPr>
              <a:t>叶尖及叶缘发黄</a:t>
            </a:r>
            <a:endParaRPr lang="zh-CN" altLang="en-US" b="1" dirty="0" smtClean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defRPr/>
            </a:pPr>
            <a:endParaRPr lang="zh-CN" altLang="en-US" b="1" dirty="0"/>
          </a:p>
        </p:txBody>
      </p:sp>
      <p:sp>
        <p:nvSpPr>
          <p:cNvPr id="14" name="圆角矩形 13"/>
          <p:cNvSpPr/>
          <p:nvPr/>
        </p:nvSpPr>
        <p:spPr>
          <a:xfrm>
            <a:off x="5786446" y="1500180"/>
            <a:ext cx="1857388" cy="242889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928676"/>
            <a:ext cx="3933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00166" y="1425069"/>
            <a:ext cx="4643470" cy="413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各种化学肥料的作用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复合肥料</a:t>
            </a:r>
            <a:endPara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Box 33"/>
          <p:cNvSpPr txBox="1">
            <a:spLocks noChangeArrowheads="1"/>
          </p:cNvSpPr>
          <p:nvPr/>
        </p:nvSpPr>
        <p:spPr bwMode="auto">
          <a:xfrm>
            <a:off x="1928794" y="2001250"/>
            <a:ext cx="3357586" cy="9276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磷酸二氢钾：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zh-CN" b="1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硝酸钾：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357290" y="1357304"/>
            <a:ext cx="6500858" cy="1857388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000100" y="1571618"/>
            <a:ext cx="7099152" cy="2371028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endParaRPr lang="en-US" altLang="zh-CN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利：</a:t>
            </a: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农业增长的最有力措施。</a:t>
            </a:r>
            <a:endParaRPr lang="en-US" altLang="zh-CN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弊：</a:t>
            </a:r>
            <a:r>
              <a:rPr kumimoji="1"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化肥中含有一些重金属元素</a:t>
            </a:r>
            <a:r>
              <a:rPr kumimoji="1"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1"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有毒有机物</a:t>
            </a:r>
            <a:r>
              <a:rPr kumimoji="1"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1"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放射性物质。</a:t>
            </a:r>
            <a:endParaRPr kumimoji="1" lang="en-US" altLang="zh-CN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kumimoji="1" lang="zh-CN" alt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不</a:t>
            </a:r>
            <a:r>
              <a:rPr kumimoji="1" lang="zh-CN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合理</a:t>
            </a:r>
            <a:r>
              <a:rPr kumimoji="1" lang="zh-CN" alt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施用：</a:t>
            </a:r>
            <a:r>
              <a:rPr kumimoji="1"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易造成</a:t>
            </a:r>
            <a:r>
              <a:rPr kumimoji="1" lang="en-US" altLang="zh-C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土壤、水、大气污染。</a:t>
            </a:r>
            <a:endParaRPr kumimoji="1" lang="zh-CN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kumimoji="1" lang="en-US" altLang="zh-CN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zh-CN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D:\win7我的文档-桌面-收藏夹\Desktop\b_1243702777720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1000114"/>
            <a:ext cx="943943" cy="94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642910" y="1928808"/>
            <a:ext cx="7143800" cy="1857388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85866"/>
            <a:ext cx="2352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785786" y="1987706"/>
            <a:ext cx="6033282" cy="2227118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外观：白色晶体。</a:t>
            </a:r>
            <a:endParaRPr lang="en-US" altLang="zh-CN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溶解性：易溶于水。</a:t>
            </a:r>
            <a:endParaRPr lang="en-US" altLang="zh-CN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加熟石灰：氮肥有刺激性气味的气体生成。</a:t>
            </a:r>
            <a:endParaRPr lang="en-US" altLang="zh-CN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endParaRPr lang="zh-CN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D:\win7我的文档-桌面-收藏夹\Desktop\b_1243702777720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99" y="928676"/>
            <a:ext cx="943943" cy="94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1071538" y="1857370"/>
            <a:ext cx="6929486" cy="1857388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142990"/>
            <a:ext cx="24193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926" y="1764895"/>
            <a:ext cx="442915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500" dirty="0" smtClean="0">
                <a:latin typeface="华文行楷" panose="02010800040101010101" pitchFamily="2" charset="-122"/>
                <a:ea typeface="华文行楷" panose="02010800040101010101" pitchFamily="2" charset="-122"/>
                <a:sym typeface="宋体" panose="02010600030101010101" pitchFamily="2" charset="-122"/>
              </a:rPr>
              <a:t>速效演练</a:t>
            </a:r>
            <a:endParaRPr lang="zh-CN" altLang="en-US" sz="6500" dirty="0" smtClean="0">
              <a:latin typeface="华文行楷" panose="02010800040101010101" pitchFamily="2" charset="-122"/>
              <a:ea typeface="华文行楷" panose="020108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967610" y="1000114"/>
            <a:ext cx="6604786" cy="3394472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zh-CN" altLang="en-US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例</a:t>
            </a:r>
            <a:r>
              <a:rPr lang="en-US" altLang="zh-CN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18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尿素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[CO(NH</a:t>
            </a:r>
            <a:r>
              <a:rPr lang="en-US" altLang="zh-CN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是一种高效化肥，它</a:t>
            </a: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属于</a:t>
            </a:r>
            <a:r>
              <a:rPr lang="zh-CN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　　）</a:t>
            </a: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b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zh-CN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zxwzxw\AppData\Local\Temp\Rar$DRa0.324\造型-7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15008" y="2643188"/>
            <a:ext cx="1768273" cy="1768273"/>
          </a:xfrm>
          <a:prstGeom prst="rect">
            <a:avLst/>
          </a:prstGeom>
          <a:noFill/>
        </p:spPr>
      </p:pic>
      <p:sp>
        <p:nvSpPr>
          <p:cNvPr id="4" name="云形标注 3"/>
          <p:cNvSpPr/>
          <p:nvPr/>
        </p:nvSpPr>
        <p:spPr>
          <a:xfrm>
            <a:off x="4214810" y="2143122"/>
            <a:ext cx="2143140" cy="857256"/>
          </a:xfrm>
          <a:prstGeom prst="cloudCallout">
            <a:avLst>
              <a:gd name="adj1" fmla="val 41562"/>
              <a:gd name="adj2" fmla="val 101204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00B05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你学会了吗？</a:t>
            </a:r>
            <a:endParaRPr lang="zh-CN" altLang="en-US" dirty="0">
              <a:solidFill>
                <a:srgbClr val="00B05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35134" y="157161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214560"/>
            <a:ext cx="194310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000100" y="1071552"/>
            <a:ext cx="7500990" cy="378621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zh-CN" altLang="en-US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例</a:t>
            </a:r>
            <a:r>
              <a:rPr lang="en-US" altLang="zh-CN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18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kumimoji="1" lang="zh-CN" altLang="en-US" sz="1800" b="1" dirty="0">
                <a:latin typeface="Times New Roman" panose="02020603050405020304" pitchFamily="18" charset="0"/>
              </a:rPr>
              <a:t>下列化肥与熟石灰混合研磨，能闻到氨气味的是</a:t>
            </a:r>
            <a:r>
              <a:rPr kumimoji="1" lang="zh-CN" altLang="en-US" sz="1800" dirty="0" smtClean="0">
                <a:latin typeface="Times New Roman" panose="02020603050405020304" pitchFamily="18" charset="0"/>
              </a:rPr>
              <a:t>（　）</a:t>
            </a:r>
            <a:endParaRPr kumimoji="1" lang="en-US" altLang="zh-CN" sz="1800" dirty="0" smtClean="0"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071934" y="2071684"/>
            <a:ext cx="3339909" cy="2268339"/>
            <a:chOff x="4071934" y="2071684"/>
            <a:chExt cx="3339909" cy="2268339"/>
          </a:xfrm>
        </p:grpSpPr>
        <p:pic>
          <p:nvPicPr>
            <p:cNvPr id="3" name="Picture 2" descr="C:\Users\zxwzxw\AppData\Local\Temp\Rar$DRa0.324\造型-7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643570" y="2571750"/>
              <a:ext cx="1768273" cy="1768273"/>
            </a:xfrm>
            <a:prstGeom prst="rect">
              <a:avLst/>
            </a:prstGeom>
            <a:noFill/>
          </p:spPr>
        </p:pic>
        <p:sp>
          <p:nvSpPr>
            <p:cNvPr id="5" name="云形标注 4"/>
            <p:cNvSpPr/>
            <p:nvPr/>
          </p:nvSpPr>
          <p:spPr>
            <a:xfrm>
              <a:off x="4071934" y="2071684"/>
              <a:ext cx="2143140" cy="857256"/>
            </a:xfrm>
            <a:prstGeom prst="cloudCallout">
              <a:avLst>
                <a:gd name="adj1" fmla="val 57051"/>
                <a:gd name="adj2" fmla="val 118008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00B05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你学会了吗？</a:t>
              </a:r>
              <a:endParaRPr lang="zh-CN" altLang="en-US" dirty="0">
                <a:solidFill>
                  <a:srgbClr val="00B05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6572264" y="1643056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285998"/>
            <a:ext cx="205740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357158" y="1000114"/>
            <a:ext cx="8143932" cy="339447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30000"/>
              </a:lnSpc>
              <a:spcBef>
                <a:spcPts val="600"/>
              </a:spcBef>
              <a:buNone/>
            </a:pPr>
            <a:r>
              <a:rPr lang="zh-CN" altLang="en-US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例</a:t>
            </a:r>
            <a:r>
              <a:rPr lang="en-US" altLang="zh-CN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18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kumimoji="1"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高温或猛烈撞击均会使化肥硝酸铵发生剧烈的分解反应，生成大量气体，放出大量的热，因而发生爆炸。已知硝酸铵爆炸反应化学方程式为：</a:t>
            </a:r>
            <a:br>
              <a:rPr kumimoji="1"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1"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kumimoji="1"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2NH</a:t>
            </a:r>
            <a:r>
              <a:rPr kumimoji="1" lang="en-US" altLang="zh-CN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1"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kumimoji="1" lang="en-US" altLang="zh-CN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=2N</a:t>
            </a:r>
            <a:r>
              <a:rPr kumimoji="1" lang="en-US" altLang="zh-CN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↑+O</a:t>
            </a:r>
            <a:r>
              <a:rPr kumimoji="1" lang="en-US" altLang="zh-CN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↑+4X</a:t>
            </a:r>
            <a:r>
              <a:rPr kumimoji="1"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r>
              <a:rPr kumimoji="1"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1"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的化学式是</a:t>
            </a:r>
            <a:r>
              <a:rPr kumimoji="1" lang="zh-CN" alt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  </a:t>
            </a:r>
            <a:r>
              <a:rPr kumimoji="1"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1" lang="zh-CN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786314" y="2786064"/>
            <a:ext cx="3697099" cy="1768273"/>
            <a:chOff x="4786314" y="2786064"/>
            <a:chExt cx="3697099" cy="1768273"/>
          </a:xfrm>
        </p:grpSpPr>
        <p:pic>
          <p:nvPicPr>
            <p:cNvPr id="3" name="Picture 2" descr="C:\Users\zxwzxw\AppData\Local\Temp\Rar$DRa0.324\造型-7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6715140" y="2786064"/>
              <a:ext cx="1768273" cy="1768273"/>
            </a:xfrm>
            <a:prstGeom prst="rect">
              <a:avLst/>
            </a:prstGeom>
            <a:noFill/>
          </p:spPr>
        </p:pic>
        <p:sp>
          <p:nvSpPr>
            <p:cNvPr id="5" name="云形标注 4"/>
            <p:cNvSpPr/>
            <p:nvPr/>
          </p:nvSpPr>
          <p:spPr>
            <a:xfrm>
              <a:off x="4786314" y="2786064"/>
              <a:ext cx="2143140" cy="857256"/>
            </a:xfrm>
            <a:prstGeom prst="cloudCallout">
              <a:avLst>
                <a:gd name="adj1" fmla="val 70494"/>
                <a:gd name="adj2" fmla="val 55908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00B05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你学会了吗？</a:t>
              </a:r>
              <a:endParaRPr lang="zh-CN" altLang="en-US" dirty="0">
                <a:solidFill>
                  <a:srgbClr val="00B05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571472" y="1000114"/>
            <a:ext cx="7572428" cy="339447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例</a:t>
            </a:r>
            <a:r>
              <a:rPr lang="en-US" altLang="zh-CN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zh-CN" sz="18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kumimoji="1" lang="zh-CN" altLang="en-US" sz="1800" b="1" dirty="0">
                <a:latin typeface="Times New Roman" panose="02020603050405020304" pitchFamily="18" charset="0"/>
              </a:rPr>
              <a:t>人尿中氮元素的质量分数为</a:t>
            </a:r>
            <a:r>
              <a:rPr kumimoji="1" lang="en-US" altLang="zh-CN" sz="1800" b="1" dirty="0">
                <a:latin typeface="Times New Roman" panose="02020603050405020304" pitchFamily="18" charset="0"/>
              </a:rPr>
              <a:t>0.91</a:t>
            </a:r>
            <a:r>
              <a:rPr kumimoji="1" lang="zh-CN" altLang="en-US" sz="1800" b="1" dirty="0">
                <a:latin typeface="Times New Roman" panose="02020603050405020304" pitchFamily="18" charset="0"/>
              </a:rPr>
              <a:t>％，假定人尿中不含其他含氮物质</a:t>
            </a:r>
            <a:r>
              <a:rPr kumimoji="1" lang="zh-CN" altLang="en-US" sz="1800" b="1" dirty="0" smtClean="0">
                <a:latin typeface="Times New Roman" panose="02020603050405020304" pitchFamily="18" charset="0"/>
              </a:rPr>
              <a:t>，则人尿中含尿素</a:t>
            </a:r>
            <a:r>
              <a:rPr kumimoji="1" lang="en-US" altLang="zh-CN" sz="1800" b="1" dirty="0" smtClean="0">
                <a:latin typeface="Times New Roman" panose="02020603050405020304" pitchFamily="18" charset="0"/>
              </a:rPr>
              <a:t>[CO(NH</a:t>
            </a:r>
            <a:r>
              <a:rPr kumimoji="1" lang="en-US" altLang="zh-CN" sz="1800" b="1" baseline="-25000" dirty="0" smtClean="0">
                <a:latin typeface="Times New Roman" panose="02020603050405020304" pitchFamily="18" charset="0"/>
              </a:rPr>
              <a:t>2</a:t>
            </a:r>
            <a:r>
              <a:rPr kumimoji="1" lang="en-US" altLang="zh-CN" sz="1800" b="1" dirty="0" smtClean="0">
                <a:latin typeface="Times New Roman" panose="02020603050405020304" pitchFamily="18" charset="0"/>
              </a:rPr>
              <a:t>)</a:t>
            </a:r>
            <a:r>
              <a:rPr kumimoji="1" lang="en-US" altLang="zh-CN" sz="1800" b="1" baseline="-25000" dirty="0" smtClean="0">
                <a:latin typeface="Times New Roman" panose="02020603050405020304" pitchFamily="18" charset="0"/>
              </a:rPr>
              <a:t>2</a:t>
            </a:r>
            <a:r>
              <a:rPr kumimoji="1" lang="en-US" altLang="zh-CN" sz="1800" b="1" dirty="0" smtClean="0">
                <a:latin typeface="Times New Roman" panose="02020603050405020304" pitchFamily="18" charset="0"/>
              </a:rPr>
              <a:t>]</a:t>
            </a:r>
            <a:r>
              <a:rPr kumimoji="1" lang="zh-CN" altLang="en-US" sz="1800" b="1" dirty="0" smtClean="0">
                <a:latin typeface="Times New Roman" panose="02020603050405020304" pitchFamily="18" charset="0"/>
              </a:rPr>
              <a:t>的质量分数为</a:t>
            </a:r>
            <a:r>
              <a:rPr kumimoji="1" lang="zh-CN" altLang="en-US" sz="1800" dirty="0" smtClean="0">
                <a:latin typeface="Times New Roman" panose="02020603050405020304" pitchFamily="18" charset="0"/>
              </a:rPr>
              <a:t>（　   ） </a:t>
            </a:r>
            <a:br>
              <a:rPr kumimoji="1" lang="zh-CN" altLang="en-US" sz="1800" b="1" dirty="0">
                <a:latin typeface="Times New Roman" panose="02020603050405020304" pitchFamily="18" charset="0"/>
              </a:rPr>
            </a:br>
            <a:r>
              <a:rPr kumimoji="1" lang="zh-CN" altLang="en-US" sz="1800" b="1" dirty="0" smtClean="0">
                <a:latin typeface="Times New Roman" panose="02020603050405020304" pitchFamily="18" charset="0"/>
              </a:rPr>
              <a:t>　</a:t>
            </a:r>
            <a:endParaRPr kumimoji="1" lang="en-US" altLang="zh-CN" sz="1800" b="1" dirty="0"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kumimoji="1" lang="en-US" altLang="zh-CN" sz="1800" b="1" dirty="0" smtClean="0">
                <a:latin typeface="Times New Roman" panose="02020603050405020304" pitchFamily="18" charset="0"/>
              </a:rPr>
              <a:t>      </a:t>
            </a:r>
            <a:endParaRPr kumimoji="1" lang="en-US" altLang="zh-CN" sz="1800" b="1" dirty="0"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72000" y="2428874"/>
            <a:ext cx="3625661" cy="1911149"/>
            <a:chOff x="4572000" y="2428874"/>
            <a:chExt cx="3625661" cy="1911149"/>
          </a:xfrm>
        </p:grpSpPr>
        <p:pic>
          <p:nvPicPr>
            <p:cNvPr id="3" name="Picture 2" descr="C:\Users\zxwzxw\AppData\Local\Temp\Rar$DRa0.324\造型-7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6429388" y="2571750"/>
              <a:ext cx="1768273" cy="1768273"/>
            </a:xfrm>
            <a:prstGeom prst="rect">
              <a:avLst/>
            </a:prstGeom>
            <a:noFill/>
          </p:spPr>
        </p:pic>
        <p:sp>
          <p:nvSpPr>
            <p:cNvPr id="5" name="云形标注 4"/>
            <p:cNvSpPr/>
            <p:nvPr/>
          </p:nvSpPr>
          <p:spPr>
            <a:xfrm>
              <a:off x="4572000" y="2428874"/>
              <a:ext cx="2143140" cy="857256"/>
            </a:xfrm>
            <a:prstGeom prst="cloudCallout">
              <a:avLst>
                <a:gd name="adj1" fmla="val 68741"/>
                <a:gd name="adj2" fmla="val 78556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00B05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你学会了吗？</a:t>
              </a:r>
              <a:endParaRPr lang="zh-CN" altLang="en-US" dirty="0">
                <a:solidFill>
                  <a:srgbClr val="00B05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5072066" y="192880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357436"/>
            <a:ext cx="149542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538412" y="642924"/>
            <a:ext cx="7962678" cy="186528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30000"/>
              </a:lnSpc>
              <a:spcBef>
                <a:spcPts val="600"/>
              </a:spcBef>
              <a:buNone/>
            </a:pPr>
            <a:r>
              <a:rPr lang="zh-CN" altLang="en-US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例</a:t>
            </a:r>
            <a:r>
              <a:rPr lang="en-US" altLang="zh-CN" sz="1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altLang="zh-CN" sz="18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kumimoji="1" lang="zh-CN" altLang="en-US" sz="1800" b="1" dirty="0">
                <a:latin typeface="Times New Roman" panose="02020603050405020304" pitchFamily="18" charset="0"/>
              </a:rPr>
              <a:t>商店中现有碳铵（</a:t>
            </a:r>
            <a:r>
              <a:rPr kumimoji="1" lang="en-US" altLang="zh-CN" sz="1800" b="1" dirty="0">
                <a:latin typeface="Times New Roman" panose="02020603050405020304" pitchFamily="18" charset="0"/>
              </a:rPr>
              <a:t>NH</a:t>
            </a:r>
            <a:r>
              <a:rPr kumimoji="1" lang="en-US" altLang="zh-CN" sz="1800" b="1" baseline="-25000" dirty="0">
                <a:latin typeface="Times New Roman" panose="02020603050405020304" pitchFamily="18" charset="0"/>
              </a:rPr>
              <a:t>4</a:t>
            </a:r>
            <a:r>
              <a:rPr kumimoji="1" lang="en-US" altLang="zh-CN" sz="1800" b="1" dirty="0">
                <a:latin typeface="Times New Roman" panose="02020603050405020304" pitchFamily="18" charset="0"/>
              </a:rPr>
              <a:t>HCO</a:t>
            </a:r>
            <a:r>
              <a:rPr kumimoji="1" lang="en-US" altLang="zh-CN" sz="1800" b="1" baseline="-25000" dirty="0">
                <a:latin typeface="Times New Roman" panose="02020603050405020304" pitchFamily="18" charset="0"/>
              </a:rPr>
              <a:t>3</a:t>
            </a:r>
            <a:r>
              <a:rPr kumimoji="1" lang="en-US" altLang="zh-CN" sz="1800" b="1" dirty="0">
                <a:latin typeface="Times New Roman" panose="02020603050405020304" pitchFamily="18" charset="0"/>
              </a:rPr>
              <a:t> </a:t>
            </a:r>
            <a:r>
              <a:rPr kumimoji="1" lang="zh-CN" altLang="en-US" sz="1800" b="1" dirty="0">
                <a:latin typeface="Times New Roman" panose="02020603050405020304" pitchFamily="18" charset="0"/>
              </a:rPr>
              <a:t>）、尿素（</a:t>
            </a:r>
            <a:r>
              <a:rPr kumimoji="1" lang="en-US" altLang="zh-CN" sz="1800" b="1" dirty="0">
                <a:latin typeface="Times New Roman" panose="02020603050405020304" pitchFamily="18" charset="0"/>
              </a:rPr>
              <a:t>CO(NH</a:t>
            </a:r>
            <a:r>
              <a:rPr kumimoji="1" lang="en-US" altLang="zh-CN" sz="1800" b="1" baseline="-25000" dirty="0">
                <a:latin typeface="Times New Roman" panose="02020603050405020304" pitchFamily="18" charset="0"/>
              </a:rPr>
              <a:t>2</a:t>
            </a:r>
            <a:r>
              <a:rPr kumimoji="1" lang="en-US" altLang="zh-CN" sz="1800" b="1" dirty="0">
                <a:latin typeface="Times New Roman" panose="02020603050405020304" pitchFamily="18" charset="0"/>
              </a:rPr>
              <a:t>)</a:t>
            </a:r>
            <a:r>
              <a:rPr kumimoji="1" lang="en-US" altLang="zh-CN" sz="1800" b="1" baseline="-25000" dirty="0">
                <a:latin typeface="Times New Roman" panose="02020603050405020304" pitchFamily="18" charset="0"/>
              </a:rPr>
              <a:t>2</a:t>
            </a:r>
            <a:r>
              <a:rPr kumimoji="1" lang="zh-CN" altLang="en-US" sz="1800" b="1" dirty="0">
                <a:latin typeface="Times New Roman" panose="02020603050405020304" pitchFamily="18" charset="0"/>
              </a:rPr>
              <a:t>）两种氮肥，标价为：碳铵</a:t>
            </a:r>
            <a:r>
              <a:rPr kumimoji="1" lang="en-US" altLang="zh-CN" sz="1800" b="1" dirty="0">
                <a:latin typeface="Times New Roman" panose="02020603050405020304" pitchFamily="18" charset="0"/>
              </a:rPr>
              <a:t>0.54</a:t>
            </a:r>
            <a:r>
              <a:rPr kumimoji="1" lang="zh-CN" altLang="en-US" sz="1800" b="1" dirty="0">
                <a:latin typeface="Times New Roman" panose="02020603050405020304" pitchFamily="18" charset="0"/>
              </a:rPr>
              <a:t>元</a:t>
            </a:r>
            <a:r>
              <a:rPr kumimoji="1" lang="en-US" altLang="zh-CN" sz="1800" b="1" dirty="0">
                <a:latin typeface="Times New Roman" panose="02020603050405020304" pitchFamily="18" charset="0"/>
              </a:rPr>
              <a:t>/</a:t>
            </a:r>
            <a:r>
              <a:rPr kumimoji="1" lang="zh-CN" altLang="en-US" sz="1800" b="1" dirty="0">
                <a:latin typeface="Times New Roman" panose="02020603050405020304" pitchFamily="18" charset="0"/>
              </a:rPr>
              <a:t>千克，尿素</a:t>
            </a:r>
            <a:r>
              <a:rPr kumimoji="1" lang="en-US" altLang="zh-CN" sz="1800" b="1" dirty="0">
                <a:latin typeface="Times New Roman" panose="02020603050405020304" pitchFamily="18" charset="0"/>
              </a:rPr>
              <a:t>1.25</a:t>
            </a:r>
            <a:r>
              <a:rPr kumimoji="1" lang="zh-CN" altLang="en-US" sz="1800" b="1" dirty="0">
                <a:latin typeface="Times New Roman" panose="02020603050405020304" pitchFamily="18" charset="0"/>
              </a:rPr>
              <a:t>元／千克。若用</a:t>
            </a:r>
            <a:r>
              <a:rPr kumimoji="1" lang="en-US" altLang="zh-CN" sz="1800" b="1" dirty="0">
                <a:latin typeface="Times New Roman" panose="02020603050405020304" pitchFamily="18" charset="0"/>
              </a:rPr>
              <a:t>100</a:t>
            </a:r>
            <a:r>
              <a:rPr kumimoji="1" lang="zh-CN" altLang="en-US" sz="1800" b="1" dirty="0">
                <a:latin typeface="Times New Roman" panose="02020603050405020304" pitchFamily="18" charset="0"/>
              </a:rPr>
              <a:t>元钱买氮肥，试通过计算说明买哪种氮肥所含氮较多？</a:t>
            </a:r>
            <a:r>
              <a:rPr kumimoji="1" lang="zh-CN" altLang="en-US" sz="1800" dirty="0">
                <a:latin typeface="Times New Roman" panose="02020603050405020304" pitchFamily="18" charset="0"/>
              </a:rPr>
              <a:t> </a:t>
            </a:r>
            <a:endParaRPr kumimoji="1" lang="zh-CN" altLang="en-US" sz="1800" dirty="0"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None/>
            </a:pPr>
            <a:r>
              <a:rPr kumimoji="1" lang="zh-CN" altLang="en-US" sz="1800" b="1" dirty="0">
                <a:latin typeface="Times New Roman" panose="02020603050405020304" pitchFamily="18" charset="0"/>
              </a:rPr>
              <a:t>   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450403" y="2500312"/>
            <a:ext cx="755075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解：</a:t>
            </a:r>
            <a:r>
              <a:rPr kumimoji="1" lang="en-US" altLang="zh-CN" b="1" dirty="0" smtClean="0">
                <a:latin typeface="Times New Roman" panose="02020603050405020304" pitchFamily="18" charset="0"/>
              </a:rPr>
              <a:t>M(NH</a:t>
            </a:r>
            <a:r>
              <a:rPr kumimoji="1" lang="en-US" altLang="zh-CN" b="1" baseline="-25000" dirty="0" smtClean="0">
                <a:latin typeface="Times New Roman" panose="02020603050405020304" pitchFamily="18" charset="0"/>
              </a:rPr>
              <a:t>4</a:t>
            </a:r>
            <a:r>
              <a:rPr kumimoji="1" lang="en-US" altLang="zh-CN" b="1" dirty="0" smtClean="0">
                <a:latin typeface="Times New Roman" panose="02020603050405020304" pitchFamily="18" charset="0"/>
              </a:rPr>
              <a:t>HCO</a:t>
            </a:r>
            <a:r>
              <a:rPr kumimoji="1" lang="en-US" altLang="zh-CN" b="1" baseline="-25000" dirty="0" smtClean="0">
                <a:latin typeface="Times New Roman" panose="02020603050405020304" pitchFamily="18" charset="0"/>
              </a:rPr>
              <a:t>3</a:t>
            </a:r>
            <a:r>
              <a:rPr kumimoji="1" lang="en-US" altLang="zh-CN" b="1" dirty="0">
                <a:latin typeface="Times New Roman" panose="02020603050405020304" pitchFamily="18" charset="0"/>
              </a:rPr>
              <a:t>)=100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元</a:t>
            </a:r>
            <a:r>
              <a:rPr kumimoji="1" lang="en-US" altLang="en-US" b="1" dirty="0">
                <a:latin typeface="Times New Roman" panose="02020603050405020304" pitchFamily="18" charset="0"/>
              </a:rPr>
              <a:t>÷</a:t>
            </a:r>
            <a:r>
              <a:rPr kumimoji="1" lang="en-US" altLang="zh-CN" b="1" dirty="0">
                <a:latin typeface="Times New Roman" panose="02020603050405020304" pitchFamily="18" charset="0"/>
              </a:rPr>
              <a:t>0.54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元</a:t>
            </a:r>
            <a:r>
              <a:rPr kumimoji="1" lang="en-US" altLang="zh-CN" b="1" dirty="0">
                <a:latin typeface="Times New Roman" panose="02020603050405020304" pitchFamily="18" charset="0"/>
              </a:rPr>
              <a:t>/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千克</a:t>
            </a:r>
            <a:r>
              <a:rPr kumimoji="1" lang="en-US" altLang="zh-CN" b="1" dirty="0">
                <a:latin typeface="Times New Roman" panose="02020603050405020304" pitchFamily="18" charset="0"/>
              </a:rPr>
              <a:t>=185.2</a:t>
            </a:r>
            <a:r>
              <a:rPr kumimoji="1" lang="zh-CN" altLang="en-US" b="1" dirty="0" smtClean="0">
                <a:latin typeface="Times New Roman" panose="02020603050405020304" pitchFamily="18" charset="0"/>
              </a:rPr>
              <a:t>千克</a:t>
            </a:r>
            <a:endParaRPr kumimoji="1" lang="en-US" altLang="zh-CN" b="1" dirty="0" smtClean="0">
              <a:latin typeface="Times New Roman" panose="02020603050405020304" pitchFamily="18" charset="0"/>
            </a:endParaRPr>
          </a:p>
          <a:p>
            <a:pPr algn="l">
              <a:spcBef>
                <a:spcPct val="50000"/>
              </a:spcBef>
            </a:pPr>
            <a:r>
              <a:rPr kumimoji="1" lang="zh-CN" altLang="en-US" b="1" dirty="0" smtClean="0">
                <a:latin typeface="Times New Roman" panose="02020603050405020304" pitchFamily="18" charset="0"/>
              </a:rPr>
              <a:t>　　</a:t>
            </a:r>
            <a:r>
              <a:rPr kumimoji="1" lang="en-US" altLang="zh-CN" b="1" dirty="0" smtClean="0">
                <a:latin typeface="Times New Roman" panose="02020603050405020304" pitchFamily="18" charset="0"/>
              </a:rPr>
              <a:t>M </a:t>
            </a:r>
            <a:r>
              <a:rPr kumimoji="1" lang="en-US" altLang="zh-CN" b="1" dirty="0">
                <a:latin typeface="Times New Roman" panose="02020603050405020304" pitchFamily="18" charset="0"/>
              </a:rPr>
              <a:t>(CO(NH</a:t>
            </a:r>
            <a:r>
              <a:rPr kumimoji="1" lang="en-US" altLang="zh-CN" b="1" baseline="-25000" dirty="0">
                <a:latin typeface="Times New Roman" panose="02020603050405020304" pitchFamily="18" charset="0"/>
              </a:rPr>
              <a:t>2</a:t>
            </a:r>
            <a:r>
              <a:rPr kumimoji="1" lang="en-US" altLang="zh-CN" b="1" dirty="0">
                <a:latin typeface="Times New Roman" panose="02020603050405020304" pitchFamily="18" charset="0"/>
              </a:rPr>
              <a:t>)</a:t>
            </a:r>
            <a:r>
              <a:rPr kumimoji="1" lang="en-US" altLang="zh-CN" b="1" baseline="-25000" dirty="0">
                <a:latin typeface="Times New Roman" panose="02020603050405020304" pitchFamily="18" charset="0"/>
              </a:rPr>
              <a:t>2</a:t>
            </a:r>
            <a:r>
              <a:rPr kumimoji="1" lang="en-US" altLang="zh-CN" b="1" dirty="0">
                <a:latin typeface="Times New Roman" panose="02020603050405020304" pitchFamily="18" charset="0"/>
              </a:rPr>
              <a:t>)=100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元</a:t>
            </a:r>
            <a:r>
              <a:rPr kumimoji="1" lang="en-US" altLang="en-US" b="1" dirty="0">
                <a:latin typeface="Times New Roman" panose="02020603050405020304" pitchFamily="18" charset="0"/>
              </a:rPr>
              <a:t>÷</a:t>
            </a:r>
            <a:r>
              <a:rPr kumimoji="1" lang="en-US" altLang="zh-CN" b="1" dirty="0">
                <a:latin typeface="Times New Roman" panose="02020603050405020304" pitchFamily="18" charset="0"/>
              </a:rPr>
              <a:t>1.25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元</a:t>
            </a:r>
            <a:r>
              <a:rPr kumimoji="1" lang="en-US" altLang="zh-CN" b="1" dirty="0">
                <a:latin typeface="Times New Roman" panose="02020603050405020304" pitchFamily="18" charset="0"/>
              </a:rPr>
              <a:t>/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千克</a:t>
            </a:r>
            <a:r>
              <a:rPr kumimoji="1" lang="en-US" altLang="zh-CN" b="1" dirty="0">
                <a:latin typeface="Times New Roman" panose="02020603050405020304" pitchFamily="18" charset="0"/>
              </a:rPr>
              <a:t>=80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千克</a:t>
            </a:r>
            <a:endParaRPr kumimoji="1" lang="zh-CN" altLang="en-US" b="1" dirty="0">
              <a:latin typeface="Times New Roman" panose="02020603050405020304" pitchFamily="18" charset="0"/>
            </a:endParaRPr>
          </a:p>
          <a:p>
            <a:pPr algn="l">
              <a:spcBef>
                <a:spcPct val="50000"/>
              </a:spcBef>
            </a:pPr>
            <a:r>
              <a:rPr kumimoji="1" lang="zh-CN" altLang="en-US" b="1" dirty="0" smtClean="0">
                <a:latin typeface="Times New Roman" panose="02020603050405020304" pitchFamily="18" charset="0"/>
              </a:rPr>
              <a:t>　　碳</a:t>
            </a:r>
            <a:r>
              <a:rPr kumimoji="1" lang="zh-CN" altLang="en-US" b="1" dirty="0">
                <a:latin typeface="Times New Roman" panose="02020603050405020304" pitchFamily="18" charset="0"/>
              </a:rPr>
              <a:t>铵中氮元素的质量</a:t>
            </a:r>
            <a:r>
              <a:rPr kumimoji="1" lang="en-US" altLang="zh-CN" b="1" dirty="0">
                <a:latin typeface="Times New Roman" panose="02020603050405020304" pitchFamily="18" charset="0"/>
              </a:rPr>
              <a:t>= 185.2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千克</a:t>
            </a:r>
            <a:r>
              <a:rPr kumimoji="1" lang="en-US" altLang="zh-CN" b="1" dirty="0">
                <a:latin typeface="Times New Roman" panose="02020603050405020304" pitchFamily="18" charset="0"/>
              </a:rPr>
              <a:t>×17.7﹪=32.8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千克</a:t>
            </a:r>
            <a:endParaRPr kumimoji="1" lang="zh-CN" altLang="en-US" b="1" dirty="0">
              <a:latin typeface="Times New Roman" panose="02020603050405020304" pitchFamily="18" charset="0"/>
            </a:endParaRPr>
          </a:p>
          <a:p>
            <a:pPr algn="l">
              <a:spcBef>
                <a:spcPct val="50000"/>
              </a:spcBef>
            </a:pPr>
            <a:r>
              <a:rPr kumimoji="1" lang="zh-CN" altLang="en-US" b="1" dirty="0" smtClean="0">
                <a:latin typeface="Times New Roman" panose="02020603050405020304" pitchFamily="18" charset="0"/>
              </a:rPr>
              <a:t>　　尿素</a:t>
            </a:r>
            <a:r>
              <a:rPr kumimoji="1" lang="zh-CN" altLang="en-US" b="1" dirty="0">
                <a:latin typeface="Times New Roman" panose="02020603050405020304" pitchFamily="18" charset="0"/>
              </a:rPr>
              <a:t>中氮元素的质量</a:t>
            </a:r>
            <a:r>
              <a:rPr kumimoji="1" lang="en-US" altLang="zh-CN" b="1" dirty="0">
                <a:latin typeface="Times New Roman" panose="02020603050405020304" pitchFamily="18" charset="0"/>
              </a:rPr>
              <a:t>= 80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千克</a:t>
            </a:r>
            <a:r>
              <a:rPr kumimoji="1" lang="en-US" altLang="zh-CN" b="1" dirty="0">
                <a:latin typeface="Times New Roman" panose="02020603050405020304" pitchFamily="18" charset="0"/>
              </a:rPr>
              <a:t>×46.7﹪=37.4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千克</a:t>
            </a:r>
            <a:endParaRPr kumimoji="1" lang="zh-CN" altLang="en-US" b="1" dirty="0">
              <a:latin typeface="Times New Roman" panose="02020603050405020304" pitchFamily="18" charset="0"/>
            </a:endParaRPr>
          </a:p>
          <a:p>
            <a:pPr algn="l">
              <a:spcBef>
                <a:spcPct val="50000"/>
              </a:spcBef>
            </a:pPr>
            <a:r>
              <a:rPr kumimoji="1"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答：</a:t>
            </a:r>
            <a:r>
              <a:rPr kumimoji="1" lang="zh-CN" altLang="en-US" b="1" dirty="0" smtClean="0">
                <a:latin typeface="Times New Roman" panose="02020603050405020304" pitchFamily="18" charset="0"/>
              </a:rPr>
              <a:t>买</a:t>
            </a:r>
            <a:r>
              <a:rPr kumimoji="1" lang="zh-CN" altLang="en-US" b="1" dirty="0">
                <a:latin typeface="Times New Roman" panose="02020603050405020304" pitchFamily="18" charset="0"/>
              </a:rPr>
              <a:t>尿素化肥中所含的氮元素</a:t>
            </a:r>
            <a:r>
              <a:rPr kumimoji="1" lang="zh-CN" altLang="en-US" b="1" dirty="0" smtClean="0">
                <a:latin typeface="Times New Roman" panose="02020603050405020304" pitchFamily="18" charset="0"/>
              </a:rPr>
              <a:t>较多。</a:t>
            </a:r>
            <a:endParaRPr kumimoji="1"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285852" y="2428874"/>
            <a:ext cx="6357982" cy="2143140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926" y="1785932"/>
            <a:ext cx="442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500" dirty="0" smtClean="0">
                <a:latin typeface="华文行楷" panose="02010800040101010101" pitchFamily="2" charset="-122"/>
                <a:ea typeface="华文行楷" panose="02010800040101010101" pitchFamily="2" charset="-122"/>
                <a:sym typeface="宋体" panose="02010600030101010101" pitchFamily="2" charset="-122"/>
              </a:rPr>
              <a:t>学习小结</a:t>
            </a:r>
            <a:endParaRPr lang="zh-CN" altLang="en-US" sz="6500" dirty="0" smtClean="0">
              <a:latin typeface="华文行楷" panose="02010800040101010101" pitchFamily="2" charset="-122"/>
              <a:ea typeface="华文行楷" panose="020108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804" y="1357304"/>
            <a:ext cx="8229600" cy="3394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4400" dirty="0" smtClean="0"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化肥的种类</a:t>
            </a:r>
            <a:endParaRPr lang="en-US" altLang="zh-CN" sz="4400" dirty="0" smtClean="0"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4400" dirty="0" smtClean="0"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　　氮肥的检验</a:t>
            </a:r>
            <a:endParaRPr lang="en-US" altLang="zh-CN" sz="4400" dirty="0" smtClean="0"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4400" dirty="0" smtClean="0"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　　　　混合物的计算</a:t>
            </a:r>
            <a:endParaRPr lang="zh-CN" altLang="en-US" sz="4400" dirty="0"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zxwzxw\AppData\Local\Temp\Rar$DRa0.134\造型-15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609150" y="1322752"/>
            <a:ext cx="1749064" cy="1749064"/>
          </a:xfrm>
          <a:prstGeom prst="rect">
            <a:avLst/>
          </a:prstGeom>
          <a:noFill/>
        </p:spPr>
      </p:pic>
      <p:sp>
        <p:nvSpPr>
          <p:cNvPr id="4" name="云形标注 3"/>
          <p:cNvSpPr/>
          <p:nvPr/>
        </p:nvSpPr>
        <p:spPr>
          <a:xfrm>
            <a:off x="4572000" y="1214428"/>
            <a:ext cx="2143140" cy="857256"/>
          </a:xfrm>
          <a:prstGeom prst="cloudCallout">
            <a:avLst>
              <a:gd name="adj1" fmla="val 81892"/>
              <a:gd name="adj2" fmla="val 62483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00B05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重点呦？</a:t>
            </a:r>
            <a:endParaRPr lang="zh-CN" altLang="en-US" dirty="0">
              <a:solidFill>
                <a:srgbClr val="00B05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1075</Words>
  <Application>WPS 演示</Application>
  <PresentationFormat>全屏显示(16:9)</PresentationFormat>
  <Paragraphs>133</Paragraphs>
  <Slides>23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黑体</vt:lpstr>
      <vt:lpstr>楷体_GB2312</vt:lpstr>
      <vt:lpstr>华文行楷</vt:lpstr>
      <vt:lpstr>Times New Roman</vt:lpstr>
      <vt:lpstr>华文新魏</vt:lpstr>
      <vt:lpstr>隶书</vt:lpstr>
      <vt:lpstr>新宋体</vt:lpstr>
      <vt:lpstr>Office 主题</vt:lpstr>
      <vt:lpstr>化学肥料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在这里输入您的标题</dc:title>
  <dc:creator>fhxy</dc:creator>
  <cp:lastModifiedBy>Administrator</cp:lastModifiedBy>
  <cp:revision>104</cp:revision>
  <dcterms:created xsi:type="dcterms:W3CDTF">2014-04-04T07:15:00Z</dcterms:created>
  <dcterms:modified xsi:type="dcterms:W3CDTF">2018-07-05T07:10:57Z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