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43" r:id="rId3"/>
    <p:sldId id="265" r:id="rId4"/>
    <p:sldId id="393" r:id="rId5"/>
    <p:sldId id="394" r:id="rId6"/>
    <p:sldId id="348" r:id="rId7"/>
    <p:sldId id="307" r:id="rId8"/>
    <p:sldId id="278" r:id="rId9"/>
    <p:sldId id="395" r:id="rId10"/>
    <p:sldId id="396" r:id="rId11"/>
    <p:sldId id="398" r:id="rId12"/>
    <p:sldId id="399" r:id="rId13"/>
    <p:sldId id="400" r:id="rId14"/>
    <p:sldId id="401" r:id="rId15"/>
    <p:sldId id="402" r:id="rId16"/>
    <p:sldId id="403" r:id="rId17"/>
    <p:sldId id="404" r:id="rId18"/>
    <p:sldId id="405" r:id="rId19"/>
    <p:sldId id="271" r:id="rId20"/>
    <p:sldId id="330" r:id="rId21"/>
    <p:sldId id="277" r:id="rId22"/>
    <p:sldId id="261" r:id="rId23"/>
    <p:sldId id="281" r:id="rId24"/>
    <p:sldId id="262" r:id="rId25"/>
  </p:sldIdLst>
  <p:sldSz cx="9144000" cy="5143500" type="screen16x9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52" userDrawn="1">
          <p15:clr>
            <a:srgbClr val="A4A3A4"/>
          </p15:clr>
        </p15:guide>
        <p15:guide id="2" pos="28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987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-102" y="-714"/>
      </p:cViewPr>
      <p:guideLst>
        <p:guide orient="horz" pos="1652"/>
        <p:guide pos="28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2024/5/11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235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984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七彩课堂4个字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249" y="41028"/>
            <a:ext cx="1370357" cy="537812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-63400" y="84142"/>
            <a:ext cx="3600452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北师版</a:t>
            </a:r>
            <a:r>
              <a:rPr lang="en-US" altLang="zh-CN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数学</a:t>
            </a:r>
            <a:r>
              <a:rPr lang="en-US" altLang="zh-CN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五年级</a:t>
            </a:r>
            <a:r>
              <a:rPr lang="en-US" altLang="zh-CN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上册</a:t>
            </a:r>
            <a:endParaRPr lang="zh-CN" altLang="en-US" sz="1600" b="1" spc="300" dirty="0">
              <a:ln w="0"/>
              <a:solidFill>
                <a:prstClr val="black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圆角矩形 7"/>
          <p:cNvSpPr/>
          <p:nvPr userDrawn="1"/>
        </p:nvSpPr>
        <p:spPr>
          <a:xfrm>
            <a:off x="109220" y="400050"/>
            <a:ext cx="3230245" cy="76200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9" t="21331" r="6846" b="29800"/>
          <a:stretch>
            <a:fillRect/>
          </a:stretch>
        </p:blipFill>
        <p:spPr>
          <a:xfrm>
            <a:off x="898525" y="738505"/>
            <a:ext cx="7378700" cy="3671570"/>
          </a:xfrm>
          <a:prstGeom prst="rect">
            <a:avLst/>
          </a:prstGeom>
        </p:spPr>
      </p:pic>
      <p:pic>
        <p:nvPicPr>
          <p:cNvPr id="10" name="图片 9" descr="立体尺子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160000">
            <a:off x="182880" y="414655"/>
            <a:ext cx="1219835" cy="1219835"/>
          </a:xfrm>
          <a:prstGeom prst="rect">
            <a:avLst/>
          </a:prstGeom>
        </p:spPr>
      </p:pic>
      <p:pic>
        <p:nvPicPr>
          <p:cNvPr id="11" name="图片 10" descr="小草"/>
          <p:cNvPicPr>
            <a:picLocks noChangeAspect="1"/>
          </p:cNvPicPr>
          <p:nvPr userDrawn="1"/>
        </p:nvPicPr>
        <p:blipFill>
          <a:blip r:embed="rId5"/>
          <a:srcRect l="3210" t="41481" b="40247"/>
          <a:stretch>
            <a:fillRect/>
          </a:stretch>
        </p:blipFill>
        <p:spPr>
          <a:xfrm>
            <a:off x="-21665" y="4201945"/>
            <a:ext cx="5334000" cy="996950"/>
          </a:xfrm>
          <a:prstGeom prst="rect">
            <a:avLst/>
          </a:prstGeom>
        </p:spPr>
      </p:pic>
      <p:pic>
        <p:nvPicPr>
          <p:cNvPr id="12" name="图片 11" descr="花花"/>
          <p:cNvPicPr>
            <a:picLocks noChangeAspect="1"/>
          </p:cNvPicPr>
          <p:nvPr userDrawn="1"/>
        </p:nvPicPr>
        <p:blipFill>
          <a:blip r:embed="rId6"/>
          <a:srcRect l="2934" t="18441" r="5448" b="31014"/>
          <a:stretch>
            <a:fillRect/>
          </a:stretch>
        </p:blipFill>
        <p:spPr>
          <a:xfrm>
            <a:off x="7580705" y="4284645"/>
            <a:ext cx="1572260" cy="8674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绿色框00"/>
          <p:cNvPicPr>
            <a:picLocks noChangeAspect="1"/>
          </p:cNvPicPr>
          <p:nvPr userDrawn="1"/>
        </p:nvPicPr>
        <p:blipFill>
          <a:blip r:embed="rId2"/>
          <a:srcRect l="11589" t="40000" r="12691" b="23210"/>
          <a:stretch>
            <a:fillRect/>
          </a:stretch>
        </p:blipFill>
        <p:spPr>
          <a:xfrm>
            <a:off x="3756211" y="-12599"/>
            <a:ext cx="1658471" cy="540448"/>
          </a:xfrm>
          <a:prstGeom prst="rect">
            <a:avLst/>
          </a:prstGeom>
        </p:spPr>
      </p:pic>
      <p:cxnSp>
        <p:nvCxnSpPr>
          <p:cNvPr id="10" name="直接连接符 9"/>
          <p:cNvCxnSpPr/>
          <p:nvPr userDrawn="1"/>
        </p:nvCxnSpPr>
        <p:spPr>
          <a:xfrm>
            <a:off x="240276" y="257625"/>
            <a:ext cx="10736" cy="4646069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8919882" y="654424"/>
            <a:ext cx="0" cy="4312023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 flipH="1">
            <a:off x="251012" y="4966447"/>
            <a:ext cx="8668870" cy="0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图片包含 文字&#10;&#10;描述已自动生成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sp>
        <p:nvSpPr>
          <p:cNvPr id="17" name="文本框 28"/>
          <p:cNvSpPr txBox="1"/>
          <p:nvPr userDrawn="1"/>
        </p:nvSpPr>
        <p:spPr>
          <a:xfrm>
            <a:off x="3840819" y="-18385"/>
            <a:ext cx="15828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变式</a:t>
            </a:r>
            <a:r>
              <a:rPr lang="zh-CN" altLang="en-US" sz="26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训练</a:t>
            </a:r>
          </a:p>
        </p:txBody>
      </p:sp>
      <p:cxnSp>
        <p:nvCxnSpPr>
          <p:cNvPr id="18" name="直接连接符 17"/>
          <p:cNvCxnSpPr/>
          <p:nvPr userDrawn="1"/>
        </p:nvCxnSpPr>
        <p:spPr>
          <a:xfrm flipH="1" flipV="1">
            <a:off x="5414684" y="241601"/>
            <a:ext cx="2160492" cy="8964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 flipH="1">
            <a:off x="251012" y="250565"/>
            <a:ext cx="3525090" cy="0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6" name="图片 5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7" name="文本框 7"/>
          <p:cNvSpPr txBox="1"/>
          <p:nvPr userDrawn="1"/>
        </p:nvSpPr>
        <p:spPr>
          <a:xfrm>
            <a:off x="505587" y="162501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AD47">
                    <a:lumMod val="75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复习旧知</a:t>
            </a:r>
            <a:endParaRPr lang="zh-CN" altLang="en-US" sz="2800" b="1" dirty="0">
              <a:solidFill>
                <a:srgbClr val="70AD47">
                  <a:lumMod val="75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2" name="图片 11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13" name="文本框 7"/>
          <p:cNvSpPr txBox="1"/>
          <p:nvPr userDrawn="1"/>
        </p:nvSpPr>
        <p:spPr>
          <a:xfrm>
            <a:off x="505587" y="162501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AD47">
                    <a:lumMod val="75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  <a:endParaRPr lang="zh-CN" altLang="en-US" sz="2800" b="1" dirty="0">
              <a:solidFill>
                <a:srgbClr val="70AD47">
                  <a:lumMod val="75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0" name="图片 9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11" name="文本框 7"/>
          <p:cNvSpPr txBox="1"/>
          <p:nvPr userDrawn="1"/>
        </p:nvSpPr>
        <p:spPr>
          <a:xfrm>
            <a:off x="505587" y="153536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AD47">
                    <a:lumMod val="75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巩固练习</a:t>
            </a:r>
            <a:endParaRPr lang="zh-CN" altLang="en-US" sz="2800" b="1" dirty="0">
              <a:solidFill>
                <a:srgbClr val="70AD47">
                  <a:lumMod val="75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9" name="图片 18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20" name="文本框 7"/>
          <p:cNvSpPr txBox="1"/>
          <p:nvPr userDrawn="1"/>
        </p:nvSpPr>
        <p:spPr>
          <a:xfrm>
            <a:off x="496622" y="162501"/>
            <a:ext cx="17050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9" name="图片 18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20" name="文本框 7"/>
          <p:cNvSpPr txBox="1"/>
          <p:nvPr userDrawn="1"/>
        </p:nvSpPr>
        <p:spPr>
          <a:xfrm>
            <a:off x="496622" y="162501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6" name="图片 15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17" name="文本框 7"/>
          <p:cNvSpPr txBox="1"/>
          <p:nvPr userDrawn="1"/>
        </p:nvSpPr>
        <p:spPr>
          <a:xfrm>
            <a:off x="505587" y="162501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AD47">
                    <a:lumMod val="75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  <a:endParaRPr lang="zh-CN" altLang="en-US" sz="2800" b="1" dirty="0">
              <a:solidFill>
                <a:srgbClr val="70AD47">
                  <a:lumMod val="75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7776607" y="1151453"/>
            <a:ext cx="1301878" cy="3705744"/>
            <a:chOff x="12279" y="2094"/>
            <a:chExt cx="1976" cy="5643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500" b="99375" l="2917" r="100000">
                          <a14:foregroundMark x1="30972" y1="12083" x2="10694" y2="43854"/>
                          <a14:foregroundMark x1="76667" y1="12188" x2="85694" y2="21667"/>
                          <a14:foregroundMark x1="91528" y1="7083" x2="93472" y2="11979"/>
                          <a14:foregroundMark x1="32639" y1="81667" x2="26528" y2="82604"/>
                          <a14:foregroundMark x1="53750" y1="93021" x2="54583" y2="94688"/>
                          <a14:foregroundMark x1="97222" y1="74688" x2="92917" y2="80208"/>
                          <a14:foregroundMark x1="98056" y1="73438" x2="91528" y2="77708"/>
                          <a14:backgroundMark x1="60833" y1="42083" x2="60417" y2="84375"/>
                          <a14:backgroundMark x1="51528" y1="87708" x2="94722" y2="56042"/>
                          <a14:backgroundMark x1="87500" y1="74167" x2="64444" y2="83958"/>
                        </a14:backgroundRemoval>
                      </a14:imgEffect>
                    </a14:imgLayer>
                  </a14:imgProps>
                </a:ext>
              </a:extLst>
            </a:blip>
            <a:srcRect l="18138" t="76319" r="38665" b="1629"/>
            <a:stretch>
              <a:fillRect/>
            </a:stretch>
          </p:blipFill>
          <p:spPr>
            <a:xfrm rot="180000">
              <a:off x="12323" y="2094"/>
              <a:ext cx="1747" cy="119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500" b="99375" l="2917" r="100000">
                          <a14:foregroundMark x1="30972" y1="12083" x2="10694" y2="43854"/>
                          <a14:foregroundMark x1="76667" y1="12188" x2="85694" y2="21667"/>
                          <a14:foregroundMark x1="91528" y1="7083" x2="93472" y2="11979"/>
                          <a14:foregroundMark x1="32639" y1="81667" x2="26528" y2="82604"/>
                          <a14:foregroundMark x1="53750" y1="93021" x2="54583" y2="94688"/>
                          <a14:foregroundMark x1="97222" y1="74688" x2="92917" y2="80208"/>
                          <a14:foregroundMark x1="98056" y1="73438" x2="91528" y2="77708"/>
                          <a14:backgroundMark x1="60833" y1="42083" x2="60417" y2="84375"/>
                          <a14:backgroundMark x1="51528" y1="87708" x2="94722" y2="56042"/>
                          <a14:backgroundMark x1="87500" y1="74167" x2="64444" y2="83958"/>
                        </a14:backgroundRemoval>
                      </a14:imgEffect>
                    </a14:imgLayer>
                  </a14:imgProps>
                </a:ext>
              </a:extLst>
            </a:blip>
            <a:srcRect r="53353" b="48041"/>
            <a:stretch>
              <a:fillRect/>
            </a:stretch>
          </p:blipFill>
          <p:spPr>
            <a:xfrm rot="180000">
              <a:off x="12368" y="4934"/>
              <a:ext cx="1887" cy="2803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500" b="99375" l="2917" r="100000">
                          <a14:foregroundMark x1="30972" y1="12083" x2="10694" y2="43854"/>
                          <a14:foregroundMark x1="76667" y1="12188" x2="85694" y2="21667"/>
                          <a14:foregroundMark x1="91528" y1="7083" x2="93472" y2="11979"/>
                          <a14:foregroundMark x1="32639" y1="81667" x2="26528" y2="82604"/>
                          <a14:foregroundMark x1="53750" y1="93021" x2="54583" y2="94688"/>
                          <a14:foregroundMark x1="97222" y1="74688" x2="92917" y2="80208"/>
                          <a14:foregroundMark x1="98056" y1="73438" x2="91528" y2="77708"/>
                          <a14:backgroundMark x1="60833" y1="42083" x2="60417" y2="84375"/>
                          <a14:backgroundMark x1="51528" y1="87708" x2="94722" y2="56042"/>
                          <a14:backgroundMark x1="87500" y1="74167" x2="64444" y2="83958"/>
                        </a14:backgroundRemoval>
                      </a14:imgEffect>
                    </a14:imgLayer>
                  </a14:imgProps>
                </a:ext>
              </a:extLst>
            </a:blip>
            <a:srcRect l="55962" r="-760" b="75616"/>
            <a:stretch>
              <a:fillRect/>
            </a:stretch>
          </p:blipFill>
          <p:spPr>
            <a:xfrm rot="180000">
              <a:off x="12279" y="3525"/>
              <a:ext cx="1812" cy="131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9" t="21331" r="6846" b="29800"/>
          <a:stretch>
            <a:fillRect/>
          </a:stretch>
        </p:blipFill>
        <p:spPr>
          <a:xfrm>
            <a:off x="-635" y="-190500"/>
            <a:ext cx="9149080" cy="5411980"/>
          </a:xfrm>
          <a:prstGeom prst="rect">
            <a:avLst/>
          </a:prstGeom>
        </p:spPr>
      </p:pic>
      <p:pic>
        <p:nvPicPr>
          <p:cNvPr id="10" name="图片 9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154823" y="170329"/>
            <a:ext cx="2711087" cy="552301"/>
          </a:xfrm>
          <a:prstGeom prst="rect">
            <a:avLst/>
          </a:prstGeom>
        </p:spPr>
      </p:pic>
      <p:sp>
        <p:nvSpPr>
          <p:cNvPr id="11" name="文本框 7"/>
          <p:cNvSpPr txBox="1"/>
          <p:nvPr userDrawn="1"/>
        </p:nvSpPr>
        <p:spPr>
          <a:xfrm>
            <a:off x="627507" y="148888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AD47">
                    <a:lumMod val="75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板书设计</a:t>
            </a:r>
            <a:endParaRPr lang="zh-CN" altLang="en-US" sz="2800" b="1" dirty="0">
              <a:solidFill>
                <a:srgbClr val="70AD47">
                  <a:lumMod val="75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211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结束页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" y="17930"/>
            <a:ext cx="9135541" cy="51402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alphaModFix amt="7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4618">
            <a:off x="7567239" y="494503"/>
            <a:ext cx="722742" cy="9433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print">
            <a:alphaModFix amt="7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4629">
            <a:off x="7223546" y="1124885"/>
            <a:ext cx="456460" cy="5958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  <a:alpha val="2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七彩课堂4个字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249" y="41028"/>
            <a:ext cx="1370357" cy="5378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901065" y="2983053"/>
            <a:ext cx="7362190" cy="684803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lang="en-US" altLang="zh-CN" sz="40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11</a:t>
            </a:r>
            <a:r>
              <a:rPr lang="zh-CN" alt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课时       练习二</a:t>
            </a: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901065" y="1652905"/>
            <a:ext cx="7362190" cy="99257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第一单元  小数除法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134185" y="904900"/>
            <a:ext cx="1800000" cy="3642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1491651" y="3100611"/>
            <a:ext cx="6048000" cy="1548000"/>
          </a:xfrm>
          <a:prstGeom prst="wedgeRoundRectCallout">
            <a:avLst>
              <a:gd name="adj1" fmla="val 41061"/>
              <a:gd name="adj2" fmla="val -63534"/>
              <a:gd name="adj3" fmla="val 16667"/>
            </a:avLst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80" tIns="34290" rIns="68580" bIns="34290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684000"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求商的近似值，先看要保留到哪一位，直接根据要求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多除一位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，然后用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“四舍五入”法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取近似值。</a:t>
            </a:r>
          </a:p>
        </p:txBody>
      </p:sp>
      <p:sp>
        <p:nvSpPr>
          <p:cNvPr id="7" name="矩形 6"/>
          <p:cNvSpPr/>
          <p:nvPr/>
        </p:nvSpPr>
        <p:spPr>
          <a:xfrm>
            <a:off x="646558" y="819196"/>
            <a:ext cx="3339001" cy="1907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en-US" altLang="zh-CN" sz="32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0.81×12.5 </a:t>
            </a:r>
          </a:p>
          <a:p>
            <a:pPr>
              <a:lnSpc>
                <a:spcPct val="200000"/>
              </a:lnSpc>
              <a:defRPr/>
            </a:pPr>
            <a:r>
              <a:rPr lang="en-US" altLang="zh-CN" sz="32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321÷4.9</a:t>
            </a:r>
          </a:p>
        </p:txBody>
      </p:sp>
      <p:sp>
        <p:nvSpPr>
          <p:cNvPr id="8" name="矩形 7"/>
          <p:cNvSpPr/>
          <p:nvPr/>
        </p:nvSpPr>
        <p:spPr>
          <a:xfrm>
            <a:off x="2683928" y="1020237"/>
            <a:ext cx="1436612" cy="7425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≈ </a:t>
            </a:r>
            <a:r>
              <a:rPr lang="en-US" altLang="zh-CN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10.13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683928" y="1981462"/>
            <a:ext cx="1436612" cy="7425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≈ </a:t>
            </a:r>
            <a:r>
              <a:rPr lang="en-US" altLang="zh-CN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65.51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515333" y="548640"/>
            <a:ext cx="8425180" cy="448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用计算器计算，并说说你发现了什么？（结果保留两位小数）</a:t>
            </a:r>
          </a:p>
        </p:txBody>
      </p:sp>
      <p:grpSp>
        <p:nvGrpSpPr>
          <p:cNvPr id="18" name="组合 17"/>
          <p:cNvGrpSpPr/>
          <p:nvPr/>
        </p:nvGrpSpPr>
        <p:grpSpPr bwMode="auto">
          <a:xfrm>
            <a:off x="1238201" y="1047755"/>
            <a:ext cx="2925763" cy="2576513"/>
            <a:chOff x="1390544" y="1444656"/>
            <a:chExt cx="2925763" cy="2576513"/>
          </a:xfrm>
        </p:grpSpPr>
        <p:pic>
          <p:nvPicPr>
            <p:cNvPr id="19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0544" y="1444656"/>
              <a:ext cx="2925763" cy="257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文本框 24"/>
            <p:cNvSpPr txBox="1">
              <a:spLocks noChangeArrowheads="1"/>
            </p:cNvSpPr>
            <p:nvPr/>
          </p:nvSpPr>
          <p:spPr bwMode="auto">
            <a:xfrm>
              <a:off x="1767576" y="1593882"/>
              <a:ext cx="1516062" cy="2246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÷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1.5</a:t>
              </a:r>
            </a:p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÷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1.4</a:t>
              </a:r>
            </a:p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÷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1.3</a:t>
              </a:r>
            </a:p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÷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1.2</a:t>
              </a:r>
            </a:p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÷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1.1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 bwMode="auto">
          <a:xfrm>
            <a:off x="4567537" y="1076331"/>
            <a:ext cx="2944812" cy="2547937"/>
            <a:chOff x="4649153" y="1424706"/>
            <a:chExt cx="2944812" cy="2547938"/>
          </a:xfrm>
        </p:grpSpPr>
        <p:pic>
          <p:nvPicPr>
            <p:cNvPr id="35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153" y="1424706"/>
              <a:ext cx="2944812" cy="2547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文本框 35"/>
            <p:cNvSpPr txBox="1">
              <a:spLocks noChangeArrowheads="1"/>
            </p:cNvSpPr>
            <p:nvPr/>
          </p:nvSpPr>
          <p:spPr bwMode="auto">
            <a:xfrm>
              <a:off x="5158740" y="1597743"/>
              <a:ext cx="1539875" cy="22479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÷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</a:p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÷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0.9</a:t>
              </a:r>
            </a:p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÷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0.8</a:t>
              </a:r>
            </a:p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÷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0.7</a:t>
              </a:r>
            </a:p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÷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0.6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6149133" y="1240279"/>
            <a:ext cx="13652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6149133" y="1645450"/>
            <a:ext cx="13652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5.56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6149133" y="2066137"/>
            <a:ext cx="1365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6.25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6149133" y="2488412"/>
            <a:ext cx="1365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7.14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6149133" y="2910687"/>
            <a:ext cx="1365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8.33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2701083" y="1196187"/>
            <a:ext cx="14208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2701083" y="1626400"/>
            <a:ext cx="14208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3.57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2701083" y="2055025"/>
            <a:ext cx="1420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3.85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/>
          <p:cNvSpPr txBox="1">
            <a:spLocks noChangeArrowheads="1"/>
          </p:cNvSpPr>
          <p:nvPr/>
        </p:nvSpPr>
        <p:spPr bwMode="auto">
          <a:xfrm>
            <a:off x="2701083" y="2485237"/>
            <a:ext cx="1420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45"/>
          <p:cNvSpPr txBox="1">
            <a:spLocks noChangeArrowheads="1"/>
          </p:cNvSpPr>
          <p:nvPr/>
        </p:nvSpPr>
        <p:spPr bwMode="auto">
          <a:xfrm>
            <a:off x="2701083" y="2915450"/>
            <a:ext cx="1419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4.55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圆角矩形 6"/>
          <p:cNvSpPr/>
          <p:nvPr/>
        </p:nvSpPr>
        <p:spPr>
          <a:xfrm>
            <a:off x="276470" y="3623051"/>
            <a:ext cx="3843838" cy="43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除数大于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，商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比被除数小。</a:t>
            </a:r>
          </a:p>
        </p:txBody>
      </p:sp>
      <p:sp>
        <p:nvSpPr>
          <p:cNvPr id="49" name="圆角矩形 24"/>
          <p:cNvSpPr/>
          <p:nvPr/>
        </p:nvSpPr>
        <p:spPr>
          <a:xfrm>
            <a:off x="4548363" y="3623051"/>
            <a:ext cx="4137271" cy="43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除数小于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，商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比被除数大。</a:t>
            </a:r>
          </a:p>
        </p:txBody>
      </p:sp>
      <p:sp>
        <p:nvSpPr>
          <p:cNvPr id="50" name="圆角矩形 25"/>
          <p:cNvSpPr/>
          <p:nvPr/>
        </p:nvSpPr>
        <p:spPr>
          <a:xfrm>
            <a:off x="2250952" y="4313322"/>
            <a:ext cx="4622006" cy="468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除数越接近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，商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越接近被除数。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8" grpId="0" bldLvl="0" animBg="1"/>
      <p:bldP spid="49" grpId="0" bldLvl="0" animBg="1"/>
      <p:bldP spid="50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>
            <a:spLocks noChangeArrowheads="1"/>
          </p:cNvSpPr>
          <p:nvPr/>
        </p:nvSpPr>
        <p:spPr bwMode="auto">
          <a:xfrm>
            <a:off x="509340" y="429907"/>
            <a:ext cx="611981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eaLnBrk="1" hangingPunct="1">
              <a:buNone/>
            </a:pPr>
            <a:r>
              <a:rPr lang="zh-CN" altLang="en-US" sz="2800" b="1" dirty="0" smtClean="0">
                <a:latin typeface="宋体" pitchFamily="2" charset="-122"/>
              </a:rPr>
              <a:t>下面</a:t>
            </a:r>
            <a:r>
              <a:rPr lang="zh-CN" altLang="en-US" sz="2800" b="1" dirty="0">
                <a:latin typeface="宋体" pitchFamily="2" charset="-122"/>
              </a:rPr>
              <a:t>哪些数是循环小数？</a:t>
            </a: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786735" y="1197538"/>
            <a:ext cx="2232248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1.666···</a:t>
            </a: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3595047" y="1197538"/>
            <a:ext cx="2232248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1.666</a:t>
            </a: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858743" y="1889746"/>
            <a:ext cx="2232248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0.3</a:t>
            </a: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5683279" y="1202977"/>
            <a:ext cx="2232248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4.252525…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569246" y="1855463"/>
            <a:ext cx="2232248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0.3···</a:t>
            </a:r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5801494" y="1850024"/>
            <a:ext cx="2232248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0.363636</a:t>
            </a:r>
          </a:p>
        </p:txBody>
      </p:sp>
      <p:sp>
        <p:nvSpPr>
          <p:cNvPr id="12" name="矩形 11"/>
          <p:cNvSpPr/>
          <p:nvPr/>
        </p:nvSpPr>
        <p:spPr>
          <a:xfrm>
            <a:off x="698395" y="1309468"/>
            <a:ext cx="2347044" cy="4286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625881" y="1275289"/>
            <a:ext cx="2347044" cy="4286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205580" y="1927671"/>
            <a:ext cx="2347044" cy="4286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2" b="39758"/>
          <a:stretch/>
        </p:blipFill>
        <p:spPr bwMode="auto">
          <a:xfrm>
            <a:off x="323080" y="2507949"/>
            <a:ext cx="1470280" cy="19750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AutoShape 27"/>
          <p:cNvSpPr>
            <a:spLocks noChangeArrowheads="1"/>
          </p:cNvSpPr>
          <p:nvPr/>
        </p:nvSpPr>
        <p:spPr bwMode="auto">
          <a:xfrm>
            <a:off x="2002188" y="3159388"/>
            <a:ext cx="6444000" cy="1476000"/>
          </a:xfrm>
          <a:prstGeom prst="wedgeRoundRectCallout">
            <a:avLst>
              <a:gd name="adj1" fmla="val -54998"/>
              <a:gd name="adj2" fmla="val 6585"/>
              <a:gd name="adj3" fmla="val 16667"/>
            </a:avLst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80" tIns="34290" rIns="68580" bIns="34290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684000"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一个数的小数部分，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从某一位起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，一个数字或几个数字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依次不断重复出现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，这样的小数叫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循环小数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>
            <a:spLocks noChangeArrowheads="1"/>
          </p:cNvSpPr>
          <p:nvPr/>
        </p:nvSpPr>
        <p:spPr bwMode="auto">
          <a:xfrm>
            <a:off x="550189" y="585242"/>
            <a:ext cx="4204692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u"/>
            </a:pPr>
            <a:r>
              <a:rPr lang="zh-CN" altLang="en-US" sz="2800" b="1" dirty="0" smtClean="0">
                <a:latin typeface="宋体" pitchFamily="2" charset="-122"/>
              </a:rPr>
              <a:t>说说计算顺序再计算。</a:t>
            </a: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941233" y="701476"/>
            <a:ext cx="1800000" cy="3642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AutoShape 27"/>
          <p:cNvSpPr>
            <a:spLocks noChangeArrowheads="1"/>
          </p:cNvSpPr>
          <p:nvPr/>
        </p:nvSpPr>
        <p:spPr bwMode="auto">
          <a:xfrm>
            <a:off x="2452953" y="3264188"/>
            <a:ext cx="4284000" cy="1080000"/>
          </a:xfrm>
          <a:prstGeom prst="wedgeRoundRectCallout">
            <a:avLst>
              <a:gd name="adj1" fmla="val 40929"/>
              <a:gd name="adj2" fmla="val -71051"/>
              <a:gd name="adj3" fmla="val 16667"/>
            </a:avLst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80" tIns="34290" rIns="68580" bIns="34290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小数混合运算的顺序</a:t>
            </a:r>
            <a:r>
              <a:rPr lang="zh-CN" altLang="en-US" sz="28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与</a:t>
            </a:r>
            <a:endParaRPr lang="en-US" altLang="zh-CN" sz="2800" b="1" dirty="0" smtClean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defRPr/>
            </a:pPr>
            <a:r>
              <a:rPr lang="zh-CN" altLang="en-US" sz="28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整数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混合运算的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顺序一样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21" name="文本框 26"/>
          <p:cNvSpPr txBox="1">
            <a:spLocks noChangeArrowheads="1"/>
          </p:cNvSpPr>
          <p:nvPr/>
        </p:nvSpPr>
        <p:spPr bwMode="auto">
          <a:xfrm>
            <a:off x="1126965" y="1194951"/>
            <a:ext cx="45014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16.8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÷0.7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895191" y="1879163"/>
            <a:ext cx="28559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18.9÷0.7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907891" y="2439551"/>
            <a:ext cx="28559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1534953" y="1790263"/>
            <a:ext cx="1836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22"/>
          <p:cNvGrpSpPr/>
          <p:nvPr/>
        </p:nvGrpSpPr>
        <p:grpSpPr bwMode="auto">
          <a:xfrm>
            <a:off x="7928" y="899540"/>
            <a:ext cx="9108000" cy="566309"/>
            <a:chOff x="447650" y="866255"/>
            <a:chExt cx="9107999" cy="566567"/>
          </a:xfrm>
        </p:grpSpPr>
        <p:sp>
          <p:nvSpPr>
            <p:cNvPr id="2" name="文本框 1"/>
            <p:cNvSpPr txBox="1"/>
            <p:nvPr/>
          </p:nvSpPr>
          <p:spPr bwMode="auto">
            <a:xfrm>
              <a:off x="447650" y="866255"/>
              <a:ext cx="9107999" cy="5665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10000"/>
                </a:lnSpc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1.</a:t>
              </a:r>
              <a:r>
                <a:rPr lang="zh-CN" altLang="en-US" sz="2800" b="1" dirty="0"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800" b="1" dirty="0"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800" b="1" dirty="0"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）不计算，直接</a:t>
              </a:r>
              <a:r>
                <a:rPr lang="zh-CN" altLang="en-US" sz="2800" b="1" dirty="0" smtClean="0"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在</a:t>
              </a:r>
              <a:r>
                <a:rPr lang="en-US" altLang="zh-CN" sz="2800" b="1" dirty="0" smtClean="0"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    </a:t>
              </a:r>
              <a:r>
                <a:rPr lang="zh-CN" altLang="en-US" sz="2800" b="1" dirty="0" smtClean="0"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  里</a:t>
              </a:r>
              <a:r>
                <a:rPr lang="zh-CN" altLang="en-US" sz="2800" b="1" dirty="0"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填上“＞”“＜”或“＝”。</a:t>
              </a:r>
            </a:p>
          </p:txBody>
        </p:sp>
        <p:sp>
          <p:nvSpPr>
            <p:cNvPr id="3" name="椭圆 2"/>
            <p:cNvSpPr/>
            <p:nvPr/>
          </p:nvSpPr>
          <p:spPr>
            <a:xfrm>
              <a:off x="4268139" y="908205"/>
              <a:ext cx="433387" cy="433585"/>
            </a:xfrm>
            <a:prstGeom prst="ellipse">
              <a:avLst/>
            </a:prstGeom>
            <a:ln w="19050"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组合 15"/>
          <p:cNvGrpSpPr/>
          <p:nvPr/>
        </p:nvGrpSpPr>
        <p:grpSpPr bwMode="auto">
          <a:xfrm>
            <a:off x="35496" y="1794380"/>
            <a:ext cx="8974373" cy="1511300"/>
            <a:chOff x="0" y="1823085"/>
            <a:chExt cx="9144000" cy="151129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823085"/>
              <a:ext cx="9144000" cy="1511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文本框 13"/>
            <p:cNvSpPr txBox="1"/>
            <p:nvPr/>
          </p:nvSpPr>
          <p:spPr bwMode="auto">
            <a:xfrm>
              <a:off x="473075" y="1910397"/>
              <a:ext cx="8167688" cy="12988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lnSpc>
                  <a:spcPct val="140000"/>
                </a:lnSpc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4.8×0.9       4.8  	</a:t>
              </a:r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4.8×1       4.8	     4.8×1.1       4.8</a:t>
              </a:r>
              <a:endPara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40000"/>
                </a:lnSpc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4.8</a:t>
              </a:r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÷</a:t>
              </a:r>
              <a:r>
                <a:rPr lang="en-US" altLang="zh-CN" sz="28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0.9       4.8	</a:t>
              </a:r>
              <a:r>
                <a:rPr lang="en-US" altLang="zh-CN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4.8÷1       </a:t>
              </a:r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4.8</a:t>
              </a:r>
              <a:r>
                <a:rPr lang="en-US" altLang="zh-CN" sz="28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	     </a:t>
              </a:r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4.8÷1.1       4.8</a:t>
              </a:r>
              <a:endPara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908175" y="2054858"/>
              <a:ext cx="433388" cy="433385"/>
            </a:xfrm>
            <a:prstGeom prst="ellipse">
              <a:avLst/>
            </a:prstGeom>
            <a:ln w="19050"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1908175" y="2659692"/>
              <a:ext cx="433388" cy="433384"/>
            </a:xfrm>
            <a:prstGeom prst="ellipse">
              <a:avLst/>
            </a:prstGeom>
            <a:ln w="19050"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4466122" y="2045334"/>
              <a:ext cx="433387" cy="433385"/>
            </a:xfrm>
            <a:prstGeom prst="ellipse">
              <a:avLst/>
            </a:prstGeom>
            <a:ln w="19050"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4466122" y="2650168"/>
              <a:ext cx="433387" cy="433384"/>
            </a:xfrm>
            <a:prstGeom prst="ellipse">
              <a:avLst/>
            </a:prstGeom>
            <a:ln w="19050"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7580914" y="2053271"/>
              <a:ext cx="433388" cy="433384"/>
            </a:xfrm>
            <a:prstGeom prst="ellipse">
              <a:avLst/>
            </a:prstGeom>
            <a:ln w="19050"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7514364" y="2658104"/>
              <a:ext cx="433388" cy="433385"/>
            </a:xfrm>
            <a:prstGeom prst="ellipse">
              <a:avLst/>
            </a:prstGeom>
            <a:ln w="19050"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7439098" y="1956668"/>
            <a:ext cx="5794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＞</a:t>
            </a:r>
          </a:p>
        </p:txBody>
      </p:sp>
      <p:sp>
        <p:nvSpPr>
          <p:cNvPr id="26" name="TextBox 1"/>
          <p:cNvSpPr txBox="1">
            <a:spLocks noChangeArrowheads="1"/>
          </p:cNvSpPr>
          <p:nvPr/>
        </p:nvSpPr>
        <p:spPr bwMode="auto">
          <a:xfrm>
            <a:off x="1826171" y="1935668"/>
            <a:ext cx="581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＜</a:t>
            </a:r>
          </a:p>
        </p:txBody>
      </p:sp>
      <p:sp>
        <p:nvSpPr>
          <p:cNvPr id="27" name="TextBox 1"/>
          <p:cNvSpPr txBox="1">
            <a:spLocks noChangeArrowheads="1"/>
          </p:cNvSpPr>
          <p:nvPr/>
        </p:nvSpPr>
        <p:spPr bwMode="auto">
          <a:xfrm>
            <a:off x="4368190" y="1960310"/>
            <a:ext cx="5794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＝</a:t>
            </a:r>
          </a:p>
        </p:txBody>
      </p:sp>
      <p:sp>
        <p:nvSpPr>
          <p:cNvPr id="28" name="TextBox 1"/>
          <p:cNvSpPr txBox="1">
            <a:spLocks noChangeArrowheads="1"/>
          </p:cNvSpPr>
          <p:nvPr/>
        </p:nvSpPr>
        <p:spPr bwMode="auto">
          <a:xfrm>
            <a:off x="1826171" y="2556380"/>
            <a:ext cx="5794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＞</a:t>
            </a: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4366602" y="2564319"/>
            <a:ext cx="581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＝</a:t>
            </a:r>
          </a:p>
        </p:txBody>
      </p:sp>
      <p:sp>
        <p:nvSpPr>
          <p:cNvPr id="30" name="TextBox 1"/>
          <p:cNvSpPr txBox="1">
            <a:spLocks noChangeArrowheads="1"/>
          </p:cNvSpPr>
          <p:nvPr/>
        </p:nvSpPr>
        <p:spPr bwMode="auto">
          <a:xfrm>
            <a:off x="7331275" y="2556380"/>
            <a:ext cx="5794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＜</a:t>
            </a:r>
          </a:p>
        </p:txBody>
      </p:sp>
      <p:grpSp>
        <p:nvGrpSpPr>
          <p:cNvPr id="34" name="组合 1"/>
          <p:cNvGrpSpPr/>
          <p:nvPr/>
        </p:nvGrpSpPr>
        <p:grpSpPr bwMode="auto">
          <a:xfrm>
            <a:off x="258331" y="3221980"/>
            <a:ext cx="8784000" cy="1303177"/>
            <a:chOff x="673208" y="3135605"/>
            <a:chExt cx="8356569" cy="1303017"/>
          </a:xfrm>
        </p:grpSpPr>
        <p:sp>
          <p:nvSpPr>
            <p:cNvPr id="35" name="文本框 34"/>
            <p:cNvSpPr txBox="1"/>
            <p:nvPr/>
          </p:nvSpPr>
          <p:spPr bwMode="auto">
            <a:xfrm>
              <a:off x="673208" y="3135605"/>
              <a:ext cx="8356569" cy="130301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lnSpc>
                  <a:spcPct val="150000"/>
                </a:lnSpc>
                <a:defRPr/>
              </a:pPr>
              <a:r>
                <a:rPr lang="zh-CN" altLang="en-US" sz="2800" b="1" dirty="0"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800" b="1" dirty="0"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800" b="1" dirty="0"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）</a:t>
              </a:r>
              <a:r>
                <a:rPr lang="zh-CN" altLang="en-US" sz="2800" b="1" spc="-150" dirty="0"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请你写出一组这样的算式，让你的同桌</a:t>
              </a:r>
              <a:r>
                <a:rPr lang="zh-CN" altLang="en-US" sz="2800" b="1" spc="-150" dirty="0" smtClean="0"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在</a:t>
              </a:r>
              <a:r>
                <a:rPr lang="en-US" altLang="zh-CN" sz="2800" b="1" spc="-150" dirty="0" smtClean="0"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       </a:t>
              </a:r>
              <a:r>
                <a:rPr lang="zh-CN" altLang="en-US" sz="2800" b="1" spc="-150" dirty="0" smtClean="0"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里</a:t>
              </a:r>
              <a:r>
                <a:rPr lang="zh-CN" altLang="en-US" sz="2800" b="1" spc="-150" dirty="0"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填上“＞”“＜”或“＝”。</a:t>
              </a:r>
            </a:p>
          </p:txBody>
        </p:sp>
        <p:sp>
          <p:nvSpPr>
            <p:cNvPr id="36" name="椭圆 35"/>
            <p:cNvSpPr/>
            <p:nvPr/>
          </p:nvSpPr>
          <p:spPr>
            <a:xfrm>
              <a:off x="7439930" y="3281149"/>
              <a:ext cx="431800" cy="433335"/>
            </a:xfrm>
            <a:prstGeom prst="ellipse">
              <a:avLst/>
            </a:prstGeom>
            <a:ln w="19050"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775598" y="199405"/>
            <a:ext cx="3728720" cy="459740"/>
            <a:chOff x="5304502" y="544377"/>
            <a:chExt cx="3728720" cy="459740"/>
          </a:xfrm>
        </p:grpSpPr>
        <p:sp>
          <p:nvSpPr>
            <p:cNvPr id="32" name="文本框 5"/>
            <p:cNvSpPr txBox="1"/>
            <p:nvPr/>
          </p:nvSpPr>
          <p:spPr>
            <a:xfrm>
              <a:off x="5690582" y="666932"/>
              <a:ext cx="334264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spc="300" dirty="0" smtClean="0">
                  <a:ln w="0"/>
                  <a:latin typeface="黑体" pitchFamily="49" charset="-122"/>
                  <a:ea typeface="黑体" pitchFamily="49" charset="-122"/>
                  <a:cs typeface="宋体" panose="02010600030101010101" pitchFamily="2" charset="-122"/>
                </a:rPr>
                <a:t>选自教材</a:t>
              </a:r>
              <a:r>
                <a:rPr lang="zh-CN" altLang="en-US" sz="1600" spc="300" dirty="0" smtClean="0">
                  <a:ln w="0"/>
                  <a:latin typeface="黑体" pitchFamily="49" charset="-122"/>
                  <a:ea typeface="黑体" pitchFamily="49" charset="-122"/>
                  <a:cs typeface="宋体" panose="02010600030101010101" pitchFamily="2" charset="-122"/>
                </a:rPr>
                <a:t>第</a:t>
              </a:r>
              <a:r>
                <a:rPr lang="en-US" altLang="zh-CN" sz="1600" spc="300" dirty="0" smtClean="0">
                  <a:ln w="0"/>
                  <a:latin typeface="黑体" pitchFamily="49" charset="-122"/>
                  <a:ea typeface="黑体" pitchFamily="49" charset="-122"/>
                  <a:cs typeface="宋体" panose="02010600030101010101" pitchFamily="2" charset="-122"/>
                </a:rPr>
                <a:t>19</a:t>
              </a:r>
              <a:r>
                <a:rPr lang="zh-CN" altLang="en-US" sz="1600" spc="300" dirty="0" smtClean="0">
                  <a:ln w="0"/>
                  <a:latin typeface="黑体" pitchFamily="49" charset="-122"/>
                  <a:ea typeface="黑体" pitchFamily="49" charset="-122"/>
                  <a:cs typeface="宋体" panose="02010600030101010101" pitchFamily="2" charset="-122"/>
                </a:rPr>
                <a:t>～</a:t>
              </a:r>
              <a:r>
                <a:rPr lang="en-US" altLang="zh-CN" sz="1600" spc="300" dirty="0" smtClean="0">
                  <a:ln w="0"/>
                  <a:latin typeface="黑体" pitchFamily="49" charset="-122"/>
                  <a:ea typeface="黑体" pitchFamily="49" charset="-122"/>
                  <a:cs typeface="宋体" panose="02010600030101010101" pitchFamily="2" charset="-122"/>
                </a:rPr>
                <a:t>20</a:t>
              </a:r>
              <a:r>
                <a:rPr lang="zh-CN" altLang="en-US" sz="1600" spc="300" dirty="0" smtClean="0">
                  <a:ln w="0"/>
                  <a:latin typeface="黑体" pitchFamily="49" charset="-122"/>
                  <a:ea typeface="黑体" pitchFamily="49" charset="-122"/>
                  <a:cs typeface="宋体" panose="02010600030101010101" pitchFamily="2" charset="-122"/>
                </a:rPr>
                <a:t>页练习</a:t>
              </a:r>
              <a:r>
                <a:rPr lang="zh-CN" altLang="en-US" sz="1600" spc="300" dirty="0">
                  <a:ln w="0"/>
                  <a:latin typeface="黑体" pitchFamily="49" charset="-122"/>
                  <a:ea typeface="黑体" pitchFamily="49" charset="-122"/>
                  <a:cs typeface="宋体" panose="02010600030101010101" pitchFamily="2" charset="-122"/>
                </a:rPr>
                <a:t>二</a:t>
              </a:r>
              <a:endParaRPr lang="zh-CN" altLang="en-US" sz="1600" spc="300" dirty="0" smtClean="0">
                <a:ln w="0"/>
                <a:latin typeface="黑体" pitchFamily="49" charset="-122"/>
                <a:ea typeface="黑体" pitchFamily="49" charset="-122"/>
                <a:cs typeface="宋体" panose="02010600030101010101" pitchFamily="2" charset="-122"/>
              </a:endParaRPr>
            </a:p>
          </p:txBody>
        </p:sp>
        <p:pic>
          <p:nvPicPr>
            <p:cNvPr id="33" name="图片 32" descr="/Users/timebook007/Desktop/预览图_千图网_编号34849461.png预览图_千图网_编号34849461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084060" flipH="1">
              <a:off x="5304502" y="544377"/>
              <a:ext cx="412750" cy="41275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 bwMode="auto">
          <a:xfrm>
            <a:off x="344653" y="555526"/>
            <a:ext cx="7620000" cy="5275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说一说，算一算。</a:t>
            </a:r>
          </a:p>
        </p:txBody>
      </p:sp>
      <p:sp>
        <p:nvSpPr>
          <p:cNvPr id="7" name="文本框 6"/>
          <p:cNvSpPr txBox="1"/>
          <p:nvPr/>
        </p:nvSpPr>
        <p:spPr bwMode="auto">
          <a:xfrm>
            <a:off x="1691680" y="3623358"/>
            <a:ext cx="56261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25.6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÷4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（千克）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 bwMode="auto">
          <a:xfrm>
            <a:off x="2040656" y="4216615"/>
            <a:ext cx="4280857" cy="522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76.5÷3×5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127.5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87068" y="1170549"/>
            <a:ext cx="8438257" cy="2443203"/>
            <a:chOff x="187069" y="1208667"/>
            <a:chExt cx="8438257" cy="2443203"/>
          </a:xfrm>
        </p:grpSpPr>
        <p:grpSp>
          <p:nvGrpSpPr>
            <p:cNvPr id="20" name="组合 19"/>
            <p:cNvGrpSpPr/>
            <p:nvPr/>
          </p:nvGrpSpPr>
          <p:grpSpPr>
            <a:xfrm>
              <a:off x="187069" y="1208667"/>
              <a:ext cx="8438257" cy="2443203"/>
              <a:chOff x="274439" y="1209867"/>
              <a:chExt cx="8438257" cy="2335771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274439" y="1229165"/>
                <a:ext cx="8438257" cy="2316473"/>
                <a:chOff x="274439" y="1229165"/>
                <a:chExt cx="8438257" cy="2316473"/>
              </a:xfrm>
            </p:grpSpPr>
            <p:pic>
              <p:nvPicPr>
                <p:cNvPr id="6" name="图片 2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4439" y="1229165"/>
                  <a:ext cx="8438257" cy="23164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3" name="组合 12"/>
                <p:cNvGrpSpPr/>
                <p:nvPr/>
              </p:nvGrpSpPr>
              <p:grpSpPr>
                <a:xfrm rot="377194">
                  <a:off x="4734635" y="2365846"/>
                  <a:ext cx="1656000" cy="1027410"/>
                  <a:chOff x="5081588" y="1129164"/>
                  <a:chExt cx="1656000" cy="1027410"/>
                </a:xfrm>
              </p:grpSpPr>
              <p:sp>
                <p:nvSpPr>
                  <p:cNvPr id="11" name="云形标注 10"/>
                  <p:cNvSpPr/>
                  <p:nvPr/>
                </p:nvSpPr>
                <p:spPr>
                  <a:xfrm rot="21342806" flipV="1">
                    <a:off x="5081588" y="1129164"/>
                    <a:ext cx="1656000" cy="1027410"/>
                  </a:xfrm>
                  <a:prstGeom prst="cloudCallout">
                    <a:avLst>
                      <a:gd name="adj1" fmla="val -9718"/>
                      <a:gd name="adj2" fmla="val 79948"/>
                    </a:avLst>
                  </a:prstGeom>
                  <a:ln/>
                </p:spPr>
                <p:style>
                  <a:lnRef idx="2">
                    <a:schemeClr val="accent4"/>
                  </a:lnRef>
                  <a:fillRef idx="1">
                    <a:schemeClr val="lt1"/>
                  </a:fillRef>
                  <a:effectRef idx="0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" name="TextBox 11"/>
                  <p:cNvSpPr txBox="1"/>
                  <p:nvPr/>
                </p:nvSpPr>
                <p:spPr>
                  <a:xfrm rot="21222806">
                    <a:off x="5248959" y="1273367"/>
                    <a:ext cx="1368000" cy="79445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2400" b="1" dirty="0" smtClean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rPr>
                      <a:t>3</a:t>
                    </a:r>
                    <a:r>
                      <a:rPr lang="zh-CN" altLang="en-US" sz="2400" b="1" dirty="0" smtClean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rPr>
                      <a:t>个排球</a:t>
                    </a:r>
                    <a:r>
                      <a:rPr lang="en-US" altLang="zh-CN" sz="2400" b="1" dirty="0" smtClean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rPr>
                      <a:t>76.5</a:t>
                    </a:r>
                    <a:r>
                      <a:rPr lang="zh-CN" altLang="en-US" sz="2400" b="1" dirty="0" smtClean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rPr>
                      <a:t>元。</a:t>
                    </a:r>
                    <a:endParaRPr lang="zh-CN" altLang="en-US" sz="2400" b="1" dirty="0">
                      <a:latin typeface="Times New Roman" panose="02020603050405020304" pitchFamily="18" charset="0"/>
                      <a:ea typeface="楷体" panose="02010609060101010101" pitchFamily="49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7" name="云形标注 16"/>
                <p:cNvSpPr/>
                <p:nvPr/>
              </p:nvSpPr>
              <p:spPr>
                <a:xfrm rot="120000">
                  <a:off x="6781923" y="1319471"/>
                  <a:ext cx="1656000" cy="944690"/>
                </a:xfrm>
                <a:prstGeom prst="cloudCallout">
                  <a:avLst>
                    <a:gd name="adj1" fmla="val -10526"/>
                    <a:gd name="adj2" fmla="val 59968"/>
                  </a:avLst>
                </a:prstGeom>
                <a:ln/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000" b="1" dirty="0" smtClean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楷体" panose="02010609060101010101" pitchFamily="49" charset="-122"/>
                      <a:cs typeface="Times New Roman" panose="02020603050405020304" pitchFamily="18" charset="0"/>
                    </a:rPr>
                    <a:t>5</a:t>
                  </a:r>
                  <a:r>
                    <a:rPr lang="zh-CN" altLang="en-US" sz="2000" b="1" dirty="0" smtClean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楷体" panose="02010609060101010101" pitchFamily="49" charset="-122"/>
                      <a:cs typeface="Times New Roman" panose="02020603050405020304" pitchFamily="18" charset="0"/>
                    </a:rPr>
                    <a:t>个排球多少元？</a:t>
                  </a:r>
                  <a:endParaRPr lang="zh-CN" altLang="en-US" sz="20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" name="圆角矩形 1"/>
              <p:cNvSpPr/>
              <p:nvPr/>
            </p:nvSpPr>
            <p:spPr>
              <a:xfrm>
                <a:off x="467544" y="1707654"/>
                <a:ext cx="1291596" cy="43204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itchFamily="2" charset="-122"/>
                    <a:cs typeface="Times New Roman" panose="02020603050405020304" pitchFamily="18" charset="0"/>
                  </a:rPr>
                  <a:t>重</a:t>
                </a:r>
                <a:r>
                  <a:rPr lang="en-US" altLang="zh-CN" sz="2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itchFamily="2" charset="-122"/>
                    <a:cs typeface="Times New Roman" panose="02020603050405020304" pitchFamily="18" charset="0"/>
                  </a:rPr>
                  <a:t>7.6kg</a:t>
                </a:r>
                <a:endParaRPr lang="zh-CN" altLang="en-US" sz="23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1841029" y="1209867"/>
                <a:ext cx="2340000" cy="1066928"/>
                <a:chOff x="2113177" y="2236759"/>
                <a:chExt cx="2340000" cy="1066928"/>
              </a:xfrm>
            </p:grpSpPr>
            <p:sp>
              <p:nvSpPr>
                <p:cNvPr id="4" name="云形标注 3"/>
                <p:cNvSpPr/>
                <p:nvPr/>
              </p:nvSpPr>
              <p:spPr>
                <a:xfrm rot="120000">
                  <a:off x="2113177" y="2236759"/>
                  <a:ext cx="2340000" cy="1066928"/>
                </a:xfrm>
                <a:prstGeom prst="cloudCallout">
                  <a:avLst>
                    <a:gd name="adj1" fmla="val 27297"/>
                    <a:gd name="adj2" fmla="val 64626"/>
                  </a:avLst>
                </a:prstGeom>
                <a:ln/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2251860" y="2357135"/>
                  <a:ext cx="2072348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300" b="1" dirty="0" smtClean="0">
                      <a:latin typeface="Times New Roman" panose="02020603050405020304" pitchFamily="18" charset="0"/>
                      <a:ea typeface="楷体" panose="02010609060101010101" pitchFamily="49" charset="-122"/>
                    </a:rPr>
                    <a:t>平均每只小黄狗重多少千克？</a:t>
                  </a:r>
                </a:p>
              </p:txBody>
            </p:sp>
          </p:grpSp>
        </p:grpSp>
        <p:sp>
          <p:nvSpPr>
            <p:cNvPr id="22" name="TextBox 21"/>
            <p:cNvSpPr txBox="1"/>
            <p:nvPr/>
          </p:nvSpPr>
          <p:spPr>
            <a:xfrm>
              <a:off x="1409924" y="3212512"/>
              <a:ext cx="1518592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共重</a:t>
              </a:r>
              <a:r>
                <a:rPr lang="en-US" altLang="zh-CN" sz="2000" b="1" dirty="0" smtClean="0"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25.6kg</a:t>
              </a:r>
              <a:endParaRPr lang="zh-CN" altLang="en-US" sz="20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 bwMode="auto">
          <a:xfrm>
            <a:off x="232989" y="588668"/>
            <a:ext cx="8621712" cy="565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3.</a:t>
            </a:r>
            <a:r>
              <a:rPr lang="zh-CN" altLang="en-US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估一估，分别在下图中标出下列算式商的大概位置。</a:t>
            </a:r>
          </a:p>
        </p:txBody>
      </p:sp>
      <p:sp>
        <p:nvSpPr>
          <p:cNvPr id="7" name="文本框 6"/>
          <p:cNvSpPr txBox="1"/>
          <p:nvPr/>
        </p:nvSpPr>
        <p:spPr bwMode="auto">
          <a:xfrm>
            <a:off x="676166" y="1465166"/>
            <a:ext cx="7687205" cy="6955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4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3.1÷3    </a:t>
            </a:r>
            <a:r>
              <a:rPr lang="en-US" altLang="zh-CN" sz="32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	3.1÷0.99    </a:t>
            </a:r>
            <a:r>
              <a:rPr lang="en-US" altLang="zh-CN" sz="32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2÷1.01</a:t>
            </a:r>
          </a:p>
        </p:txBody>
      </p:sp>
      <p:sp>
        <p:nvSpPr>
          <p:cNvPr id="8" name="上箭头 7"/>
          <p:cNvSpPr/>
          <p:nvPr/>
        </p:nvSpPr>
        <p:spPr>
          <a:xfrm>
            <a:off x="2555660" y="3000400"/>
            <a:ext cx="107950" cy="828000"/>
          </a:xfrm>
          <a:prstGeom prst="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491425" y="3749700"/>
            <a:ext cx="14017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00B05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3.1÷3</a:t>
            </a:r>
          </a:p>
        </p:txBody>
      </p:sp>
      <p:sp>
        <p:nvSpPr>
          <p:cNvPr id="10" name="上箭头 9"/>
          <p:cNvSpPr/>
          <p:nvPr/>
        </p:nvSpPr>
        <p:spPr>
          <a:xfrm>
            <a:off x="5286001" y="2990875"/>
            <a:ext cx="107950" cy="828000"/>
          </a:xfrm>
          <a:prstGeom prst="up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957432" y="3705250"/>
            <a:ext cx="23259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3.1÷0.99</a:t>
            </a:r>
          </a:p>
        </p:txBody>
      </p:sp>
      <p:sp>
        <p:nvSpPr>
          <p:cNvPr id="12" name="上箭头 11"/>
          <p:cNvSpPr/>
          <p:nvPr/>
        </p:nvSpPr>
        <p:spPr>
          <a:xfrm>
            <a:off x="3698501" y="3013100"/>
            <a:ext cx="107950" cy="82800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3071992" y="3762399"/>
            <a:ext cx="16529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2÷1.01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71803" y="2900777"/>
            <a:ext cx="8496000" cy="523220"/>
            <a:chOff x="271803" y="2843627"/>
            <a:chExt cx="8496000" cy="523220"/>
          </a:xfrm>
        </p:grpSpPr>
        <p:grpSp>
          <p:nvGrpSpPr>
            <p:cNvPr id="14" name="组合 13"/>
            <p:cNvGrpSpPr/>
            <p:nvPr/>
          </p:nvGrpSpPr>
          <p:grpSpPr>
            <a:xfrm>
              <a:off x="271803" y="2843627"/>
              <a:ext cx="8496000" cy="523220"/>
              <a:chOff x="714374" y="2276500"/>
              <a:chExt cx="8496000" cy="523220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714374" y="2362225"/>
                <a:ext cx="8496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椭圆 15"/>
              <p:cNvSpPr/>
              <p:nvPr/>
            </p:nvSpPr>
            <p:spPr>
              <a:xfrm>
                <a:off x="1485900" y="2298725"/>
                <a:ext cx="108000" cy="1080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2855888" y="2295525"/>
                <a:ext cx="108000" cy="1080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4233044" y="2308225"/>
                <a:ext cx="108000" cy="1080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5600675" y="2298700"/>
                <a:ext cx="108000" cy="1080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6972300" y="2298700"/>
                <a:ext cx="108000" cy="1080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359353" y="2276500"/>
                <a:ext cx="748109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 smtClean="0">
                    <a:latin typeface="Times New Roman" pitchFamily="18" charset="0"/>
                    <a:ea typeface="宋体" pitchFamily="2" charset="-122"/>
                  </a:rPr>
                  <a:t>0             1</a:t>
                </a:r>
                <a:r>
                  <a:rPr lang="zh-CN" altLang="en-US" sz="2800" b="1" dirty="0" smtClean="0">
                    <a:latin typeface="Times New Roman" pitchFamily="18" charset="0"/>
                    <a:ea typeface="宋体" pitchFamily="2" charset="-122"/>
                  </a:rPr>
                  <a:t>              </a:t>
                </a:r>
                <a:r>
                  <a:rPr lang="en-US" altLang="zh-CN" sz="2800" b="1" dirty="0" smtClean="0">
                    <a:latin typeface="Times New Roman" pitchFamily="18" charset="0"/>
                    <a:ea typeface="宋体" pitchFamily="2" charset="-122"/>
                  </a:rPr>
                  <a:t>2</a:t>
                </a:r>
                <a:r>
                  <a:rPr lang="zh-CN" altLang="en-US" sz="2800" b="1" dirty="0" smtClean="0">
                    <a:latin typeface="Times New Roman" pitchFamily="18" charset="0"/>
                    <a:ea typeface="宋体" pitchFamily="2" charset="-122"/>
                  </a:rPr>
                  <a:t>             </a:t>
                </a:r>
                <a:r>
                  <a:rPr lang="en-US" altLang="zh-CN" sz="2800" b="1" dirty="0" smtClean="0">
                    <a:latin typeface="Times New Roman" pitchFamily="18" charset="0"/>
                    <a:ea typeface="宋体" pitchFamily="2" charset="-122"/>
                  </a:rPr>
                  <a:t>3</a:t>
                </a:r>
                <a:r>
                  <a:rPr lang="zh-CN" altLang="en-US" sz="2800" b="1" dirty="0" smtClean="0">
                    <a:latin typeface="Times New Roman" pitchFamily="18" charset="0"/>
                    <a:ea typeface="宋体" pitchFamily="2" charset="-122"/>
                  </a:rPr>
                  <a:t>              </a:t>
                </a:r>
                <a:r>
                  <a:rPr lang="en-US" altLang="zh-CN" sz="2800" b="1" dirty="0" smtClean="0">
                    <a:latin typeface="Times New Roman" pitchFamily="18" charset="0"/>
                    <a:ea typeface="宋体" pitchFamily="2" charset="-122"/>
                  </a:rPr>
                  <a:t>4</a:t>
                </a:r>
                <a:r>
                  <a:rPr lang="zh-CN" altLang="en-US" sz="2800" b="1" dirty="0" smtClean="0">
                    <a:latin typeface="Times New Roman" pitchFamily="18" charset="0"/>
                    <a:ea typeface="宋体" pitchFamily="2" charset="-122"/>
                  </a:rPr>
                  <a:t>             </a:t>
                </a:r>
                <a:r>
                  <a:rPr lang="en-US" altLang="zh-CN" sz="2800" b="1" dirty="0" smtClean="0">
                    <a:latin typeface="Times New Roman" pitchFamily="18" charset="0"/>
                    <a:ea typeface="宋体" pitchFamily="2" charset="-122"/>
                  </a:rPr>
                  <a:t>5</a:t>
                </a:r>
                <a:endParaRPr lang="zh-CN" altLang="en-US" sz="2800" b="1" dirty="0">
                  <a:latin typeface="Times New Roman" pitchFamily="18" charset="0"/>
                  <a:ea typeface="宋体" pitchFamily="2" charset="-122"/>
                </a:endParaRPr>
              </a:p>
            </p:txBody>
          </p:sp>
        </p:grpSp>
        <p:sp>
          <p:nvSpPr>
            <p:cNvPr id="22" name="椭圆 21"/>
            <p:cNvSpPr/>
            <p:nvPr/>
          </p:nvSpPr>
          <p:spPr>
            <a:xfrm>
              <a:off x="7891804" y="2865827"/>
              <a:ext cx="108000" cy="108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/>
      <p:bldP spid="10" grpId="0" bldLvl="0" animBg="1"/>
      <p:bldP spid="11" grpId="0"/>
      <p:bldP spid="12" grpId="0" bldLvl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22"/>
          <p:cNvSpPr txBox="1"/>
          <p:nvPr/>
        </p:nvSpPr>
        <p:spPr>
          <a:xfrm>
            <a:off x="382588" y="197168"/>
            <a:ext cx="8335962" cy="147732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latinLnBrk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用竖式计算，并验算。</a:t>
            </a:r>
            <a:endParaRPr lang="en-US" altLang="zh-CN" b="1" dirty="0"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  <a:p>
            <a:pPr marL="0" lvl="0" indent="0" eaLnBrk="1" latinLnBrk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32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62.9÷17                                  9÷3.6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93290" y="1014095"/>
            <a:ext cx="98488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3.7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21"/>
          <p:cNvGrpSpPr/>
          <p:nvPr/>
        </p:nvGrpSpPr>
        <p:grpSpPr>
          <a:xfrm>
            <a:off x="338241" y="1587954"/>
            <a:ext cx="3572843" cy="2677656"/>
            <a:chOff x="683439" y="2156398"/>
            <a:chExt cx="3571950" cy="2678787"/>
          </a:xfrm>
        </p:grpSpPr>
        <p:grpSp>
          <p:nvGrpSpPr>
            <p:cNvPr id="10261" name="组合 19"/>
            <p:cNvGrpSpPr/>
            <p:nvPr/>
          </p:nvGrpSpPr>
          <p:grpSpPr>
            <a:xfrm>
              <a:off x="683439" y="2156398"/>
              <a:ext cx="1537284" cy="2678787"/>
              <a:chOff x="683439" y="2108313"/>
              <a:chExt cx="1537284" cy="2678787"/>
            </a:xfrm>
          </p:grpSpPr>
          <p:sp>
            <p:nvSpPr>
              <p:cNvPr id="10267" name="TextBox 2"/>
              <p:cNvSpPr txBox="1"/>
              <p:nvPr/>
            </p:nvSpPr>
            <p:spPr>
              <a:xfrm>
                <a:off x="683439" y="2108313"/>
                <a:ext cx="1441060" cy="26787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</a:rPr>
                  <a:t>3.7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 smtClean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</a:rPr>
                  <a:t>17  </a:t>
                </a: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</a:rPr>
                  <a:t>6 </a:t>
                </a:r>
                <a:r>
                  <a:rPr lang="en-US" altLang="zh-CN" b="1" dirty="0" smtClean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</a:rPr>
                  <a:t>2.9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 smtClean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</a:rPr>
                  <a:t>5 1   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 smtClean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</a:rPr>
                  <a:t>1 </a:t>
                </a: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</a:rPr>
                  <a:t>1 9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</a:rPr>
                  <a:t>1 1 9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</a:rPr>
                  <a:t>0</a:t>
                </a:r>
                <a:endParaRPr lang="zh-CN" altLang="en-US" b="1" dirty="0">
                  <a:solidFill>
                    <a:srgbClr val="FF0000"/>
                  </a:solidFill>
                  <a:latin typeface="Times New Roman" pitchFamily="18" charset="0"/>
                  <a:ea typeface="楷体" panose="02010609060101010101" pitchFamily="49" charset="-122"/>
                </a:endParaRPr>
              </a:p>
            </p:txBody>
          </p:sp>
          <p:cxnSp>
            <p:nvCxnSpPr>
              <p:cNvPr id="6" name="直接连接符 5"/>
              <p:cNvCxnSpPr/>
              <p:nvPr/>
            </p:nvCxnSpPr>
            <p:spPr>
              <a:xfrm>
                <a:off x="1263700" y="2613351"/>
                <a:ext cx="863784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任意多边形 7"/>
              <p:cNvSpPr/>
              <p:nvPr/>
            </p:nvSpPr>
            <p:spPr>
              <a:xfrm rot="1080000">
                <a:off x="1177997" y="2613351"/>
                <a:ext cx="92052" cy="449453"/>
              </a:xfrm>
              <a:custGeom>
                <a:avLst/>
                <a:gdLst>
                  <a:gd name="connsiteX0" fmla="*/ 29029 w 91924"/>
                  <a:gd name="connsiteY0" fmla="*/ 0 h 449943"/>
                  <a:gd name="connsiteX1" fmla="*/ 87086 w 91924"/>
                  <a:gd name="connsiteY1" fmla="*/ 246743 h 449943"/>
                  <a:gd name="connsiteX2" fmla="*/ 0 w 91924"/>
                  <a:gd name="connsiteY2" fmla="*/ 449943 h 449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1924" h="449943">
                    <a:moveTo>
                      <a:pt x="29029" y="0"/>
                    </a:moveTo>
                    <a:cubicBezTo>
                      <a:pt x="60476" y="85876"/>
                      <a:pt x="91924" y="171753"/>
                      <a:pt x="87086" y="246743"/>
                    </a:cubicBezTo>
                    <a:cubicBezTo>
                      <a:pt x="82248" y="321734"/>
                      <a:pt x="41124" y="385838"/>
                      <a:pt x="0" y="449943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1" u="none" strike="noStrike" kern="1200" cap="none" spc="0" normalizeH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楷体" panose="02010609060101010101" pitchFamily="49" charset="-122"/>
                  <a:cs typeface="+mn-cs"/>
                </a:endParaRPr>
              </a:p>
            </p:txBody>
          </p:sp>
          <p:cxnSp>
            <p:nvCxnSpPr>
              <p:cNvPr id="10" name="直接连接符 9"/>
              <p:cNvCxnSpPr/>
              <p:nvPr/>
            </p:nvCxnSpPr>
            <p:spPr>
              <a:xfrm>
                <a:off x="1074835" y="3424907"/>
                <a:ext cx="1131604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089118" y="4353987"/>
                <a:ext cx="113160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62" name="组合 18"/>
            <p:cNvGrpSpPr/>
            <p:nvPr/>
          </p:nvGrpSpPr>
          <p:grpSpPr>
            <a:xfrm>
              <a:off x="2852390" y="2587285"/>
              <a:ext cx="1402999" cy="2247718"/>
              <a:chOff x="2373422" y="2209913"/>
              <a:chExt cx="1402999" cy="2247718"/>
            </a:xfrm>
          </p:grpSpPr>
          <p:sp>
            <p:nvSpPr>
              <p:cNvPr id="10264" name="TextBox 11"/>
              <p:cNvSpPr txBox="1"/>
              <p:nvPr/>
            </p:nvSpPr>
            <p:spPr>
              <a:xfrm>
                <a:off x="2602997" y="2209913"/>
                <a:ext cx="1173424" cy="224771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  <a:cs typeface="楷体" panose="02010609060101010101" pitchFamily="49" charset="-122"/>
                  </a:rPr>
                  <a:t>3.7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  <a:cs typeface="楷体" panose="02010609060101010101" pitchFamily="49" charset="-122"/>
                  </a:rPr>
                  <a:t>×  1 7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  <a:cs typeface="楷体" panose="02010609060101010101" pitchFamily="49" charset="-122"/>
                  </a:rPr>
                  <a:t>2 5 9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  <a:cs typeface="楷体" panose="02010609060101010101" pitchFamily="49" charset="-122"/>
                  </a:rPr>
                  <a:t>3 7  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  <a:cs typeface="楷体" panose="02010609060101010101" pitchFamily="49" charset="-122"/>
                  </a:rPr>
                  <a:t>6 2 9</a:t>
                </a:r>
                <a:endParaRPr lang="zh-CN" altLang="en-US" b="1" dirty="0">
                  <a:solidFill>
                    <a:srgbClr val="FF0000"/>
                  </a:solidFill>
                  <a:latin typeface="Times New Roman" pitchFamily="18" charset="0"/>
                  <a:ea typeface="楷体" panose="02010609060101010101" pitchFamily="49" charset="-122"/>
                  <a:cs typeface="楷体" panose="02010609060101010101" pitchFamily="49" charset="-122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2373422" y="3149618"/>
                <a:ext cx="136490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373422" y="3962761"/>
                <a:ext cx="136490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263" name="TextBox 20"/>
            <p:cNvSpPr txBox="1"/>
            <p:nvPr/>
          </p:nvSpPr>
          <p:spPr>
            <a:xfrm>
              <a:off x="2188778" y="2732427"/>
              <a:ext cx="902811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 dirty="0">
                  <a:solidFill>
                    <a:srgbClr val="FF0000"/>
                  </a:solidFill>
                  <a:latin typeface="Times New Roman" pitchFamily="18" charset="0"/>
                  <a:ea typeface="楷体" panose="02010609060101010101" pitchFamily="49" charset="-122"/>
                </a:rPr>
                <a:t>验</a:t>
              </a:r>
              <a:endParaRPr lang="en-US" altLang="zh-CN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endParaRPr>
            </a:p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 dirty="0">
                  <a:solidFill>
                    <a:srgbClr val="FF0000"/>
                  </a:solidFill>
                  <a:latin typeface="Times New Roman" pitchFamily="18" charset="0"/>
                  <a:ea typeface="楷体" panose="02010609060101010101" pitchFamily="49" charset="-122"/>
                </a:rPr>
                <a:t>算：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766243" y="1008063"/>
            <a:ext cx="98488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2.5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42"/>
          <p:cNvGrpSpPr/>
          <p:nvPr/>
        </p:nvGrpSpPr>
        <p:grpSpPr>
          <a:xfrm>
            <a:off x="4860652" y="1576705"/>
            <a:ext cx="3676926" cy="2677656"/>
            <a:chOff x="4483409" y="2185427"/>
            <a:chExt cx="3676323" cy="2678787"/>
          </a:xfrm>
        </p:grpSpPr>
        <p:grpSp>
          <p:nvGrpSpPr>
            <p:cNvPr id="10249" name="组合 25"/>
            <p:cNvGrpSpPr/>
            <p:nvPr/>
          </p:nvGrpSpPr>
          <p:grpSpPr>
            <a:xfrm>
              <a:off x="6756612" y="2616314"/>
              <a:ext cx="1403120" cy="2247718"/>
              <a:chOff x="2373301" y="2209913"/>
              <a:chExt cx="1403120" cy="2247718"/>
            </a:xfrm>
          </p:grpSpPr>
          <p:sp>
            <p:nvSpPr>
              <p:cNvPr id="10258" name="TextBox 27"/>
              <p:cNvSpPr txBox="1"/>
              <p:nvPr/>
            </p:nvSpPr>
            <p:spPr>
              <a:xfrm>
                <a:off x="2602895" y="2209913"/>
                <a:ext cx="1173526" cy="224771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  <a:cs typeface="楷体" panose="02010609060101010101" pitchFamily="49" charset="-122"/>
                  </a:rPr>
                  <a:t>2.5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  <a:cs typeface="楷体" panose="02010609060101010101" pitchFamily="49" charset="-122"/>
                  </a:rPr>
                  <a:t>×  3.6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  <a:cs typeface="楷体" panose="02010609060101010101" pitchFamily="49" charset="-122"/>
                  </a:rPr>
                  <a:t>1 5 </a:t>
                </a:r>
                <a:r>
                  <a:rPr lang="en-US" altLang="zh-CN" b="1" dirty="0" smtClean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  <a:cs typeface="楷体" panose="02010609060101010101" pitchFamily="49" charset="-122"/>
                  </a:rPr>
                  <a:t>0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 smtClean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  <a:cs typeface="楷体" panose="02010609060101010101" pitchFamily="49" charset="-122"/>
                  </a:rPr>
                  <a:t>7 5   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 smtClean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  <a:cs typeface="楷体" panose="02010609060101010101" pitchFamily="49" charset="-122"/>
                  </a:rPr>
                  <a:t>9.0 </a:t>
                </a: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  <a:cs typeface="楷体" panose="02010609060101010101" pitchFamily="49" charset="-122"/>
                  </a:rPr>
                  <a:t>0</a:t>
                </a:r>
                <a:endParaRPr lang="zh-CN" altLang="en-US" b="1" dirty="0">
                  <a:solidFill>
                    <a:srgbClr val="FF0000"/>
                  </a:solidFill>
                  <a:latin typeface="Times New Roman" pitchFamily="18" charset="0"/>
                  <a:ea typeface="楷体" panose="02010609060101010101" pitchFamily="49" charset="-122"/>
                  <a:cs typeface="楷体" panose="02010609060101010101" pitchFamily="49" charset="-122"/>
                </a:endParaRPr>
              </a:p>
            </p:txBody>
          </p:sp>
          <p:cxnSp>
            <p:nvCxnSpPr>
              <p:cNvPr id="29" name="直接连接符 28"/>
              <p:cNvCxnSpPr/>
              <p:nvPr/>
            </p:nvCxnSpPr>
            <p:spPr>
              <a:xfrm>
                <a:off x="2373301" y="3149618"/>
                <a:ext cx="136502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>
                <a:off x="2373301" y="3962761"/>
                <a:ext cx="136502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250" name="TextBox 26"/>
            <p:cNvSpPr txBox="1"/>
            <p:nvPr/>
          </p:nvSpPr>
          <p:spPr>
            <a:xfrm>
              <a:off x="6093121" y="2761456"/>
              <a:ext cx="902811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 dirty="0">
                  <a:solidFill>
                    <a:srgbClr val="FF0000"/>
                  </a:solidFill>
                  <a:latin typeface="Times New Roman" pitchFamily="18" charset="0"/>
                  <a:ea typeface="楷体" panose="02010609060101010101" pitchFamily="49" charset="-122"/>
                </a:rPr>
                <a:t>验</a:t>
              </a:r>
              <a:endParaRPr lang="en-US" altLang="zh-CN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endParaRPr>
            </a:p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 dirty="0">
                  <a:solidFill>
                    <a:srgbClr val="FF0000"/>
                  </a:solidFill>
                  <a:latin typeface="Times New Roman" pitchFamily="18" charset="0"/>
                  <a:ea typeface="楷体" panose="02010609060101010101" pitchFamily="49" charset="-122"/>
                </a:rPr>
                <a:t>算：</a:t>
              </a:r>
            </a:p>
          </p:txBody>
        </p:sp>
        <p:grpSp>
          <p:nvGrpSpPr>
            <p:cNvPr id="10251" name="组合 41"/>
            <p:cNvGrpSpPr/>
            <p:nvPr/>
          </p:nvGrpSpPr>
          <p:grpSpPr>
            <a:xfrm>
              <a:off x="4483409" y="2185427"/>
              <a:ext cx="1641481" cy="2678787"/>
              <a:chOff x="4483409" y="2185426"/>
              <a:chExt cx="1641481" cy="2678787"/>
            </a:xfrm>
          </p:grpSpPr>
          <p:sp>
            <p:nvSpPr>
              <p:cNvPr id="10252" name="TextBox 33"/>
              <p:cNvSpPr txBox="1"/>
              <p:nvPr/>
            </p:nvSpPr>
            <p:spPr>
              <a:xfrm>
                <a:off x="4483409" y="2185426"/>
                <a:ext cx="1530937" cy="26787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 smtClean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</a:rPr>
                  <a:t>2.5</a:t>
                </a:r>
                <a:endParaRPr lang="en-US" altLang="zh-CN" b="1" dirty="0">
                  <a:solidFill>
                    <a:srgbClr val="FF0000"/>
                  </a:solidFill>
                  <a:latin typeface="Times New Roman" pitchFamily="18" charset="0"/>
                  <a:ea typeface="楷体" panose="02010609060101010101" pitchFamily="49" charset="-122"/>
                </a:endParaRP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 smtClean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</a:rPr>
                  <a:t>3.6  </a:t>
                </a: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</a:rPr>
                  <a:t>9 0</a:t>
                </a:r>
                <a:r>
                  <a:rPr lang="en-US" altLang="zh-CN" b="1" dirty="0">
                    <a:solidFill>
                      <a:schemeClr val="bg1"/>
                    </a:solidFill>
                    <a:latin typeface="Times New Roman" pitchFamily="18" charset="0"/>
                    <a:ea typeface="楷体" panose="02010609060101010101" pitchFamily="49" charset="-122"/>
                  </a:rPr>
                  <a:t>.0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</a:rPr>
                  <a:t>7 </a:t>
                </a:r>
                <a:r>
                  <a:rPr lang="en-US" altLang="zh-CN" b="1" dirty="0" smtClean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</a:rPr>
                  <a:t>2   </a:t>
                </a:r>
                <a:endParaRPr lang="en-US" altLang="zh-CN" b="1" dirty="0">
                  <a:solidFill>
                    <a:srgbClr val="FF0000"/>
                  </a:solidFill>
                  <a:latin typeface="Times New Roman" pitchFamily="18" charset="0"/>
                  <a:ea typeface="楷体" panose="02010609060101010101" pitchFamily="49" charset="-122"/>
                </a:endParaRP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</a:rPr>
                  <a:t>1 8 0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</a:rPr>
                  <a:t>1 8 0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anose="02010609060101010101" pitchFamily="49" charset="-122"/>
                  </a:rPr>
                  <a:t>0</a:t>
                </a:r>
              </a:p>
            </p:txBody>
          </p:sp>
          <p:cxnSp>
            <p:nvCxnSpPr>
              <p:cNvPr id="35" name="直接连接符 34"/>
              <p:cNvCxnSpPr/>
              <p:nvPr/>
            </p:nvCxnSpPr>
            <p:spPr>
              <a:xfrm>
                <a:off x="5148734" y="2690464"/>
                <a:ext cx="719882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任意多边形 35"/>
              <p:cNvSpPr/>
              <p:nvPr/>
            </p:nvSpPr>
            <p:spPr>
              <a:xfrm rot="1080000">
                <a:off x="5063027" y="2690464"/>
                <a:ext cx="92060" cy="449453"/>
              </a:xfrm>
              <a:custGeom>
                <a:avLst/>
                <a:gdLst>
                  <a:gd name="connsiteX0" fmla="*/ 29029 w 91924"/>
                  <a:gd name="connsiteY0" fmla="*/ 0 h 449943"/>
                  <a:gd name="connsiteX1" fmla="*/ 87086 w 91924"/>
                  <a:gd name="connsiteY1" fmla="*/ 246743 h 449943"/>
                  <a:gd name="connsiteX2" fmla="*/ 0 w 91924"/>
                  <a:gd name="connsiteY2" fmla="*/ 449943 h 449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1924" h="449943">
                    <a:moveTo>
                      <a:pt x="29029" y="0"/>
                    </a:moveTo>
                    <a:cubicBezTo>
                      <a:pt x="60476" y="85876"/>
                      <a:pt x="91924" y="171753"/>
                      <a:pt x="87086" y="246743"/>
                    </a:cubicBezTo>
                    <a:cubicBezTo>
                      <a:pt x="82248" y="321734"/>
                      <a:pt x="41124" y="385838"/>
                      <a:pt x="0" y="449943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1" u="none" strike="noStrike" kern="1200" cap="none" spc="0" normalizeH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楷体" panose="02010609060101010101" pitchFamily="49" charset="-122"/>
                  <a:cs typeface="+mn-cs"/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>
              <a:xfrm>
                <a:off x="4978903" y="3502020"/>
                <a:ext cx="113170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4993188" y="4431100"/>
                <a:ext cx="1131702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9" name="直接连接符 38"/>
          <p:cNvCxnSpPr/>
          <p:nvPr/>
        </p:nvCxnSpPr>
        <p:spPr bwMode="auto">
          <a:xfrm>
            <a:off x="8024813" y="3875405"/>
            <a:ext cx="163513" cy="2619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 bwMode="auto">
          <a:xfrm>
            <a:off x="8274050" y="3875405"/>
            <a:ext cx="161925" cy="2619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5516635" y="1948756"/>
            <a:ext cx="3048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`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3" name="直接连接符 32"/>
          <p:cNvCxnSpPr/>
          <p:nvPr/>
        </p:nvCxnSpPr>
        <p:spPr bwMode="auto">
          <a:xfrm>
            <a:off x="5148263" y="2296636"/>
            <a:ext cx="72000" cy="144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2"/>
          <p:cNvSpPr txBox="1"/>
          <p:nvPr/>
        </p:nvSpPr>
        <p:spPr>
          <a:xfrm>
            <a:off x="2307273" y="1010920"/>
            <a:ext cx="116268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3.75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098368" y="1892322"/>
            <a:ext cx="2422977" cy="2483445"/>
            <a:chOff x="5561888" y="3052602"/>
            <a:chExt cx="2422977" cy="2483445"/>
          </a:xfrm>
        </p:grpSpPr>
        <p:grpSp>
          <p:nvGrpSpPr>
            <p:cNvPr id="37" name="组合 18"/>
            <p:cNvGrpSpPr/>
            <p:nvPr/>
          </p:nvGrpSpPr>
          <p:grpSpPr>
            <a:xfrm>
              <a:off x="6259992" y="3289278"/>
              <a:ext cx="1724873" cy="2246769"/>
              <a:chOff x="4286227" y="1783912"/>
              <a:chExt cx="1724989" cy="2246328"/>
            </a:xfrm>
          </p:grpSpPr>
          <p:sp>
            <p:nvSpPr>
              <p:cNvPr id="38" name="TextBox 7"/>
              <p:cNvSpPr txBox="1"/>
              <p:nvPr/>
            </p:nvSpPr>
            <p:spPr>
              <a:xfrm>
                <a:off x="4286227" y="1783912"/>
                <a:ext cx="1622669" cy="22463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3.7 5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×    0.5 6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 2 2 5 0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1 8 7 5 </a:t>
                </a:r>
                <a:r>
                  <a:rPr lang="en-US" altLang="zh-CN" b="1" dirty="0" smtClean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  </a:t>
                </a:r>
                <a:endParaRPr lang="en-US" altLang="zh-CN" b="1" dirty="0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endParaRP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2.1 0 0 0</a:t>
                </a:r>
                <a:endParaRPr lang="zh-CN" altLang="en-US" b="1" dirty="0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endParaRPr>
              </a:p>
            </p:txBody>
          </p:sp>
          <p:cxnSp>
            <p:nvCxnSpPr>
              <p:cNvPr id="39" name="直接连接符 38"/>
              <p:cNvCxnSpPr/>
              <p:nvPr/>
            </p:nvCxnSpPr>
            <p:spPr>
              <a:xfrm>
                <a:off x="4499102" y="2694498"/>
                <a:ext cx="147610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>
                <a:off x="4499109" y="3526185"/>
                <a:ext cx="151210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TextBox 6"/>
            <p:cNvSpPr txBox="1"/>
            <p:nvPr/>
          </p:nvSpPr>
          <p:spPr>
            <a:xfrm>
              <a:off x="5561888" y="3052602"/>
              <a:ext cx="1333490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 dirty="0" smtClean="0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rPr>
                <a:t>验算</a:t>
              </a:r>
              <a:r>
                <a:rPr lang="zh-CN" altLang="en-US" b="1" dirty="0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rPr>
                <a:t>：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-14604" y="1542415"/>
            <a:ext cx="2330993" cy="3539430"/>
            <a:chOff x="1137938" y="2436965"/>
            <a:chExt cx="2330993" cy="3539430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1214755" y="3014815"/>
              <a:ext cx="290514" cy="26193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rot="16200000" flipH="1">
              <a:off x="2210898" y="3191823"/>
              <a:ext cx="115887" cy="1016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组合 38"/>
            <p:cNvGrpSpPr/>
            <p:nvPr/>
          </p:nvGrpSpPr>
          <p:grpSpPr>
            <a:xfrm>
              <a:off x="1137938" y="2436965"/>
              <a:ext cx="2330993" cy="3539430"/>
              <a:chOff x="767997" y="1474227"/>
              <a:chExt cx="2331145" cy="3538735"/>
            </a:xfrm>
          </p:grpSpPr>
          <p:sp>
            <p:nvSpPr>
              <p:cNvPr id="56" name="TextBox 13"/>
              <p:cNvSpPr txBox="1"/>
              <p:nvPr/>
            </p:nvSpPr>
            <p:spPr>
              <a:xfrm>
                <a:off x="767997" y="1474227"/>
                <a:ext cx="2249486" cy="353873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3.7 </a:t>
                </a:r>
                <a:r>
                  <a:rPr lang="en-US" altLang="zh-CN" b="1" dirty="0" smtClean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5      </a:t>
                </a:r>
                <a:endParaRPr lang="en-US" altLang="zh-CN" b="1" dirty="0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endParaRP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 smtClean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0.56  </a:t>
                </a: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2.1 </a:t>
                </a:r>
                <a:r>
                  <a:rPr lang="en-US" altLang="zh-CN" b="1" dirty="0">
                    <a:latin typeface="Times New Roman" pitchFamily="18" charset="0"/>
                    <a:ea typeface="楷体" pitchFamily="49" charset="-122"/>
                  </a:rPr>
                  <a:t>0</a:t>
                </a:r>
                <a:r>
                  <a:rPr lang="en-US" altLang="zh-CN" b="1" dirty="0">
                    <a:solidFill>
                      <a:srgbClr val="FFFFFF"/>
                    </a:solidFill>
                    <a:latin typeface="Times New Roman" pitchFamily="18" charset="0"/>
                    <a:ea typeface="楷体" pitchFamily="49" charset="-122"/>
                  </a:rPr>
                  <a:t>.0 0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 smtClean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 1 </a:t>
                </a: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6 </a:t>
                </a:r>
                <a:r>
                  <a:rPr lang="en-US" altLang="zh-CN" b="1" dirty="0" smtClean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8      </a:t>
                </a:r>
                <a:endParaRPr lang="en-US" altLang="zh-CN" b="1" dirty="0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endParaRP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4 2 </a:t>
                </a:r>
                <a:r>
                  <a:rPr lang="en-US" altLang="zh-CN" b="1" dirty="0" smtClean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0   </a:t>
                </a:r>
                <a:endParaRPr lang="en-US" altLang="zh-CN" b="1" dirty="0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endParaRP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3 9 </a:t>
                </a:r>
                <a:r>
                  <a:rPr lang="en-US" altLang="zh-CN" b="1" dirty="0" smtClean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2   </a:t>
                </a:r>
                <a:endParaRPr lang="en-US" altLang="zh-CN" b="1" dirty="0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endParaRP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2 8 0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2 8 0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0</a:t>
                </a:r>
                <a:endParaRPr lang="zh-CN" altLang="en-US" b="1" dirty="0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endParaRPr>
              </a:p>
            </p:txBody>
          </p:sp>
          <p:cxnSp>
            <p:nvCxnSpPr>
              <p:cNvPr id="57" name="直接连接符 5"/>
              <p:cNvCxnSpPr/>
              <p:nvPr/>
            </p:nvCxnSpPr>
            <p:spPr>
              <a:xfrm>
                <a:off x="1619562" y="1978953"/>
                <a:ext cx="100806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任意多边形 57"/>
              <p:cNvSpPr/>
              <p:nvPr/>
            </p:nvSpPr>
            <p:spPr>
              <a:xfrm rot="1080000">
                <a:off x="1540178" y="1978953"/>
                <a:ext cx="92081" cy="449175"/>
              </a:xfrm>
              <a:custGeom>
                <a:avLst/>
                <a:gdLst>
                  <a:gd name="connsiteX0" fmla="*/ 29029 w 91924"/>
                  <a:gd name="connsiteY0" fmla="*/ 0 h 449943"/>
                  <a:gd name="connsiteX1" fmla="*/ 87086 w 91924"/>
                  <a:gd name="connsiteY1" fmla="*/ 246743 h 449943"/>
                  <a:gd name="connsiteX2" fmla="*/ 0 w 91924"/>
                  <a:gd name="connsiteY2" fmla="*/ 449943 h 449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1924" h="449943">
                    <a:moveTo>
                      <a:pt x="29029" y="0"/>
                    </a:moveTo>
                    <a:cubicBezTo>
                      <a:pt x="60476" y="85876"/>
                      <a:pt x="91924" y="171753"/>
                      <a:pt x="87086" y="246743"/>
                    </a:cubicBezTo>
                    <a:cubicBezTo>
                      <a:pt x="82248" y="321734"/>
                      <a:pt x="41124" y="385838"/>
                      <a:pt x="0" y="449943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1" u="none" strike="noStrike" kern="1200" cap="none" spc="0" normalizeH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楷体" pitchFamily="49" charset="-122"/>
                  <a:cs typeface="+mn-cs"/>
                </a:endParaRPr>
              </a:p>
            </p:txBody>
          </p:sp>
          <p:cxnSp>
            <p:nvCxnSpPr>
              <p:cNvPr id="59" name="直接连接符 5"/>
              <p:cNvCxnSpPr/>
              <p:nvPr/>
            </p:nvCxnSpPr>
            <p:spPr>
              <a:xfrm>
                <a:off x="1590980" y="2815402"/>
                <a:ext cx="126008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"/>
              <p:cNvCxnSpPr/>
              <p:nvPr/>
            </p:nvCxnSpPr>
            <p:spPr>
              <a:xfrm>
                <a:off x="1800542" y="3661373"/>
                <a:ext cx="129608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5"/>
              <p:cNvCxnSpPr/>
              <p:nvPr/>
            </p:nvCxnSpPr>
            <p:spPr>
              <a:xfrm>
                <a:off x="2091076" y="4518454"/>
                <a:ext cx="100806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TextBox 22"/>
          <p:cNvSpPr txBox="1"/>
          <p:nvPr/>
        </p:nvSpPr>
        <p:spPr>
          <a:xfrm>
            <a:off x="382588" y="197168"/>
            <a:ext cx="8335962" cy="147732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latinLnBrk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用竖式计算，并验算。</a:t>
            </a:r>
            <a:endParaRPr lang="en-US" altLang="zh-CN" b="1" dirty="0"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  <a:p>
            <a:pPr marL="0" lvl="0" indent="0" eaLnBrk="1" latinLnBrk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32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2.1÷0.56                 </a:t>
            </a:r>
            <a:r>
              <a:rPr lang="en-US" altLang="zh-CN" sz="32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             0.51÷0.5</a:t>
            </a:r>
            <a:endParaRPr lang="en-US" altLang="zh-CN" sz="3200" b="1" dirty="0"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7" name="组合 81"/>
          <p:cNvGrpSpPr/>
          <p:nvPr/>
        </p:nvGrpSpPr>
        <p:grpSpPr>
          <a:xfrm>
            <a:off x="4828326" y="1690988"/>
            <a:ext cx="4033099" cy="2677656"/>
            <a:chOff x="1506203" y="1700406"/>
            <a:chExt cx="4031799" cy="2677003"/>
          </a:xfrm>
        </p:grpSpPr>
        <p:grpSp>
          <p:nvGrpSpPr>
            <p:cNvPr id="28" name="组合 25"/>
            <p:cNvGrpSpPr/>
            <p:nvPr/>
          </p:nvGrpSpPr>
          <p:grpSpPr>
            <a:xfrm>
              <a:off x="4173191" y="2346579"/>
              <a:ext cx="1364811" cy="1384657"/>
              <a:chOff x="-76788" y="-106339"/>
              <a:chExt cx="1364811" cy="1384657"/>
            </a:xfrm>
          </p:grpSpPr>
          <p:sp>
            <p:nvSpPr>
              <p:cNvPr id="45" name="TextBox 51"/>
              <p:cNvSpPr txBox="1"/>
              <p:nvPr/>
            </p:nvSpPr>
            <p:spPr>
              <a:xfrm>
                <a:off x="24943" y="-106339"/>
                <a:ext cx="1263079" cy="13846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1.0 2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×   0.5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楷体" pitchFamily="49" charset="-122"/>
                  </a:rPr>
                  <a:t>0.5 1 0</a:t>
                </a:r>
                <a:endParaRPr lang="zh-CN" altLang="en-US" b="1" dirty="0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endParaRPr>
              </a:p>
            </p:txBody>
          </p:sp>
          <p:cxnSp>
            <p:nvCxnSpPr>
              <p:cNvPr id="47" name="直接连接符 46"/>
              <p:cNvCxnSpPr/>
              <p:nvPr/>
            </p:nvCxnSpPr>
            <p:spPr>
              <a:xfrm>
                <a:off x="-76788" y="821251"/>
                <a:ext cx="1364811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TextBox 43"/>
            <p:cNvSpPr txBox="1"/>
            <p:nvPr/>
          </p:nvSpPr>
          <p:spPr>
            <a:xfrm>
              <a:off x="3537611" y="1797193"/>
              <a:ext cx="1454467" cy="52309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 dirty="0" smtClean="0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rPr>
                <a:t>验算</a:t>
              </a:r>
              <a:r>
                <a:rPr lang="zh-CN" altLang="en-US" b="1" dirty="0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rPr>
                <a:t>：</a:t>
              </a:r>
            </a:p>
          </p:txBody>
        </p:sp>
        <p:grpSp>
          <p:nvGrpSpPr>
            <p:cNvPr id="30" name="组合 41"/>
            <p:cNvGrpSpPr/>
            <p:nvPr/>
          </p:nvGrpSpPr>
          <p:grpSpPr>
            <a:xfrm>
              <a:off x="1506203" y="1700406"/>
              <a:ext cx="1881975" cy="2677003"/>
              <a:chOff x="-75855" y="2440634"/>
              <a:chExt cx="1881975" cy="2677003"/>
            </a:xfrm>
          </p:grpSpPr>
          <p:sp>
            <p:nvSpPr>
              <p:cNvPr id="31" name="TextBox 45"/>
              <p:cNvSpPr txBox="1"/>
              <p:nvPr/>
            </p:nvSpPr>
            <p:spPr>
              <a:xfrm>
                <a:off x="-75855" y="2440634"/>
                <a:ext cx="1799913" cy="267700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黑体" panose="02010609060101010101" pitchFamily="49" charset="-122"/>
                    <a:cs typeface="Times New Roman" pitchFamily="18" charset="0"/>
                  </a:rPr>
                  <a:t>1.0 2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黑体" panose="02010609060101010101" pitchFamily="49" charset="-122"/>
                    <a:cs typeface="Times New Roman" pitchFamily="18" charset="0"/>
                  </a:rPr>
                  <a:t>0.5 </a:t>
                </a:r>
                <a:r>
                  <a:rPr lang="en-US" altLang="zh-CN" b="1" dirty="0" smtClean="0">
                    <a:solidFill>
                      <a:srgbClr val="FF0000"/>
                    </a:solidFill>
                    <a:latin typeface="Times New Roman" pitchFamily="18" charset="0"/>
                    <a:ea typeface="黑体" panose="02010609060101010101" pitchFamily="49" charset="-122"/>
                    <a:cs typeface="Times New Roman" pitchFamily="18" charset="0"/>
                  </a:rPr>
                  <a:t> 0.5.1 </a:t>
                </a:r>
                <a:r>
                  <a:rPr lang="en-US" altLang="zh-CN" b="1" dirty="0">
                    <a:solidFill>
                      <a:srgbClr val="FFFFFF"/>
                    </a:solidFill>
                    <a:latin typeface="Times New Roman" pitchFamily="18" charset="0"/>
                    <a:ea typeface="黑体" panose="02010609060101010101" pitchFamily="49" charset="-122"/>
                    <a:cs typeface="Times New Roman" pitchFamily="18" charset="0"/>
                  </a:rPr>
                  <a:t>0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 smtClean="0">
                    <a:solidFill>
                      <a:srgbClr val="FF0000"/>
                    </a:solidFill>
                    <a:latin typeface="Times New Roman" pitchFamily="18" charset="0"/>
                    <a:ea typeface="黑体" panose="02010609060101010101" pitchFamily="49" charset="-122"/>
                    <a:cs typeface="Times New Roman" pitchFamily="18" charset="0"/>
                  </a:rPr>
                  <a:t>5      </a:t>
                </a:r>
                <a:endParaRPr lang="en-US" altLang="zh-CN" b="1" dirty="0">
                  <a:solidFill>
                    <a:srgbClr val="FF0000"/>
                  </a:solidFill>
                  <a:latin typeface="Times New Roman" pitchFamily="18" charset="0"/>
                  <a:ea typeface="黑体" panose="02010609060101010101" pitchFamily="49" charset="-122"/>
                  <a:cs typeface="Times New Roman" pitchFamily="18" charset="0"/>
                </a:endParaRP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黑体" panose="02010609060101010101" pitchFamily="49" charset="-122"/>
                    <a:cs typeface="Times New Roman" pitchFamily="18" charset="0"/>
                  </a:rPr>
                  <a:t>1 0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黑体" panose="02010609060101010101" pitchFamily="49" charset="-122"/>
                    <a:cs typeface="Times New Roman" pitchFamily="18" charset="0"/>
                  </a:rPr>
                  <a:t>1 0</a:t>
                </a:r>
              </a:p>
              <a:p>
                <a:pPr marL="0" lvl="0" indent="0"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b="1" dirty="0">
                    <a:solidFill>
                      <a:srgbClr val="FF0000"/>
                    </a:solidFill>
                    <a:latin typeface="Times New Roman" pitchFamily="18" charset="0"/>
                    <a:ea typeface="黑体" panose="02010609060101010101" pitchFamily="49" charset="-122"/>
                    <a:cs typeface="Times New Roman" pitchFamily="18" charset="0"/>
                  </a:rPr>
                  <a:t>0</a:t>
                </a:r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576927" y="2945336"/>
                <a:ext cx="100767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任意多边形 32"/>
              <p:cNvSpPr/>
              <p:nvPr/>
            </p:nvSpPr>
            <p:spPr>
              <a:xfrm rot="1080000">
                <a:off x="489645" y="2945336"/>
                <a:ext cx="92045" cy="449153"/>
              </a:xfrm>
              <a:custGeom>
                <a:avLst/>
                <a:gdLst>
                  <a:gd name="connsiteX0" fmla="*/ 29029 w 91924"/>
                  <a:gd name="connsiteY0" fmla="*/ 0 h 449943"/>
                  <a:gd name="connsiteX1" fmla="*/ 87086 w 91924"/>
                  <a:gd name="connsiteY1" fmla="*/ 246743 h 449943"/>
                  <a:gd name="connsiteX2" fmla="*/ 0 w 91924"/>
                  <a:gd name="connsiteY2" fmla="*/ 449943 h 449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1924" h="449943">
                    <a:moveTo>
                      <a:pt x="29029" y="0"/>
                    </a:moveTo>
                    <a:cubicBezTo>
                      <a:pt x="60476" y="85876"/>
                      <a:pt x="91924" y="171753"/>
                      <a:pt x="87086" y="246743"/>
                    </a:cubicBezTo>
                    <a:cubicBezTo>
                      <a:pt x="82248" y="321734"/>
                      <a:pt x="41124" y="385838"/>
                      <a:pt x="0" y="449943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>
                <a:off x="548361" y="3757938"/>
                <a:ext cx="118761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>
                <a:off x="1086352" y="4619740"/>
                <a:ext cx="71976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rot="16200000" flipH="1">
                <a:off x="33693" y="3014486"/>
                <a:ext cx="246003" cy="245983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rot="16200000" flipH="1">
                <a:off x="823282" y="3169021"/>
                <a:ext cx="101575" cy="10156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" name="TextBox 2"/>
          <p:cNvSpPr txBox="1"/>
          <p:nvPr/>
        </p:nvSpPr>
        <p:spPr>
          <a:xfrm>
            <a:off x="7025738" y="1034983"/>
            <a:ext cx="1173719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1.02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 bwMode="auto">
          <a:xfrm>
            <a:off x="432873" y="451867"/>
            <a:ext cx="7686675" cy="5275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5.</a:t>
            </a: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先说一说运算顺序，再进行计算。</a:t>
            </a:r>
          </a:p>
        </p:txBody>
      </p:sp>
      <p:sp>
        <p:nvSpPr>
          <p:cNvPr id="6" name="文本框 27"/>
          <p:cNvSpPr txBox="1">
            <a:spLocks noChangeArrowheads="1"/>
          </p:cNvSpPr>
          <p:nvPr/>
        </p:nvSpPr>
        <p:spPr bwMode="auto">
          <a:xfrm>
            <a:off x="301110" y="1169526"/>
            <a:ext cx="39751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54÷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3.94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6.86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54÷10.8</a:t>
            </a:r>
          </a:p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088562" y="1893317"/>
            <a:ext cx="194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26"/>
          <p:cNvSpPr txBox="1">
            <a:spLocks noChangeArrowheads="1"/>
          </p:cNvSpPr>
          <p:nvPr/>
        </p:nvSpPr>
        <p:spPr bwMode="auto">
          <a:xfrm>
            <a:off x="4428611" y="1169526"/>
            <a:ext cx="4629664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（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0.12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÷0.8</a:t>
            </a:r>
          </a:p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3.32÷0.8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092186" y="1903859"/>
            <a:ext cx="1908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27"/>
          <p:cNvSpPr txBox="1">
            <a:spLocks noChangeArrowheads="1"/>
          </p:cNvSpPr>
          <p:nvPr/>
        </p:nvSpPr>
        <p:spPr bwMode="auto">
          <a:xfrm>
            <a:off x="432873" y="2909929"/>
            <a:ext cx="397351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0.175÷0.25×4</a:t>
            </a:r>
          </a:p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0.7×4</a:t>
            </a:r>
          </a:p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061964" y="3624663"/>
            <a:ext cx="205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 bwMode="auto">
          <a:xfrm>
            <a:off x="-28575" y="599756"/>
            <a:ext cx="9216000" cy="151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45" indent="-457200"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6. </a:t>
            </a: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军犬的耐力是非常有名的。有关资料显示，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第一次世界大战</a:t>
            </a: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期间为传达命令，一只军犬用 </a:t>
            </a:r>
            <a:r>
              <a:rPr lang="en-US" altLang="zh-CN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50 </a:t>
            </a: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分跑完了 </a:t>
            </a:r>
            <a:r>
              <a:rPr lang="en-US" altLang="zh-CN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21.7 km </a:t>
            </a: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的路程。算一算，这只军犬平均每分跑多少米？</a:t>
            </a:r>
          </a:p>
        </p:txBody>
      </p:sp>
      <p:sp>
        <p:nvSpPr>
          <p:cNvPr id="7" name="文本框 6"/>
          <p:cNvSpPr txBox="1"/>
          <p:nvPr/>
        </p:nvSpPr>
        <p:spPr bwMode="auto">
          <a:xfrm>
            <a:off x="1817787" y="2279109"/>
            <a:ext cx="3459607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21.7×1000÷50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21700÷50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434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（米）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025699" y="4113043"/>
            <a:ext cx="6183313" cy="50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答：这只军犬平均每分跑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434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926363" y="2940092"/>
            <a:ext cx="3896692" cy="1323310"/>
            <a:chOff x="4926363" y="2940092"/>
            <a:chExt cx="3896692" cy="1323310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7743055" y="3228092"/>
              <a:ext cx="1080000" cy="1035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AutoShape 27"/>
            <p:cNvSpPr>
              <a:spLocks noChangeArrowheads="1"/>
            </p:cNvSpPr>
            <p:nvPr/>
          </p:nvSpPr>
          <p:spPr bwMode="auto">
            <a:xfrm>
              <a:off x="4926363" y="2940092"/>
              <a:ext cx="2628000" cy="576000"/>
            </a:xfrm>
            <a:prstGeom prst="wedgeRoundRectCallout">
              <a:avLst>
                <a:gd name="adj1" fmla="val 45036"/>
                <a:gd name="adj2" fmla="val 72731"/>
                <a:gd name="adj3" fmla="val 16667"/>
              </a:avLst>
            </a:prstGeom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68580" tIns="34290" rIns="68580" bIns="34290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 smtClean="0">
                  <a:latin typeface="Times New Roman" panose="02020603050405020304" pitchFamily="18" charset="0"/>
                  <a:ea typeface="楷体" panose="02010609060101010101" pitchFamily="49" charset="-122"/>
                </a:rPr>
                <a:t>注意单位换算！</a:t>
              </a:r>
              <a:endPara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2"/>
          <p:cNvGrpSpPr/>
          <p:nvPr/>
        </p:nvGrpSpPr>
        <p:grpSpPr bwMode="auto">
          <a:xfrm>
            <a:off x="109223" y="498376"/>
            <a:ext cx="8807766" cy="2634605"/>
            <a:chOff x="106363" y="796673"/>
            <a:chExt cx="8855075" cy="2974975"/>
          </a:xfrm>
        </p:grpSpPr>
        <p:pic>
          <p:nvPicPr>
            <p:cNvPr id="6" name="图片 2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363" y="796673"/>
              <a:ext cx="8855075" cy="2974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38" y="1030035"/>
              <a:ext cx="4452937" cy="754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7025" y="1030035"/>
              <a:ext cx="302895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文本框 8"/>
          <p:cNvSpPr txBox="1"/>
          <p:nvPr/>
        </p:nvSpPr>
        <p:spPr bwMode="auto">
          <a:xfrm>
            <a:off x="260093" y="611204"/>
            <a:ext cx="4644000" cy="82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）有两摞同样的纸，第一摞有 </a:t>
            </a:r>
            <a:r>
              <a:rPr lang="en-US" altLang="zh-CN" sz="24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100 </a:t>
            </a:r>
            <a:r>
              <a:rPr lang="zh-CN" altLang="en-US" sz="24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张，第二摞大约有多少张？</a:t>
            </a:r>
          </a:p>
        </p:txBody>
      </p:sp>
      <p:sp>
        <p:nvSpPr>
          <p:cNvPr id="10" name="文本框 9"/>
          <p:cNvSpPr txBox="1"/>
          <p:nvPr/>
        </p:nvSpPr>
        <p:spPr bwMode="auto">
          <a:xfrm>
            <a:off x="5202163" y="612353"/>
            <a:ext cx="3563937" cy="4654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）哪种食用油便宜点？</a:t>
            </a: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881063" y="3169775"/>
            <a:ext cx="3713162" cy="1474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7.2÷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1.2÷100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7.2÷0.012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（张）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 bwMode="auto">
          <a:xfrm>
            <a:off x="191" y="129073"/>
            <a:ext cx="650875" cy="531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</a:t>
            </a:r>
          </a:p>
        </p:txBody>
      </p:sp>
      <p:sp>
        <p:nvSpPr>
          <p:cNvPr id="13" name="文本框 12"/>
          <p:cNvSpPr txBox="1"/>
          <p:nvPr/>
        </p:nvSpPr>
        <p:spPr bwMode="auto">
          <a:xfrm>
            <a:off x="5064125" y="3219822"/>
            <a:ext cx="4024313" cy="1039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35÷2.5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48.3÷3.5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13.8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5068804" y="4162772"/>
            <a:ext cx="3371850" cy="5663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答：大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桶的便宜。</a:t>
            </a:r>
          </a:p>
        </p:txBody>
      </p:sp>
      <p:sp>
        <p:nvSpPr>
          <p:cNvPr id="15" name="文本框 13"/>
          <p:cNvSpPr txBox="1"/>
          <p:nvPr/>
        </p:nvSpPr>
        <p:spPr bwMode="auto">
          <a:xfrm>
            <a:off x="763495" y="4514089"/>
            <a:ext cx="4500503" cy="56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答：第二摞大约有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600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张。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 bwMode="auto">
          <a:xfrm>
            <a:off x="100158" y="348042"/>
            <a:ext cx="8469077" cy="217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1259840">
              <a:lnSpc>
                <a:spcPct val="130000"/>
              </a:lnSpc>
              <a:defRPr/>
            </a:pPr>
            <a:r>
              <a:rPr lang="en-US" altLang="zh-CN" sz="26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8.</a:t>
            </a:r>
            <a:r>
              <a:rPr lang="zh-CN" altLang="en-US" sz="26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）做一套童装需 </a:t>
            </a:r>
            <a:r>
              <a:rPr lang="en-US" altLang="zh-CN" sz="26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2.2 m </a:t>
            </a:r>
            <a:r>
              <a:rPr lang="zh-CN" altLang="en-US" sz="26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布，</a:t>
            </a:r>
            <a:r>
              <a:rPr lang="en-US" altLang="zh-CN" sz="26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30 m </a:t>
            </a:r>
            <a:r>
              <a:rPr lang="zh-CN" altLang="en-US" sz="26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布最多可做多少</a:t>
            </a:r>
            <a:r>
              <a:rPr lang="zh-CN" altLang="en-US" sz="26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套</a:t>
            </a:r>
            <a:r>
              <a:rPr lang="en-US" altLang="zh-CN" sz="26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/>
            </a:r>
            <a:br>
              <a:rPr lang="en-US" altLang="zh-CN" sz="26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</a:br>
            <a:r>
              <a:rPr lang="en-US" altLang="zh-CN" sz="26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            </a:t>
            </a:r>
            <a:r>
              <a:rPr lang="zh-CN" altLang="en-US" sz="26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这样的</a:t>
            </a:r>
            <a:r>
              <a:rPr lang="zh-CN" altLang="en-US" sz="26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童装？</a:t>
            </a:r>
            <a:endParaRPr lang="en-US" altLang="zh-CN" sz="2600" b="1" dirty="0"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26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 （</a:t>
            </a:r>
            <a:r>
              <a:rPr lang="en-US" altLang="zh-CN" sz="26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）每个油桶最多可装 </a:t>
            </a:r>
            <a:r>
              <a:rPr lang="en-US" altLang="zh-CN" sz="26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4.5 kg</a:t>
            </a:r>
            <a:r>
              <a:rPr lang="zh-CN" altLang="en-US" sz="26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油，装 </a:t>
            </a:r>
            <a:r>
              <a:rPr lang="en-US" altLang="zh-CN" sz="26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10 kg </a:t>
            </a:r>
            <a:r>
              <a:rPr lang="zh-CN" altLang="en-US" sz="26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油至少</a:t>
            </a:r>
            <a:r>
              <a:rPr lang="zh-CN" altLang="en-US" sz="26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需要</a:t>
            </a:r>
            <a:r>
              <a:rPr lang="en-US" altLang="zh-CN" sz="26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/>
            </a:r>
            <a:br>
              <a:rPr lang="en-US" altLang="zh-CN" sz="26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</a:br>
            <a:r>
              <a:rPr lang="en-US" altLang="zh-CN" sz="26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           </a:t>
            </a:r>
            <a:r>
              <a:rPr lang="zh-CN" altLang="en-US" sz="26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几个这样</a:t>
            </a:r>
            <a:r>
              <a:rPr lang="zh-CN" altLang="en-US" sz="26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的油桶？</a:t>
            </a:r>
          </a:p>
        </p:txBody>
      </p:sp>
      <p:sp>
        <p:nvSpPr>
          <p:cNvPr id="6" name="文本框 5"/>
          <p:cNvSpPr txBox="1"/>
          <p:nvPr/>
        </p:nvSpPr>
        <p:spPr bwMode="auto">
          <a:xfrm>
            <a:off x="1187625" y="2605581"/>
            <a:ext cx="6859096" cy="2065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2.2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13.64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（套）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Aft>
                <a:spcPts val="600"/>
              </a:spcAft>
              <a:defRPr/>
            </a:pP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布最多可做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套这样的童装。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4.5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（个）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答：装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 kg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油至少需要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个这样的油桶。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587" y="1482626"/>
            <a:ext cx="3783012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 bwMode="auto">
          <a:xfrm>
            <a:off x="248428" y="416141"/>
            <a:ext cx="650875" cy="565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9.</a:t>
            </a:r>
          </a:p>
        </p:txBody>
      </p:sp>
      <p:pic>
        <p:nvPicPr>
          <p:cNvPr id="7" name="Picture 9" descr="C:\Documents and Settings\Administrator\桌面\图片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66"/>
          <a:stretch>
            <a:fillRect/>
          </a:stretch>
        </p:blipFill>
        <p:spPr bwMode="auto">
          <a:xfrm>
            <a:off x="1035828" y="2344639"/>
            <a:ext cx="1692000" cy="15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390" y="2390676"/>
            <a:ext cx="1028700" cy="17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24"/>
          <p:cNvGrpSpPr/>
          <p:nvPr/>
        </p:nvGrpSpPr>
        <p:grpSpPr bwMode="auto">
          <a:xfrm>
            <a:off x="489728" y="595214"/>
            <a:ext cx="3419475" cy="2108200"/>
            <a:chOff x="224484" y="2209682"/>
            <a:chExt cx="3419159" cy="21093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484" y="2209682"/>
              <a:ext cx="3419159" cy="2109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587760" y="2392339"/>
              <a:ext cx="2784218" cy="138502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我编了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4 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个大  “中国结”，用了 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5.2 m 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红线。</a:t>
              </a:r>
            </a:p>
          </p:txBody>
        </p:sp>
      </p:grpSp>
      <p:grpSp>
        <p:nvGrpSpPr>
          <p:cNvPr id="12" name="组合 24"/>
          <p:cNvGrpSpPr/>
          <p:nvPr/>
        </p:nvGrpSpPr>
        <p:grpSpPr bwMode="auto">
          <a:xfrm>
            <a:off x="5679265" y="555526"/>
            <a:ext cx="3495675" cy="2187575"/>
            <a:chOff x="324520" y="2167088"/>
            <a:chExt cx="3496518" cy="2188533"/>
          </a:xfrm>
        </p:grpSpPr>
        <p:pic>
          <p:nvPicPr>
            <p:cNvPr id="13" name="图片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4520" y="2167088"/>
              <a:ext cx="3496518" cy="2188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矩形 13"/>
            <p:cNvSpPr/>
            <p:nvPr/>
          </p:nvSpPr>
          <p:spPr>
            <a:xfrm>
              <a:off x="653212" y="2392612"/>
              <a:ext cx="2961401" cy="138490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我编了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12 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个小  “中国结”，用了 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8.16 m 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红线。</a:t>
              </a:r>
            </a:p>
          </p:txBody>
        </p:sp>
      </p:grpSp>
      <p:sp>
        <p:nvSpPr>
          <p:cNvPr id="17" name="文本框 16"/>
          <p:cNvSpPr txBox="1"/>
          <p:nvPr/>
        </p:nvSpPr>
        <p:spPr bwMode="auto">
          <a:xfrm>
            <a:off x="775478" y="4130576"/>
            <a:ext cx="6082522" cy="56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请你提出两个数学问题，并尝试解答。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 bwMode="auto">
          <a:xfrm>
            <a:off x="1043608" y="2636996"/>
            <a:ext cx="6506723" cy="2158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每个大“中国结”用了多少米红线？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5.2÷4=1.3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②每个小“中国结”用了多少米红线？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8.16÷12=0.68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pic>
        <p:nvPicPr>
          <p:cNvPr id="13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53117"/>
            <a:ext cx="3783012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组合 24"/>
          <p:cNvGrpSpPr/>
          <p:nvPr/>
        </p:nvGrpSpPr>
        <p:grpSpPr bwMode="auto">
          <a:xfrm>
            <a:off x="191826" y="345215"/>
            <a:ext cx="3098800" cy="1908981"/>
            <a:chOff x="668596" y="2508131"/>
            <a:chExt cx="3098513" cy="1909977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596" y="2508131"/>
              <a:ext cx="3096058" cy="1909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矩形 17"/>
            <p:cNvSpPr/>
            <p:nvPr/>
          </p:nvSpPr>
          <p:spPr>
            <a:xfrm>
              <a:off x="906064" y="2752098"/>
              <a:ext cx="2861045" cy="11995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我编了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4 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个大  “中国结”，用了 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5.2 m 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红线。</a:t>
              </a:r>
            </a:p>
          </p:txBody>
        </p:sp>
      </p:grpSp>
      <p:grpSp>
        <p:nvGrpSpPr>
          <p:cNvPr id="20" name="组合 24"/>
          <p:cNvGrpSpPr/>
          <p:nvPr/>
        </p:nvGrpSpPr>
        <p:grpSpPr bwMode="auto">
          <a:xfrm>
            <a:off x="5796136" y="267494"/>
            <a:ext cx="2997191" cy="1888041"/>
            <a:chOff x="460862" y="2683251"/>
            <a:chExt cx="3496518" cy="2188533"/>
          </a:xfrm>
        </p:grpSpPr>
        <p:pic>
          <p:nvPicPr>
            <p:cNvPr id="21" name="图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60862" y="2683251"/>
              <a:ext cx="3496518" cy="2188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矩形 21"/>
            <p:cNvSpPr/>
            <p:nvPr/>
          </p:nvSpPr>
          <p:spPr>
            <a:xfrm>
              <a:off x="845156" y="2830521"/>
              <a:ext cx="2961401" cy="138490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我编了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12 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个小  “中国结”，用了 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8.16 m 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红线。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 bwMode="auto">
          <a:xfrm>
            <a:off x="176858" y="1226533"/>
            <a:ext cx="782637" cy="565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10.</a:t>
            </a:r>
          </a:p>
        </p:txBody>
      </p:sp>
      <p:sp>
        <p:nvSpPr>
          <p:cNvPr id="6" name="文本框 5"/>
          <p:cNvSpPr txBox="1"/>
          <p:nvPr/>
        </p:nvSpPr>
        <p:spPr bwMode="auto">
          <a:xfrm>
            <a:off x="3764635" y="1170817"/>
            <a:ext cx="5400000" cy="1988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99795" indent="-1259840"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）张大爷有一块长方形小菜园（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如</a:t>
            </a: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左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图</a:t>
            </a: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），他想用篱笆围起来，需要篱笆多少米？</a:t>
            </a:r>
            <a:endParaRPr lang="en-US" altLang="zh-CN" sz="2800" b="1" dirty="0"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18"/>
          <p:cNvGrpSpPr/>
          <p:nvPr/>
        </p:nvGrpSpPr>
        <p:grpSpPr bwMode="auto">
          <a:xfrm>
            <a:off x="1033314" y="843558"/>
            <a:ext cx="3068637" cy="2455863"/>
            <a:chOff x="1458916" y="541400"/>
            <a:chExt cx="3068699" cy="2456594"/>
          </a:xfrm>
        </p:grpSpPr>
        <p:sp>
          <p:nvSpPr>
            <p:cNvPr id="8" name="矩形 7"/>
            <p:cNvSpPr/>
            <p:nvPr/>
          </p:nvSpPr>
          <p:spPr>
            <a:xfrm>
              <a:off x="1458916" y="992384"/>
              <a:ext cx="2568627" cy="19436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9" name="图片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4124" y="2821800"/>
              <a:ext cx="118292" cy="176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文本框 9"/>
            <p:cNvSpPr txBox="1"/>
            <p:nvPr/>
          </p:nvSpPr>
          <p:spPr bwMode="auto">
            <a:xfrm>
              <a:off x="2254269" y="541400"/>
              <a:ext cx="1319240" cy="46845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lnSpc>
                  <a:spcPct val="110000"/>
                </a:lnSpc>
                <a:defRPr/>
              </a:pPr>
              <a:r>
                <a:rPr lang="en-US" altLang="zh-CN" sz="24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26.4 m</a:t>
              </a:r>
            </a:p>
          </p:txBody>
        </p:sp>
        <p:sp>
          <p:nvSpPr>
            <p:cNvPr id="11" name="文本框 10"/>
            <p:cNvSpPr txBox="1"/>
            <p:nvPr/>
          </p:nvSpPr>
          <p:spPr bwMode="auto">
            <a:xfrm rot="16200000">
              <a:off x="3633651" y="1537124"/>
              <a:ext cx="1318017" cy="4699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lnSpc>
                  <a:spcPct val="110000"/>
                </a:lnSpc>
                <a:defRPr/>
              </a:pPr>
              <a:r>
                <a:rPr lang="en-US" altLang="zh-CN" sz="24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20.1 m</a:t>
              </a: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1979627" y="2855076"/>
              <a:ext cx="0" cy="7145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125679" y="2855076"/>
              <a:ext cx="0" cy="7145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思想气泡: 云 19"/>
          <p:cNvSpPr/>
          <p:nvPr/>
        </p:nvSpPr>
        <p:spPr bwMode="auto">
          <a:xfrm>
            <a:off x="148134" y="2034780"/>
            <a:ext cx="2520000" cy="720000"/>
          </a:xfrm>
          <a:prstGeom prst="cloudCallout">
            <a:avLst>
              <a:gd name="adj1" fmla="val 9170"/>
              <a:gd name="adj2" fmla="val 101858"/>
            </a:avLst>
          </a:prstGeom>
          <a:solidFill>
            <a:srgbClr val="FBEFDE"/>
          </a:solidFill>
          <a:ln w="19050">
            <a:solidFill>
              <a:srgbClr val="F6AE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门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1 m 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宽。</a:t>
            </a:r>
            <a:endParaRPr lang="en-US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 bwMode="auto">
          <a:xfrm>
            <a:off x="4233507" y="2832968"/>
            <a:ext cx="4462255" cy="1717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20.1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26.4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46.5 ×2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（米）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 bwMode="auto">
          <a:xfrm>
            <a:off x="-81525" y="2644899"/>
            <a:ext cx="9216000" cy="1512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99795" indent="-1259840"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）</a:t>
            </a:r>
            <a:r>
              <a:rPr lang="zh-CN" altLang="en-US" sz="2800" b="1" spc="-150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如果两个公司所售的篱笆质量相同，你能帮张大爷推荐一下，选用哪家公司的比较合算？你是怎样想的？与同伴进行交流。</a:t>
            </a:r>
            <a:endParaRPr lang="en-US" altLang="zh-CN" sz="2800" b="1" spc="-150" dirty="0"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 bwMode="auto">
          <a:xfrm>
            <a:off x="959495" y="4093700"/>
            <a:ext cx="3746500" cy="104028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乙公司单价：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128.8÷92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4778151" y="3657562"/>
            <a:ext cx="4109170" cy="1040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1.3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＜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1.4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，选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甲公司比较合算。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76858" y="64002"/>
            <a:ext cx="8686256" cy="2564988"/>
            <a:chOff x="-184146" y="1403416"/>
            <a:chExt cx="8686256" cy="2564988"/>
          </a:xfrm>
        </p:grpSpPr>
        <p:pic>
          <p:nvPicPr>
            <p:cNvPr id="6" name="图片 2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2807" y="1664404"/>
              <a:ext cx="2381096" cy="2304000"/>
            </a:xfrm>
            <a:prstGeom prst="snip2SameRect">
              <a:avLst>
                <a:gd name="adj1" fmla="val 3279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思想气泡: 云 3"/>
            <p:cNvSpPr/>
            <p:nvPr/>
          </p:nvSpPr>
          <p:spPr bwMode="auto">
            <a:xfrm>
              <a:off x="-184146" y="1403416"/>
              <a:ext cx="3177136" cy="1282700"/>
            </a:xfrm>
            <a:prstGeom prst="cloudCallout">
              <a:avLst>
                <a:gd name="adj1" fmla="val 73075"/>
                <a:gd name="adj2" fmla="val -6101"/>
              </a:avLst>
            </a:prstGeom>
            <a:solidFill>
              <a:srgbClr val="FBEFDE"/>
            </a:solidFill>
            <a:ln w="19050">
              <a:solidFill>
                <a:srgbClr val="F6AE2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altLang="zh-CN" sz="2400" b="1" spc="-1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思想气泡: 云 4"/>
            <p:cNvSpPr/>
            <p:nvPr/>
          </p:nvSpPr>
          <p:spPr bwMode="auto">
            <a:xfrm rot="120000">
              <a:off x="5478110" y="2289375"/>
              <a:ext cx="3024000" cy="1440000"/>
            </a:xfrm>
            <a:prstGeom prst="cloudCallout">
              <a:avLst>
                <a:gd name="adj1" fmla="val -59543"/>
                <a:gd name="adj2" fmla="val -34952"/>
              </a:avLst>
            </a:prstGeom>
            <a:solidFill>
              <a:srgbClr val="FBEFDE"/>
            </a:solidFill>
            <a:ln w="19050">
              <a:solidFill>
                <a:srgbClr val="F6AE2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altLang="zh-CN" sz="2000" b="1" spc="-1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66247" y="1536142"/>
              <a:ext cx="269540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甲公司报价：</a:t>
              </a:r>
              <a:r>
                <a:rPr lang="zh-CN" altLang="en-US" sz="2800" b="1" spc="-15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每米需用 </a:t>
              </a:r>
              <a:r>
                <a:rPr lang="en-US" altLang="zh-CN" sz="2800" b="1" spc="-15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1.3 </a:t>
              </a:r>
              <a:r>
                <a:rPr lang="zh-CN" altLang="en-US" sz="2800" b="1" spc="-15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元。</a:t>
              </a:r>
              <a:endParaRPr lang="en-US" altLang="zh-CN" sz="2800" b="1" spc="-15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5748011" y="2496878"/>
              <a:ext cx="27000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乙公司报价：</a:t>
              </a:r>
              <a:r>
                <a:rPr lang="zh-CN" altLang="en-US" sz="2400" b="1" spc="-15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全部围起来共需</a:t>
              </a:r>
              <a:r>
                <a:rPr lang="en-US" altLang="zh-CN" sz="2400" b="1" spc="-15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128.8 </a:t>
              </a:r>
              <a:r>
                <a:rPr lang="zh-CN" altLang="en-US" sz="2400" b="1" spc="-15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元。</a:t>
              </a:r>
              <a:endParaRPr lang="en-US" altLang="zh-CN" sz="2400" b="1" spc="-15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文本框 4"/>
          <p:cNvSpPr txBox="1"/>
          <p:nvPr/>
        </p:nvSpPr>
        <p:spPr bwMode="auto">
          <a:xfrm>
            <a:off x="176858" y="1226533"/>
            <a:ext cx="782637" cy="565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1265"/>
          <p:cNvSpPr txBox="1"/>
          <p:nvPr/>
        </p:nvSpPr>
        <p:spPr>
          <a:xfrm>
            <a:off x="521661" y="646665"/>
            <a:ext cx="7920000" cy="138499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做一套儿童装需</a:t>
            </a:r>
            <a:r>
              <a:rPr lang="en-US" altLang="zh-CN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2.2m</a:t>
            </a: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布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29m</a:t>
            </a: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布最多可做多少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套</a:t>
            </a:r>
            <a:r>
              <a:rPr lang="en-US" altLang="zh-CN" sz="28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/>
            </a:r>
            <a:br>
              <a:rPr lang="en-US" altLang="zh-CN" sz="28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</a:br>
            <a:r>
              <a:rPr lang="en-US" altLang="zh-CN" sz="28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这样</a:t>
            </a: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的童装？</a:t>
            </a:r>
          </a:p>
        </p:txBody>
      </p:sp>
      <p:sp>
        <p:nvSpPr>
          <p:cNvPr id="4" name="文本框 40"/>
          <p:cNvSpPr txBox="1"/>
          <p:nvPr/>
        </p:nvSpPr>
        <p:spPr>
          <a:xfrm>
            <a:off x="3075940" y="1834515"/>
            <a:ext cx="3858260" cy="5847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/>
            <a:r>
              <a:rPr lang="en-US" altLang="zh-CN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29÷2.2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≈13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（套）</a:t>
            </a:r>
          </a:p>
        </p:txBody>
      </p:sp>
      <p:sp>
        <p:nvSpPr>
          <p:cNvPr id="5" name="文本框 11271"/>
          <p:cNvSpPr txBox="1"/>
          <p:nvPr/>
        </p:nvSpPr>
        <p:spPr>
          <a:xfrm>
            <a:off x="2052960" y="2501225"/>
            <a:ext cx="61204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29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布最多可做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套这样的童装。</a:t>
            </a:r>
          </a:p>
        </p:txBody>
      </p:sp>
      <p:pic>
        <p:nvPicPr>
          <p:cNvPr id="2" name="图片 1" descr="D:/工作/做课件/人物参考七彩课堂教学课件/半身女孩1.tif半身女孩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t="10340" b="10340"/>
          <a:stretch>
            <a:fillRect/>
          </a:stretch>
        </p:blipFill>
        <p:spPr>
          <a:xfrm flipH="1">
            <a:off x="521661" y="2419290"/>
            <a:ext cx="1116000" cy="1116000"/>
          </a:xfrm>
          <a:prstGeom prst="rect">
            <a:avLst/>
          </a:prstGeom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1230663" y="3599762"/>
            <a:ext cx="7416000" cy="1044000"/>
          </a:xfrm>
          <a:prstGeom prst="wedgeRoundRectCallout">
            <a:avLst>
              <a:gd name="adj1" fmla="val -43201"/>
              <a:gd name="adj2" fmla="val -74159"/>
              <a:gd name="adj3" fmla="val 16667"/>
            </a:avLst>
          </a:prstGeom>
          <a:ln>
            <a:solidFill>
              <a:srgbClr val="FF99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80" tIns="34290" rIns="68580" bIns="34290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想一想，</a:t>
            </a:r>
            <a:r>
              <a:rPr lang="en-US" altLang="zh-CN" sz="28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30m</a:t>
            </a:r>
            <a:r>
              <a:rPr lang="zh-CN" altLang="en-US" sz="28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布最多可以做多少套童装呢？</a:t>
            </a:r>
            <a:endParaRPr lang="en-US" altLang="zh-CN" sz="2800" b="1" dirty="0" smtClean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defRPr/>
            </a:pPr>
            <a:r>
              <a:rPr lang="zh-CN" altLang="en-US" sz="28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想要再多做一套童装至少要再要多少米的布呢？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5" grpId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1272"/>
          <p:cNvSpPr txBox="1"/>
          <p:nvPr/>
        </p:nvSpPr>
        <p:spPr>
          <a:xfrm>
            <a:off x="323992" y="618090"/>
            <a:ext cx="8460000" cy="13849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每个油桶最多可装</a:t>
            </a:r>
            <a:r>
              <a:rPr lang="en-US" altLang="zh-CN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4.5kg</a:t>
            </a: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油，装</a:t>
            </a:r>
            <a:r>
              <a:rPr lang="en-US" altLang="zh-CN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10kg</a:t>
            </a: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油至少需要几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个</a:t>
            </a:r>
            <a:r>
              <a:rPr lang="en-US" altLang="zh-CN" sz="28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/>
            </a:r>
            <a:br>
              <a:rPr lang="en-US" altLang="zh-CN" sz="28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</a:br>
            <a:r>
              <a:rPr lang="en-US" altLang="zh-CN" sz="28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这样</a:t>
            </a:r>
            <a:r>
              <a:rPr lang="zh-CN" altLang="en-US" sz="2800" b="1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的油桶？</a:t>
            </a:r>
          </a:p>
        </p:txBody>
      </p:sp>
      <p:sp>
        <p:nvSpPr>
          <p:cNvPr id="4" name="文本框 40"/>
          <p:cNvSpPr txBox="1"/>
          <p:nvPr/>
        </p:nvSpPr>
        <p:spPr>
          <a:xfrm>
            <a:off x="2828379" y="1890787"/>
            <a:ext cx="3451225" cy="5847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10÷4.5≈3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5" name="文本框 11274"/>
          <p:cNvSpPr txBox="1"/>
          <p:nvPr/>
        </p:nvSpPr>
        <p:spPr>
          <a:xfrm>
            <a:off x="1580515" y="2560320"/>
            <a:ext cx="66243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答：装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10kg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油至少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需要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个这样的油桶。</a:t>
            </a:r>
          </a:p>
        </p:txBody>
      </p:sp>
      <p:pic>
        <p:nvPicPr>
          <p:cNvPr id="6" name="图片 5" descr="D:/工作/做课件/人物参考七彩课堂教学课件/半身男孩1.tif半身男孩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t="9144" b="12302"/>
          <a:stretch>
            <a:fillRect/>
          </a:stretch>
        </p:blipFill>
        <p:spPr>
          <a:xfrm>
            <a:off x="277495" y="3082290"/>
            <a:ext cx="1036320" cy="1079500"/>
          </a:xfrm>
          <a:prstGeom prst="rect">
            <a:avLst/>
          </a:prstGeom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1392588" y="3599762"/>
            <a:ext cx="7308000" cy="1044000"/>
          </a:xfrm>
          <a:prstGeom prst="wedgeRoundRectCallout">
            <a:avLst>
              <a:gd name="adj1" fmla="val -52455"/>
              <a:gd name="adj2" fmla="val -44051"/>
              <a:gd name="adj3" fmla="val 16667"/>
            </a:avLst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80" tIns="34290" rIns="68580" bIns="34290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想一想，</a:t>
            </a:r>
            <a:r>
              <a:rPr lang="en-US" altLang="zh-CN" sz="28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9.1kg</a:t>
            </a:r>
            <a:r>
              <a:rPr lang="zh-CN" altLang="en-US" sz="28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油需要几个这样的油桶呢？</a:t>
            </a:r>
            <a:endParaRPr lang="en-US" altLang="zh-CN" sz="2800" b="1" dirty="0" smtClean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defRPr/>
            </a:pPr>
            <a:r>
              <a:rPr lang="zh-CN" altLang="en-US" sz="28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和前一题的取值方法有什么区别，为什么呢？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9285" y="1425575"/>
            <a:ext cx="7943215" cy="3340735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13142" y="787905"/>
            <a:ext cx="3745256" cy="500137"/>
          </a:xfrm>
          <a:prstGeom prst="rect">
            <a:avLst/>
          </a:prstGeom>
          <a:noFill/>
          <a:effectLst>
            <a:softEdge rad="0"/>
          </a:effectLst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这节课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有什么收获呢</a:t>
            </a:r>
            <a:r>
              <a:rPr lang="zh-CN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sp>
        <p:nvSpPr>
          <p:cNvPr id="4" name="矩形 3"/>
          <p:cNvSpPr/>
          <p:nvPr/>
        </p:nvSpPr>
        <p:spPr>
          <a:xfrm>
            <a:off x="741045" y="1677035"/>
            <a:ext cx="7719060" cy="283845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求商的近似值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，用“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四舍五入法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”保留两位小数，计算时要除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到千分位，即要除到小数点后的第三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位。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循环小数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：一个数的小数部分，从某一位起，一个数字或几个数字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依次不断重复出现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，这样的小数叫循环小数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小数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混合的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运算顺序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整数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相同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4"/>
          <p:cNvSpPr>
            <a:spLocks noChangeArrowheads="1"/>
          </p:cNvSpPr>
          <p:nvPr/>
        </p:nvSpPr>
        <p:spPr bwMode="auto">
          <a:xfrm>
            <a:off x="1532255" y="1769110"/>
            <a:ext cx="5405120" cy="1673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从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教材课后习题中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选取；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从课时练中选取。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731838"/>
            <a:ext cx="8662987" cy="390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WJlMjA0N2I5M2YyMzNkNzQyZGFiOTVlNjQ1MjVhM2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1212</Words>
  <Application>Microsoft Office PowerPoint</Application>
  <PresentationFormat>全屏显示(16:9)</PresentationFormat>
  <Paragraphs>201</Paragraphs>
  <Slides>24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Microsoft</cp:lastModifiedBy>
  <cp:revision>201</cp:revision>
  <dcterms:created xsi:type="dcterms:W3CDTF">2019-09-02T08:53:00Z</dcterms:created>
  <dcterms:modified xsi:type="dcterms:W3CDTF">2024-05-11T05:55:53Z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5C2D048416D54C20990650C450F632B4_12</vt:lpwstr>
  </property>
  <property fmtid="{D5CDD505-2E9C-101B-9397-08002B2CF9AE}" pid="3" name="KSOProductBuildVer">
    <vt:lpwstr>2052-12.1.0.16729</vt:lpwstr>
  </property>
</Properties>
</file>