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376" r:id="rId1"/>
    <p:sldMasterId id="2147498413" r:id="rId2"/>
  </p:sldMasterIdLst>
  <p:notesMasterIdLst>
    <p:notesMasterId r:id="rId3"/>
  </p:notesMasterIdLst>
  <p:sldIdLst>
    <p:sldId id="7108" r:id="rId4"/>
    <p:sldId id="7113" r:id="rId5"/>
    <p:sldId id="7117" r:id="rId6"/>
    <p:sldId id="7120" r:id="rId7"/>
    <p:sldId id="7126" r:id="rId9"/>
    <p:sldId id="7129" r:id="rId10"/>
    <p:sldId id="7132" r:id="rId11"/>
    <p:sldId id="7135" r:id="rId12"/>
    <p:sldId id="7141" r:id="rId14"/>
    <p:sldId id="7144" r:id="rId15"/>
    <p:sldId id="7147" r:id="rId16"/>
    <p:sldId id="7150" r:id="rId17"/>
    <p:sldId id="7156" r:id="rId19"/>
    <p:sldId id="7159" r:id="rId20"/>
    <p:sldId id="7162" r:id="rId21"/>
    <p:sldId id="7165" r:id="rId22"/>
    <p:sldId id="7171" r:id="rId24"/>
    <p:sldId id="7174" r:id="rId25"/>
    <p:sldId id="7177" r:id="rId26"/>
    <p:sldId id="7180" r:id="rId27"/>
    <p:sldId id="7186" r:id="rId29"/>
    <p:sldId id="7189" r:id="rId30"/>
    <p:sldId id="7192" r:id="rId31"/>
    <p:sldId id="7195" r:id="rId32"/>
    <p:sldId id="7201" r:id="rId34"/>
    <p:sldId id="7204" r:id="rId35"/>
    <p:sldId id="7207" r:id="rId36"/>
    <p:sldId id="721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77" r:id="rId1"/>
    <p:sldLayoutId id="2147498378" r:id="rId2"/>
    <p:sldLayoutId id="2147498379" r:id="rId3"/>
    <p:sldLayoutId id="2147498380" r:id="rId4"/>
    <p:sldLayoutId id="2147498381" r:id="rId5"/>
    <p:sldLayoutId id="2147498382" r:id="rId6"/>
    <p:sldLayoutId id="2147498383" r:id="rId7"/>
    <p:sldLayoutId id="2147498384" r:id="rId8"/>
    <p:sldLayoutId id="2147498385" r:id="rId9"/>
    <p:sldLayoutId id="2147498386" r:id="rId10"/>
    <p:sldLayoutId id="21474983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414" r:id="rId1"/>
    <p:sldLayoutId id="2147498415" r:id="rId2"/>
    <p:sldLayoutId id="2147498416" r:id="rId3"/>
    <p:sldLayoutId id="2147498417" r:id="rId4"/>
    <p:sldLayoutId id="2147498418" r:id="rId5"/>
    <p:sldLayoutId id="2147498419" r:id="rId6"/>
    <p:sldLayoutId id="2147498420" r:id="rId7"/>
    <p:sldLayoutId id="2147498421" r:id="rId8"/>
    <p:sldLayoutId id="2147498422" r:id="rId9"/>
    <p:sldLayoutId id="2147498423" r:id="rId10"/>
    <p:sldLayoutId id="21474984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tags" Target="../tags/tag119.xml"/><Relationship Id="rId14" Type="http://schemas.openxmlformats.org/officeDocument/2006/relationships/tags" Target="../tags/tag120.xml"/><Relationship Id="rId15" Type="http://schemas.openxmlformats.org/officeDocument/2006/relationships/tags" Target="../tags/tag121.xml"/><Relationship Id="rId16" Type="http://schemas.openxmlformats.org/officeDocument/2006/relationships/tags" Target="../tags/tag122.xml"/><Relationship Id="rId17" Type="http://schemas.openxmlformats.org/officeDocument/2006/relationships/tags" Target="../tags/tag123.xml"/><Relationship Id="rId18" Type="http://schemas.openxmlformats.org/officeDocument/2006/relationships/tags" Target="../tags/tag124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2024年贸易与进出口市场变化与前景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2024年贸易趋势分析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进出口市场变化与前景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行业分析：主要贸易行业发展趋势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挑战与机遇：应对市场变化的关键策略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全球贸易环境概述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全球贸易环境概述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当前全球贸易背景</a:t>
            </a:r>
            <a:endParaRPr altLang="en-US" lang="zh-CN"/>
          </a:p>
        </p:txBody>
      </p:sp>
      <p:sp>
        <p:nvSpPr>
          <p:cNvPr id="104893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全球供应链与物流网络的变化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区域经济一体化与贸易自由化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贸易保护主义与全球化趋势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全球经济复苏与贸易增长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主要贸易国家与地区</a:t>
            </a:r>
            <a:endParaRPr altLang="en-US" lang="zh-CN"/>
          </a:p>
        </p:txBody>
      </p:sp>
      <p:sp>
        <p:nvSpPr>
          <p:cNvPr id="104899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9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00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全球主要贸易国家：美国、中国、德国等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0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0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亚洲主要贸易国家：中国、日本、韩国等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1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1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欧洲主要贸易国家：德国、英国、法国等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1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1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美洲主要贸易国家：美国、加拿大、墨西哥等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非洲主要贸易国家：南非、埃及、肯尼亚等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8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30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大洋洲主要贸易国家：澳大利亚、新西兰等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贸易政策与法规</a:t>
            </a:r>
            <a:endParaRPr altLang="en-US" lang="zh-CN"/>
          </a:p>
        </p:txBody>
      </p:sp>
      <p:sp>
        <p:nvSpPr>
          <p:cNvPr id="10490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全球贸易政策概述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贸易法规与协议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贸易壁垒与自由贸易区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贸易政策与法规对进出口市场的影响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2024年贸易趋势分析</a:t>
            </a:r>
            <a:endParaRPr altLang="en-US" dirty="0" lang="zh-CN"/>
          </a:p>
        </p:txBody>
      </p:sp>
      <p:sp>
        <p:nvSpPr>
          <p:cNvPr id="1049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电子商务的影响</a:t>
            </a:r>
            <a:endParaRPr altLang="en-US" lang="zh-CN"/>
          </a:p>
        </p:txBody>
      </p:sp>
      <p:sp>
        <p:nvSpPr>
          <p:cNvPr id="10491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电子商务对贸易的影响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电子商务的未来前景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电子商务的风险与挑战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供应链的变革</a:t>
            </a:r>
            <a:endParaRPr altLang="en-US" lang="zh-CN"/>
          </a:p>
        </p:txBody>
      </p:sp>
      <p:sp>
        <p:nvSpPr>
          <p:cNvPr id="10492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供应链的数字化转型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供应链的智能化升级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供应链的绿色化发展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供应链的全球化趋势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区域化合作的重要性</a:t>
            </a:r>
            <a:endParaRPr altLang="en-US" lang="zh-CN"/>
          </a:p>
        </p:txBody>
      </p:sp>
      <p:sp>
        <p:nvSpPr>
          <p:cNvPr id="10493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区域化合作促进贸易自由化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区域化合作降低贸易成本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区域化合作推动多边贸易体系发展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区域化合作有助于应对全球贸易保护主义浪潮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进出口市场变化与前景</a:t>
            </a:r>
            <a:endParaRPr altLang="en-US" dirty="0" lang="zh-CN"/>
          </a:p>
        </p:txBody>
      </p:sp>
      <p:sp>
        <p:nvSpPr>
          <p:cNvPr id="10493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进口市场变化及前景</a:t>
            </a:r>
            <a:endParaRPr altLang="en-US" lang="zh-CN"/>
          </a:p>
        </p:txBody>
      </p:sp>
      <p:sp>
        <p:nvSpPr>
          <p:cNvPr id="10494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进口规模及增长趋势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进口结构及主要来源地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进口政策及法规变化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未来进口市场前景预测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出口市场变化及前景</a:t>
            </a:r>
            <a:endParaRPr altLang="en-US" lang="zh-CN"/>
          </a:p>
        </p:txBody>
      </p:sp>
      <p:sp>
        <p:nvSpPr>
          <p:cNvPr id="1049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出口市场概述：简要介绍出口市场的定义、分类和重要性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出口市场变化：分析近年来出口市场的变化趋势，如增长、萎缩等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出口市场前景：预测未来出口市场的趋势和前景，包括市场规模、增长速度等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出口市场挑战与机遇：分析出口市场面临的挑战和机遇，如贸易保护主义、技术创新等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进出口政策调整及影响</a:t>
            </a:r>
            <a:endParaRPr altLang="en-US" lang="zh-CN"/>
          </a:p>
        </p:txBody>
      </p:sp>
      <p:sp>
        <p:nvSpPr>
          <p:cNvPr id="10495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进出口政策调整背景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政策调整内容及影响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政策调整对企业的影响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政策调整对市场的影响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行业分析：主要贸易行业发展趋势</a:t>
            </a:r>
            <a:endParaRPr altLang="en-US" dirty="0" lang="zh-CN"/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制造业贸易趋势</a:t>
            </a:r>
            <a:endParaRPr altLang="en-US" lang="zh-CN"/>
          </a:p>
        </p:txBody>
      </p:sp>
      <p:sp>
        <p:nvSpPr>
          <p:cNvPr id="104966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全球制造业贸易现状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7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制造业贸易增长趋势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7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主要贸易国家及地区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8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制造业贸易前景展望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农产品贸易趋势</a:t>
            </a:r>
            <a:endParaRPr altLang="en-US" lang="zh-CN"/>
          </a:p>
        </p:txBody>
      </p:sp>
      <p:sp>
        <p:nvSpPr>
          <p:cNvPr id="10497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农产品种类与贸易额增长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主要出口国与进口国分析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农产品价格波动与影响因素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未来农产品贸易前景预测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服务业贸易趋势</a:t>
            </a:r>
            <a:endParaRPr altLang="en-US" lang="zh-CN"/>
          </a:p>
        </p:txBody>
      </p:sp>
      <p:sp>
        <p:nvSpPr>
          <p:cNvPr id="10497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服务业概述：定义、分类及重要性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服务业贸易现状：主要参与国家、贸易额及结构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服务业贸易发展趋势：新兴行业、技术驱动、全球化等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面临的挑战与机遇：政策环境、市场机会等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挑战与机遇：应对市场变化的关键策略</a:t>
            </a:r>
            <a:endParaRPr altLang="en-US" dirty="0" lang="zh-CN"/>
          </a:p>
        </p:txBody>
      </p:sp>
      <p:sp>
        <p:nvSpPr>
          <p:cNvPr id="1049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应对贸易保护主义的策略</a:t>
            </a:r>
            <a:endParaRPr altLang="en-US" lang="zh-CN"/>
          </a:p>
        </p:txBody>
      </p:sp>
      <p:sp>
        <p:nvSpPr>
          <p:cNvPr id="104990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增强自身竞争力和创新能力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1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推动自由贸易和开放市场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加强与其他国家的沟通和合作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了解并遵守国际贸易规则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利用电子商务优化供应链的策略</a:t>
            </a:r>
            <a:endParaRPr altLang="en-US" lang="zh-CN"/>
          </a:p>
        </p:txBody>
      </p:sp>
      <p:sp>
        <p:nvSpPr>
          <p:cNvPr id="10499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利用电子商务优化供应链的挑战与机遇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电子商务在供应链管理中的优势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利用电子商务优化供应链的流程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电子商务在供应链管理中的应用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抓住区域化合作机遇的策略</a:t>
            </a:r>
            <a:endParaRPr altLang="en-US" lang="zh-CN"/>
          </a:p>
        </p:txBody>
      </p:sp>
      <p:sp>
        <p:nvSpPr>
          <p:cNvPr id="10500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了解区域化合作背景和意义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分析区域化合作现状和趋势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探讨抓住区域化合作机遇的策略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总结抓住区域化合作机遇的关键要素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前景展望：2024年贸易与进出口市场发展趋势预测</a:t>
            </a:r>
            <a:endParaRPr altLang="en-US" dirty="0" lang="zh-CN"/>
          </a:p>
        </p:txBody>
      </p:sp>
      <p:sp>
        <p:nvSpPr>
          <p:cNvPr id="1050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全球贸易额预测</a:t>
            </a:r>
            <a:endParaRPr altLang="en-US" lang="zh-CN"/>
          </a:p>
        </p:txBody>
      </p:sp>
      <p:sp>
        <p:nvSpPr>
          <p:cNvPr id="10501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预计未来几年全球贸易额将持续增长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2024年全球贸易额将达到XX万亿美元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贸易自由化、便利化将促进全球贸易额增长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贸易保护主义抬头将给全球贸易额带来挑战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主要进出口市场发展趋势预测</a:t>
            </a:r>
            <a:endParaRPr altLang="en-US" lang="zh-CN"/>
          </a:p>
        </p:txBody>
      </p:sp>
      <p:sp>
        <p:nvSpPr>
          <p:cNvPr id="1050198" name="圆角矩形 3"/>
          <p:cNvSpPr/>
          <p:nvPr>
            <p:custDataLst>
              <p:tags r:id="rId1"/>
            </p:custDataLst>
          </p:nvPr>
        </p:nvSpPr>
        <p:spPr>
          <a:xfrm rot="2700000">
            <a:off x="2632916" y="1364400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00" name="圆角矩形 4"/>
          <p:cNvSpPr/>
          <p:nvPr>
            <p:custDataLst>
              <p:tags r:id="rId2"/>
            </p:custDataLst>
          </p:nvPr>
        </p:nvSpPr>
        <p:spPr>
          <a:xfrm rot="2700000">
            <a:off x="2659074" y="139121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02" name="圆角矩形 5"/>
          <p:cNvSpPr/>
          <p:nvPr>
            <p:custDataLst>
              <p:tags r:id="rId3"/>
            </p:custDataLst>
          </p:nvPr>
        </p:nvSpPr>
        <p:spPr>
          <a:xfrm rot="2700000">
            <a:off x="3558280" y="2168780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04" name="圆角矩形 6"/>
          <p:cNvSpPr/>
          <p:nvPr>
            <p:custDataLst>
              <p:tags r:id="rId4"/>
            </p:custDataLst>
          </p:nvPr>
        </p:nvSpPr>
        <p:spPr>
          <a:xfrm rot="2700000">
            <a:off x="3584438" y="2194939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06" name="文本框 66"/>
          <p:cNvSpPr txBox="1"/>
          <p:nvPr>
            <p:custDataLst>
              <p:tags r:id="rId5"/>
            </p:custDataLst>
          </p:nvPr>
        </p:nvSpPr>
        <p:spPr>
          <a:xfrm>
            <a:off x="2521741" y="150565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01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208" name="圆角矩形 24"/>
          <p:cNvSpPr/>
          <p:nvPr>
            <p:custDataLst>
              <p:tags r:id="rId6"/>
            </p:custDataLst>
          </p:nvPr>
        </p:nvSpPr>
        <p:spPr>
          <a:xfrm rot="2700000">
            <a:off x="2635532" y="3005204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10" name="圆角矩形 27"/>
          <p:cNvSpPr/>
          <p:nvPr>
            <p:custDataLst>
              <p:tags r:id="rId7"/>
            </p:custDataLst>
          </p:nvPr>
        </p:nvSpPr>
        <p:spPr>
          <a:xfrm rot="2700000">
            <a:off x="2661036" y="303136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12" name="文本框 67"/>
          <p:cNvSpPr txBox="1"/>
          <p:nvPr>
            <p:custDataLst>
              <p:tags r:id="rId8"/>
            </p:custDataLst>
          </p:nvPr>
        </p:nvSpPr>
        <p:spPr>
          <a:xfrm>
            <a:off x="2519779" y="314580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03</a:t>
            </a:r>
            <a:endParaRPr altLang="zh-CN" dirty="0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214" name="圆角矩形 33"/>
          <p:cNvSpPr/>
          <p:nvPr>
            <p:custDataLst>
              <p:tags r:id="rId9"/>
            </p:custDataLst>
          </p:nvPr>
        </p:nvSpPr>
        <p:spPr>
          <a:xfrm rot="2700000">
            <a:off x="2636186" y="4527640"/>
            <a:ext cx="840348" cy="840348"/>
          </a:xfrm>
          <a:prstGeom prst="roundRect">
            <a:avLst>
              <a:gd name="adj" fmla="val 1090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16" name="圆角矩形 34"/>
          <p:cNvSpPr/>
          <p:nvPr>
            <p:custDataLst>
              <p:tags r:id="rId10"/>
            </p:custDataLst>
          </p:nvPr>
        </p:nvSpPr>
        <p:spPr>
          <a:xfrm rot="2700000">
            <a:off x="2659074" y="4554453"/>
            <a:ext cx="788031" cy="788031"/>
          </a:xfrm>
          <a:prstGeom prst="roundRect">
            <a:avLst>
              <a:gd name="adj" fmla="val 10904"/>
            </a:avLst>
          </a:prstGeom>
          <a:noFill/>
          <a:ln w="158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18" name="文本框 68"/>
          <p:cNvSpPr txBox="1"/>
          <p:nvPr>
            <p:custDataLst>
              <p:tags r:id="rId11"/>
            </p:custDataLst>
          </p:nvPr>
        </p:nvSpPr>
        <p:spPr>
          <a:xfrm>
            <a:off x="2519779" y="4706173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05</a:t>
            </a:r>
            <a:endParaRPr altLang="zh-CN" sz="3600" lang="en-US" spc="300">
              <a:solidFill>
                <a:schemeClr val="lt1">
                  <a:lumMod val="100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220" name="文本框 69"/>
          <p:cNvSpPr txBox="1"/>
          <p:nvPr>
            <p:custDataLst>
              <p:tags r:id="rId12"/>
            </p:custDataLst>
          </p:nvPr>
        </p:nvSpPr>
        <p:spPr>
          <a:xfrm>
            <a:off x="3445143" y="2310037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02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222" name="圆角矩形 36"/>
          <p:cNvSpPr/>
          <p:nvPr>
            <p:custDataLst>
              <p:tags r:id="rId13"/>
            </p:custDataLst>
          </p:nvPr>
        </p:nvSpPr>
        <p:spPr>
          <a:xfrm rot="2700000">
            <a:off x="3558280" y="3753343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24" name="圆角矩形 37"/>
          <p:cNvSpPr/>
          <p:nvPr>
            <p:custDataLst>
              <p:tags r:id="rId14"/>
            </p:custDataLst>
          </p:nvPr>
        </p:nvSpPr>
        <p:spPr>
          <a:xfrm rot="2700000">
            <a:off x="3584438" y="3779502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26" name="文本框 70"/>
          <p:cNvSpPr txBox="1"/>
          <p:nvPr>
            <p:custDataLst>
              <p:tags r:id="rId15"/>
            </p:custDataLst>
          </p:nvPr>
        </p:nvSpPr>
        <p:spPr>
          <a:xfrm>
            <a:off x="3460838" y="3894600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04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sp>
        <p:nvSpPr>
          <p:cNvPr id="1050228" name="圆角矩形 39"/>
          <p:cNvSpPr/>
          <p:nvPr>
            <p:custDataLst>
              <p:tags r:id="rId16"/>
            </p:custDataLst>
          </p:nvPr>
        </p:nvSpPr>
        <p:spPr>
          <a:xfrm rot="2700000">
            <a:off x="3558280" y="5337906"/>
            <a:ext cx="840348" cy="840348"/>
          </a:xfrm>
          <a:prstGeom prst="roundRect">
            <a:avLst>
              <a:gd name="adj" fmla="val 1090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30" name="圆角矩形 40"/>
          <p:cNvSpPr/>
          <p:nvPr>
            <p:custDataLst>
              <p:tags r:id="rId17"/>
            </p:custDataLst>
          </p:nvPr>
        </p:nvSpPr>
        <p:spPr>
          <a:xfrm rot="2700000">
            <a:off x="3584438" y="5364065"/>
            <a:ext cx="788031" cy="788031"/>
          </a:xfrm>
          <a:prstGeom prst="roundRect">
            <a:avLst>
              <a:gd name="adj" fmla="val 10904"/>
            </a:avLst>
          </a:prstGeom>
          <a:noFill/>
          <a:ln w="12700" cmpd="sng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232" name="文本框 71"/>
          <p:cNvSpPr txBox="1"/>
          <p:nvPr>
            <p:custDataLst>
              <p:tags r:id="rId18"/>
            </p:custDataLst>
          </p:nvPr>
        </p:nvSpPr>
        <p:spPr>
          <a:xfrm>
            <a:off x="3444489" y="5479163"/>
            <a:ext cx="1066621" cy="558488"/>
          </a:xfrm>
          <a:prstGeom prst="rect"/>
          <a:noFill/>
        </p:spPr>
        <p:txBody>
          <a:bodyPr bIns="0" rtlCol="0" wrap="square">
            <a:normAutofit fontScale="92778"/>
          </a:bodyPr>
          <a:p>
            <a:pPr algn="ctr" defTabSz="914400">
              <a:tabLst>
                <a:tab algn="l" pos="143510"/>
              </a:tabLst>
            </a:pPr>
            <a:r>
              <a:rPr altLang="zh-CN" sz="3600" lang="en-US" spc="300">
                <a:solidFill>
                  <a:schemeClr val="accent5">
                    <a:lumMod val="75000"/>
                  </a:schemeClr>
                </a:solidFill>
                <a:latin typeface="+mj-lt"/>
                <a:ea typeface="+mj-lt"/>
                <a:cs typeface="微软雅黑" panose="020B0503020204020204" pitchFamily="34" charset="-122"/>
              </a:rPr>
              <a:t>06</a:t>
            </a:r>
            <a:endParaRPr altLang="zh-CN" sz="3600" lang="en-US" spc="300">
              <a:solidFill>
                <a:schemeClr val="accent5">
                  <a:lumMod val="75000"/>
                </a:schemeClr>
              </a:solidFill>
              <a:latin typeface="+mj-lt"/>
              <a:ea typeface="+mj-lt"/>
              <a:cs typeface="微软雅黑" panose="020B0503020204020204" pitchFamily="34" charset="-122"/>
            </a:endParaRPr>
          </a:p>
        </p:txBody>
      </p:sp>
      <p:cxnSp>
        <p:nvCxnSpPr>
          <p:cNvPr id="3145743" name="直接箭头连接符 13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3399365" y="2095535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箭头连接符 136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3396750" y="3728492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直接箭头连接符 137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3399365" y="5311747"/>
            <a:ext cx="190305" cy="162838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箭头连接符 138"/>
          <p:cNvCxnSpPr>
            <a:cxnSpLocks/>
          </p:cNvCxnSpPr>
          <p:nvPr>
            <p:custDataLst>
              <p:tags r:id="rId22"/>
            </p:custDataLst>
          </p:nvPr>
        </p:nvCxnSpPr>
        <p:spPr>
          <a:xfrm flipH="1">
            <a:off x="3421600" y="2943731"/>
            <a:ext cx="198152" cy="202076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箭头连接符 139"/>
          <p:cNvCxnSpPr>
            <a:cxnSpLocks/>
          </p:cNvCxnSpPr>
          <p:nvPr>
            <p:custDataLst>
              <p:tags r:id="rId23"/>
            </p:custDataLst>
          </p:nvPr>
        </p:nvCxnSpPr>
        <p:spPr>
          <a:xfrm flipH="1">
            <a:off x="3413753" y="4453088"/>
            <a:ext cx="198152" cy="202076"/>
          </a:xfrm>
          <a:prstGeom prst="straightConnector1"/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34" name="文本框 7"/>
          <p:cNvSpPr txBox="1"/>
          <p:nvPr>
            <p:custDataLst>
              <p:tags r:id="rId24"/>
            </p:custDataLst>
          </p:nvPr>
        </p:nvSpPr>
        <p:spPr>
          <a:xfrm>
            <a:off x="5114068" y="4636199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非洲市场：中国将继续加大对非洲的投资和贸易力度，支持非洲国家的发展。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25"/>
            </p:custDataLst>
          </p:nvPr>
        </p:nvSpPr>
        <p:spPr>
          <a:xfrm>
            <a:off x="5114068" y="225248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欧洲市场：随着欧盟的扩大和欧元的使用，欧洲市场的潜力将进一步得到发挥，成为中国的重要贸易伙伴之一。</a:t>
            </a:r>
            <a:endParaRPr altLang="en-US" dirty="0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文本框 9"/>
          <p:cNvSpPr txBox="1"/>
          <p:nvPr>
            <p:custDataLst>
              <p:tags r:id="rId26"/>
            </p:custDataLst>
          </p:nvPr>
        </p:nvSpPr>
        <p:spPr>
          <a:xfrm>
            <a:off x="5114068" y="1457917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亚洲市场：中国将继续保持领先地位，与其他亚洲国家之间的贸易关系也将更加紧密。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文本框 22"/>
          <p:cNvSpPr txBox="1"/>
          <p:nvPr>
            <p:custDataLst>
              <p:tags r:id="rId27"/>
            </p:custDataLst>
          </p:nvPr>
        </p:nvSpPr>
        <p:spPr>
          <a:xfrm>
            <a:off x="5114068" y="304705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北美市场：美国是中国最大的贸易伙伴之一，两国之间的贸易关系将继续保持稳定发展。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2" name="文本框 12"/>
          <p:cNvSpPr txBox="1"/>
          <p:nvPr>
            <p:custDataLst>
              <p:tags r:id="rId28"/>
            </p:custDataLst>
          </p:nvPr>
        </p:nvSpPr>
        <p:spPr>
          <a:xfrm>
            <a:off x="5114068" y="5430769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澳大利亚和新西兰市场：中国与澳大利亚和新西兰之间的贸易关系将进一步加强，尤其是在农产品和资源领域。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4" name="文本框 10"/>
          <p:cNvSpPr txBox="1"/>
          <p:nvPr>
            <p:custDataLst>
              <p:tags r:id="rId29"/>
            </p:custDataLst>
          </p:nvPr>
        </p:nvSpPr>
        <p:spPr>
          <a:xfrm>
            <a:off x="5114068" y="3841628"/>
            <a:ext cx="4558153" cy="645466"/>
          </a:xfrm>
          <a:prstGeom prst="rect"/>
          <a:noFill/>
        </p:spPr>
        <p:txBody>
          <a:bodyPr rIns="0" rtlCol="0" wrap="square">
            <a:normAutofit/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/>
                </a:solidFill>
                <a:latin typeface="+mn-ea"/>
                <a:cs typeface="微软雅黑" panose="020B0503020204020204" pitchFamily="34" charset="-122"/>
                <a:sym typeface="+mn-ea"/>
              </a:rPr>
              <a:t>拉丁美洲市场：中国与拉丁美洲之间的贸易关系将进一步加强，特别是在能源和矿产领域。</a:t>
            </a:r>
            <a:endParaRPr altLang="en-US" sz="1200" lang="zh-CN" spc="150">
              <a:solidFill>
                <a:schemeClr val="tx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未来几年贸易政策走向预测</a:t>
            </a:r>
            <a:endParaRPr altLang="en-US" lang="zh-CN"/>
          </a:p>
        </p:txBody>
      </p:sp>
      <p:sp>
        <p:nvSpPr>
          <p:cNvPr id="10502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区域经济一体化的加强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自由贸易协定的签署和实施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贸易保护主义的抬头和应对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数字贸易和跨境电商的发展与监管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3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3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2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3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"/>
  <p:tag name="KSO_WM_UNIT_TEXT_FILL_FORE_SCHEMECOLOR_INDEX" val="9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2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4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6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3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i*1_5_4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5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2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1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3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6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82_6*l_h_f*1_4_1"/>
  <p:tag name="KSO_WM_TEMPLATE_CATEGORY" val="diagram"/>
  <p:tag name="KSO_WM_TEMPLATE_INDEX" val="20231482"/>
  <p:tag name="KSO_WM_UNIT_LAYERLEVEL" val="1_1_1"/>
  <p:tag name="KSO_WM_TAG_VERSION" val="3.0"/>
  <p:tag name="KSO_WM_BEAUTIFY_FLAG" val="#wm#"/>
  <p:tag name="KSO_WM_UNIT_SUBTYPE" val="a"/>
  <p:tag name="KSO_WM_UNIT_PRESET_TEXT_INDEX" val="0"/>
  <p:tag name="KSO_WM_UNIT_PRESET_TEXT_LEN" val="0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VALUE" val="56"/>
  <p:tag name="KSO_WM_UNIT_PRESET_TEXT" val="单击此处输入你的正文，文字是您思想的提炼，请尽量言简意骇的阐述观点 "/>
  <p:tag name="KSO_WM_DIAGRAM_MAX_ITEMCNT" val="6"/>
  <p:tag name="KSO_WM_DIAGRAM_MIN_ITEMCNT" val="1"/>
  <p:tag name="KSO_WM_DIAGRAM_VIRTUALLY_FRAME" val="{&quot;height&quot;:368.04999999999995,&quot;width&quot;:54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8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2023-12-17T13:12:12Z</dcterms:created>
  <dcterms:modified xsi:type="dcterms:W3CDTF">2023-12-17T13:12:12Z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5b51cf4bb5584ae092a85a102be65bc9_21</vt:lpwstr>
  </property>
</Properties>
</file>