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788" r:id="rId1"/>
    <p:sldMasterId id="2147486825" r:id="rId2"/>
  </p:sldMasterIdLst>
  <p:notesMasterIdLst>
    <p:notesMasterId r:id="rId3"/>
  </p:notesMasterIdLst>
  <p:sldIdLst>
    <p:sldId id="1737" r:id="rId4"/>
    <p:sldId id="1740" r:id="rId5"/>
    <p:sldId id="1743" r:id="rId6"/>
    <p:sldId id="1746" r:id="rId7"/>
    <p:sldId id="1752" r:id="rId9"/>
    <p:sldId id="1755" r:id="rId10"/>
    <p:sldId id="1758" r:id="rId11"/>
    <p:sldId id="1761" r:id="rId12"/>
    <p:sldId id="1764" r:id="rId13"/>
    <p:sldId id="1770" r:id="rId15"/>
    <p:sldId id="1773" r:id="rId16"/>
    <p:sldId id="1776" r:id="rId17"/>
    <p:sldId id="1779" r:id="rId18"/>
    <p:sldId id="1782" r:id="rId19"/>
    <p:sldId id="1788" r:id="rId21"/>
    <p:sldId id="1791" r:id="rId22"/>
    <p:sldId id="1794" r:id="rId23"/>
    <p:sldId id="1797" r:id="rId24"/>
    <p:sldId id="1800" r:id="rId25"/>
    <p:sldId id="1806" r:id="rId27"/>
    <p:sldId id="1809" r:id="rId28"/>
    <p:sldId id="1812" r:id="rId29"/>
    <p:sldId id="1815" r:id="rId30"/>
    <p:sldId id="1818" r:id="rId31"/>
    <p:sldId id="1824" r:id="rId33"/>
    <p:sldId id="1827" r:id="rId34"/>
    <p:sldId id="1830" r:id="rId35"/>
    <p:sldId id="1833" r:id="rId36"/>
    <p:sldId id="1836" r:id="rId37"/>
    <p:sldId id="1842" r:id="rId39"/>
    <p:sldId id="1845" r:id="rId40"/>
    <p:sldId id="1848" r:id="rId41"/>
    <p:sldId id="1851" r:id="rId42"/>
    <p:sldId id="1854" r:id="rId43"/>
    <p:sldId id="1860" r:id="rId45"/>
    <p:sldId id="1863" r:id="rId46"/>
    <p:sldId id="1866" r:id="rId47"/>
    <p:sldId id="1869" r:id="rId48"/>
    <p:sldId id="1872" r:id="rId4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5" Type="http://schemas.openxmlformats.org/officeDocument/2006/relationships/slide" Target="slides/slide35.xml"/><Relationship Id="rId46" Type="http://schemas.openxmlformats.org/officeDocument/2006/relationships/slide" Target="slides/slide36.xml"/><Relationship Id="rId47" Type="http://schemas.openxmlformats.org/officeDocument/2006/relationships/slide" Target="slides/slide37.xml"/><Relationship Id="rId48" Type="http://schemas.openxmlformats.org/officeDocument/2006/relationships/slide" Target="slides/slide38.xml"/><Relationship Id="rId49" Type="http://schemas.openxmlformats.org/officeDocument/2006/relationships/slide" Target="slides/slide39.xml"/><Relationship Id="rId50" Type="http://schemas.openxmlformats.org/officeDocument/2006/relationships/tableStyles" Target="tableStyles.xml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789" r:id="rId1"/>
    <p:sldLayoutId id="2147486790" r:id="rId2"/>
    <p:sldLayoutId id="2147486791" r:id="rId3"/>
    <p:sldLayoutId id="2147486792" r:id="rId4"/>
    <p:sldLayoutId id="2147486793" r:id="rId5"/>
    <p:sldLayoutId id="2147486794" r:id="rId6"/>
    <p:sldLayoutId id="2147486795" r:id="rId7"/>
    <p:sldLayoutId id="2147486796" r:id="rId8"/>
    <p:sldLayoutId id="2147486797" r:id="rId9"/>
    <p:sldLayoutId id="2147486798" r:id="rId10"/>
    <p:sldLayoutId id="214748679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826" r:id="rId1"/>
    <p:sldLayoutId id="2147486827" r:id="rId2"/>
    <p:sldLayoutId id="2147486828" r:id="rId3"/>
    <p:sldLayoutId id="2147486829" r:id="rId4"/>
    <p:sldLayoutId id="2147486830" r:id="rId5"/>
    <p:sldLayoutId id="2147486831" r:id="rId6"/>
    <p:sldLayoutId id="2147486832" r:id="rId7"/>
    <p:sldLayoutId id="2147486833" r:id="rId8"/>
    <p:sldLayoutId id="2147486834" r:id="rId9"/>
    <p:sldLayoutId id="2147486835" r:id="rId10"/>
    <p:sldLayoutId id="214748683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tags" Target="../tags/tag360.xml"/><Relationship Id="rId14" Type="http://schemas.openxmlformats.org/officeDocument/2006/relationships/tags" Target="../tags/tag361.xml"/><Relationship Id="rId15" Type="http://schemas.openxmlformats.org/officeDocument/2006/relationships/tags" Target="../tags/tag362.xml"/><Relationship Id="rId16" Type="http://schemas.openxmlformats.org/officeDocument/2006/relationships/tags" Target="../tags/tag363.xml"/><Relationship Id="rId17" Type="http://schemas.openxmlformats.org/officeDocument/2006/relationships/tags" Target="../tags/tag364.xml"/><Relationship Id="rId18" Type="http://schemas.openxmlformats.org/officeDocument/2006/relationships/tags" Target="../tags/tag365.xml"/><Relationship Id="rId19" Type="http://schemas.openxmlformats.org/officeDocument/2006/relationships/tags" Target="../tags/tag366.xml"/><Relationship Id="rId20" Type="http://schemas.openxmlformats.org/officeDocument/2006/relationships/tags" Target="../tags/tag367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tags" Target="../tags/tag404.xml"/><Relationship Id="rId7" Type="http://schemas.openxmlformats.org/officeDocument/2006/relationships/tags" Target="../tags/tag405.xml"/><Relationship Id="rId8" Type="http://schemas.openxmlformats.org/officeDocument/2006/relationships/tags" Target="../tags/tag406.xml"/><Relationship Id="rId9" Type="http://schemas.openxmlformats.org/officeDocument/2006/relationships/tags" Target="../tags/tag407.xml"/><Relationship Id="rId10" Type="http://schemas.openxmlformats.org/officeDocument/2006/relationships/tags" Target="../tags/tag408.xml"/><Relationship Id="rId11" Type="http://schemas.openxmlformats.org/officeDocument/2006/relationships/tags" Target="../tags/tag409.xml"/><Relationship Id="rId12" Type="http://schemas.openxmlformats.org/officeDocument/2006/relationships/tags" Target="../tags/tag410.xml"/><Relationship Id="rId13" Type="http://schemas.openxmlformats.org/officeDocument/2006/relationships/tags" Target="../tags/tag411.xml"/><Relationship Id="rId14" Type="http://schemas.openxmlformats.org/officeDocument/2006/relationships/tags" Target="../tags/tag412.xml"/><Relationship Id="rId15" Type="http://schemas.openxmlformats.org/officeDocument/2006/relationships/tags" Target="../tags/tag413.xml"/><Relationship Id="rId16" Type="http://schemas.openxmlformats.org/officeDocument/2006/relationships/tags" Target="../tags/tag414.xml"/><Relationship Id="rId17" Type="http://schemas.openxmlformats.org/officeDocument/2006/relationships/tags" Target="../tags/tag415.xml"/><Relationship Id="rId18" Type="http://schemas.openxmlformats.org/officeDocument/2006/relationships/tags" Target="../tags/tag416.xml"/><Relationship Id="rId19" Type="http://schemas.openxmlformats.org/officeDocument/2006/relationships/tags" Target="../tags/tag417.xml"/><Relationship Id="rId20" Type="http://schemas.openxmlformats.org/officeDocument/2006/relationships/tags" Target="../tags/tag418.xml"/><Relationship Id="rId21" Type="http://schemas.openxmlformats.org/officeDocument/2006/relationships/tags" Target="../tags/tag419.xml"/><Relationship Id="rId22" Type="http://schemas.openxmlformats.org/officeDocument/2006/relationships/tags" Target="../tags/tag420.xml"/><Relationship Id="rId23" Type="http://schemas.openxmlformats.org/officeDocument/2006/relationships/tags" Target="../tags/tag421.xml"/><Relationship Id="rId24" Type="http://schemas.openxmlformats.org/officeDocument/2006/relationships/tags" Target="../tags/tag422.xml"/><Relationship Id="rId25" Type="http://schemas.openxmlformats.org/officeDocument/2006/relationships/tags" Target="../tags/tag423.xml"/><Relationship Id="rId26" Type="http://schemas.openxmlformats.org/officeDocument/2006/relationships/tags" Target="../tags/tag424.xml"/><Relationship Id="rId27" Type="http://schemas.openxmlformats.org/officeDocument/2006/relationships/tags" Target="../tags/tag425.xml"/><Relationship Id="rId28" Type="http://schemas.openxmlformats.org/officeDocument/2006/relationships/tags" Target="../tags/tag426.xml"/><Relationship Id="rId29" Type="http://schemas.openxmlformats.org/officeDocument/2006/relationships/tags" Target="../tags/tag427.xml"/><Relationship Id="rId30" Type="http://schemas.openxmlformats.org/officeDocument/2006/relationships/tags" Target="../tags/tag428.xml"/><Relationship Id="rId31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slideLayout" Target="../slideLayouts/slideLayout15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tags" Target="../tags/tag436.xml"/><Relationship Id="rId6" Type="http://schemas.openxmlformats.org/officeDocument/2006/relationships/tags" Target="../tags/tag437.xml"/><Relationship Id="rId7" Type="http://schemas.openxmlformats.org/officeDocument/2006/relationships/tags" Target="../tags/tag438.xml"/><Relationship Id="rId8" Type="http://schemas.openxmlformats.org/officeDocument/2006/relationships/tags" Target="../tags/tag439.xml"/><Relationship Id="rId9" Type="http://schemas.openxmlformats.org/officeDocument/2006/relationships/tags" Target="../tags/tag440.xml"/><Relationship Id="rId10" Type="http://schemas.openxmlformats.org/officeDocument/2006/relationships/tags" Target="../tags/tag441.xml"/><Relationship Id="rId11" Type="http://schemas.openxmlformats.org/officeDocument/2006/relationships/tags" Target="../tags/tag442.xml"/><Relationship Id="rId12" Type="http://schemas.openxmlformats.org/officeDocument/2006/relationships/tags" Target="../tags/tag443.xml"/><Relationship Id="rId13" Type="http://schemas.openxmlformats.org/officeDocument/2006/relationships/tags" Target="../tags/tag444.xml"/><Relationship Id="rId14" Type="http://schemas.openxmlformats.org/officeDocument/2006/relationships/tags" Target="../tags/tag445.xml"/><Relationship Id="rId15" Type="http://schemas.openxmlformats.org/officeDocument/2006/relationships/tags" Target="../tags/tag446.xml"/><Relationship Id="rId16" Type="http://schemas.openxmlformats.org/officeDocument/2006/relationships/tags" Target="../tags/tag447.xml"/><Relationship Id="rId17" Type="http://schemas.openxmlformats.org/officeDocument/2006/relationships/tags" Target="../tags/tag448.xml"/><Relationship Id="rId18" Type="http://schemas.openxmlformats.org/officeDocument/2006/relationships/tags" Target="../tags/tag449.xml"/><Relationship Id="rId19" Type="http://schemas.openxmlformats.org/officeDocument/2006/relationships/slideLayout" Target="../slideLayouts/slideLayout13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tags" Target="../tags/tag450.xml"/><Relationship Id="rId2" Type="http://schemas.openxmlformats.org/officeDocument/2006/relationships/tags" Target="../tags/tag451.xml"/><Relationship Id="rId3" Type="http://schemas.openxmlformats.org/officeDocument/2006/relationships/tags" Target="../tags/tag452.xml"/><Relationship Id="rId4" Type="http://schemas.openxmlformats.org/officeDocument/2006/relationships/tags" Target="../tags/tag453.xml"/><Relationship Id="rId5" Type="http://schemas.openxmlformats.org/officeDocument/2006/relationships/tags" Target="../tags/tag454.xml"/><Relationship Id="rId6" Type="http://schemas.openxmlformats.org/officeDocument/2006/relationships/tags" Target="../tags/tag455.xml"/><Relationship Id="rId7" Type="http://schemas.openxmlformats.org/officeDocument/2006/relationships/tags" Target="../tags/tag456.xml"/><Relationship Id="rId8" Type="http://schemas.openxmlformats.org/officeDocument/2006/relationships/tags" Target="../tags/tag457.xml"/><Relationship Id="rId9" Type="http://schemas.openxmlformats.org/officeDocument/2006/relationships/tags" Target="../tags/tag458.xml"/><Relationship Id="rId10" Type="http://schemas.openxmlformats.org/officeDocument/2006/relationships/tags" Target="../tags/tag459.xml"/><Relationship Id="rId11" Type="http://schemas.openxmlformats.org/officeDocument/2006/relationships/tags" Target="../tags/tag460.xml"/><Relationship Id="rId12" Type="http://schemas.openxmlformats.org/officeDocument/2006/relationships/tags" Target="../tags/tag461.xml"/><Relationship Id="rId13" Type="http://schemas.openxmlformats.org/officeDocument/2006/relationships/slideLayout" Target="../slideLayouts/slideLayout1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tags" Target="../tags/tag462.xml"/><Relationship Id="rId2" Type="http://schemas.openxmlformats.org/officeDocument/2006/relationships/tags" Target="../tags/tag463.xml"/><Relationship Id="rId3" Type="http://schemas.openxmlformats.org/officeDocument/2006/relationships/tags" Target="../tags/tag464.xml"/><Relationship Id="rId4" Type="http://schemas.openxmlformats.org/officeDocument/2006/relationships/tags" Target="../tags/tag465.xml"/><Relationship Id="rId5" Type="http://schemas.openxmlformats.org/officeDocument/2006/relationships/tags" Target="../tags/tag466.xml"/><Relationship Id="rId6" Type="http://schemas.openxmlformats.org/officeDocument/2006/relationships/tags" Target="../tags/tag467.xml"/><Relationship Id="rId7" Type="http://schemas.openxmlformats.org/officeDocument/2006/relationships/tags" Target="../tags/tag468.xml"/><Relationship Id="rId8" Type="http://schemas.openxmlformats.org/officeDocument/2006/relationships/tags" Target="../tags/tag469.xml"/><Relationship Id="rId9" Type="http://schemas.openxmlformats.org/officeDocument/2006/relationships/tags" Target="../tags/tag470.xml"/><Relationship Id="rId10" Type="http://schemas.openxmlformats.org/officeDocument/2006/relationships/tags" Target="../tags/tag471.xml"/><Relationship Id="rId11" Type="http://schemas.openxmlformats.org/officeDocument/2006/relationships/tags" Target="../tags/tag472.xml"/><Relationship Id="rId12" Type="http://schemas.openxmlformats.org/officeDocument/2006/relationships/tags" Target="../tags/tag473.xml"/><Relationship Id="rId13" Type="http://schemas.openxmlformats.org/officeDocument/2006/relationships/slideLayout" Target="../slideLayouts/slideLayout13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tags" Target="../tags/tag474.xml"/><Relationship Id="rId2" Type="http://schemas.openxmlformats.org/officeDocument/2006/relationships/tags" Target="../tags/tag475.xml"/><Relationship Id="rId3" Type="http://schemas.openxmlformats.org/officeDocument/2006/relationships/tags" Target="../tags/tag476.xml"/><Relationship Id="rId4" Type="http://schemas.openxmlformats.org/officeDocument/2006/relationships/tags" Target="../tags/tag477.xml"/><Relationship Id="rId5" Type="http://schemas.openxmlformats.org/officeDocument/2006/relationships/tags" Target="../tags/tag478.xml"/><Relationship Id="rId6" Type="http://schemas.openxmlformats.org/officeDocument/2006/relationships/tags" Target="../tags/tag479.xml"/><Relationship Id="rId7" Type="http://schemas.openxmlformats.org/officeDocument/2006/relationships/tags" Target="../tags/tag480.xml"/><Relationship Id="rId8" Type="http://schemas.openxmlformats.org/officeDocument/2006/relationships/tags" Target="../tags/tag481.xml"/><Relationship Id="rId9" Type="http://schemas.openxmlformats.org/officeDocument/2006/relationships/tags" Target="../tags/tag482.xml"/><Relationship Id="rId10" Type="http://schemas.openxmlformats.org/officeDocument/2006/relationships/tags" Target="../tags/tag483.xml"/><Relationship Id="rId11" Type="http://schemas.openxmlformats.org/officeDocument/2006/relationships/tags" Target="../tags/tag484.xml"/><Relationship Id="rId12" Type="http://schemas.openxmlformats.org/officeDocument/2006/relationships/tags" Target="../tags/tag485.xml"/><Relationship Id="rId13" Type="http://schemas.openxmlformats.org/officeDocument/2006/relationships/tags" Target="../tags/tag486.xml"/><Relationship Id="rId14" Type="http://schemas.openxmlformats.org/officeDocument/2006/relationships/tags" Target="../tags/tag487.xml"/><Relationship Id="rId15" Type="http://schemas.openxmlformats.org/officeDocument/2006/relationships/tags" Target="../tags/tag488.xml"/><Relationship Id="rId16" Type="http://schemas.openxmlformats.org/officeDocument/2006/relationships/tags" Target="../tags/tag489.xml"/><Relationship Id="rId17" Type="http://schemas.openxmlformats.org/officeDocument/2006/relationships/tags" Target="../tags/tag490.xml"/><Relationship Id="rId18" Type="http://schemas.openxmlformats.org/officeDocument/2006/relationships/tags" Target="../tags/tag491.xml"/><Relationship Id="rId19" Type="http://schemas.openxmlformats.org/officeDocument/2006/relationships/tags" Target="../tags/tag492.xml"/><Relationship Id="rId20" Type="http://schemas.openxmlformats.org/officeDocument/2006/relationships/tags" Target="../tags/tag493.xml"/><Relationship Id="rId21" Type="http://schemas.openxmlformats.org/officeDocument/2006/relationships/tags" Target="../tags/tag494.xml"/><Relationship Id="rId22" Type="http://schemas.openxmlformats.org/officeDocument/2006/relationships/tags" Target="../tags/tag495.xml"/><Relationship Id="rId23" Type="http://schemas.openxmlformats.org/officeDocument/2006/relationships/tags" Target="../tags/tag496.xml"/><Relationship Id="rId24" Type="http://schemas.openxmlformats.org/officeDocument/2006/relationships/tags" Target="../tags/tag497.xml"/><Relationship Id="rId25" Type="http://schemas.openxmlformats.org/officeDocument/2006/relationships/tags" Target="../tags/tag498.xml"/><Relationship Id="rId26" Type="http://schemas.openxmlformats.org/officeDocument/2006/relationships/tags" Target="../tags/tag499.xml"/><Relationship Id="rId27" Type="http://schemas.openxmlformats.org/officeDocument/2006/relationships/tags" Target="../tags/tag500.xml"/><Relationship Id="rId28" Type="http://schemas.openxmlformats.org/officeDocument/2006/relationships/tags" Target="../tags/tag501.xml"/><Relationship Id="rId29" Type="http://schemas.openxmlformats.org/officeDocument/2006/relationships/tags" Target="../tags/tag502.xml"/><Relationship Id="rId30" Type="http://schemas.openxmlformats.org/officeDocument/2006/relationships/slideLayout" Target="../slideLayouts/slideLayout1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tags" Target="../tags/tag503.xml"/><Relationship Id="rId2" Type="http://schemas.openxmlformats.org/officeDocument/2006/relationships/tags" Target="../tags/tag504.xml"/><Relationship Id="rId3" Type="http://schemas.openxmlformats.org/officeDocument/2006/relationships/tags" Target="../tags/tag50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2024年度工作总结与发展展望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团队建设与协作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2024年度工作总结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市场分析与行业趋势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产品创新与研发能力提升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客户满意度与售后服务优化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2024年度工作总结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完成的主要工作</a:t>
            </a:r>
            <a:endParaRPr altLang="en-US" lang="zh-CN"/>
          </a:p>
        </p:txBody>
      </p:sp>
      <p:sp>
        <p:nvSpPr>
          <p:cNvPr id="104911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加强了团队建设，提高了员工满意度和效率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2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开展了市场推广活动，扩大了品牌影响力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优化了产品B的性能，提高了用户体验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3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完成了项目A的交付，实现了项目目标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取得的业绩与成果</a:t>
            </a:r>
            <a:endParaRPr altLang="en-US" lang="zh-CN"/>
          </a:p>
        </p:txBody>
      </p:sp>
      <p:sp>
        <p:nvSpPr>
          <p:cNvPr id="104917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业绩目标达成情况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8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优秀项目及案例介绍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8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团队建设与人才培养成果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客户满意度及市场反馈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遇到的问题及解决方案</a:t>
            </a:r>
            <a:endParaRPr altLang="en-US" lang="zh-CN"/>
          </a:p>
        </p:txBody>
      </p:sp>
      <p:sp>
        <p:nvSpPr>
          <p:cNvPr id="10492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供应链不稳定：与供应商建立长期合作关系，确保供应链的稳定性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市场竞争激烈：通过加强品牌推广和产品差异化，提高市场份额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人员流动率高：通过提供培训和晋升机会，降低人员流失率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客户需求多样化：通过市场调研和数据分析，满足不同客户的需求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经验教训与反思</a:t>
            </a:r>
            <a:endParaRPr altLang="en-US" lang="zh-CN"/>
          </a:p>
        </p:txBody>
      </p:sp>
      <p:sp>
        <p:nvSpPr>
          <p:cNvPr id="10493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反思：对2024年度工作进行全面反思，找出不足之处，提出改进意见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经验教训：总结2024年度工作中遇到的问题和挑战，分析原因，提出改进措施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总结：对2024年度工作进行总结，肯定成绩，指出不足，提出下一步工作计划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展望：展望未来，提出2025年度工作目标和计划，为公司的持续发展贡献力量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团队建设与协作</a:t>
            </a:r>
            <a:endParaRPr altLang="en-US" dirty="0" lang="zh-CN"/>
          </a:p>
        </p:txBody>
      </p:sp>
      <p:sp>
        <p:nvSpPr>
          <p:cNvPr id="10493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团队组建及人员配置</a:t>
            </a:r>
            <a:endParaRPr altLang="en-US" lang="zh-CN"/>
          </a:p>
        </p:txBody>
      </p:sp>
      <p:sp>
        <p:nvSpPr>
          <p:cNvPr id="104944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团队组建背景：介绍团队组建的背景和目的，以及团队成员的来源和选拔标准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人员配置：详细介绍团队成员的配置情况，包括各个岗位的职责和人员数量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团队协作：介绍团队成员之间的协作方式和协作流程，以及团队协作中遇到的问题和解决方法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团队建设活动：介绍团队建设活动的内容和目的，以及活动对团队成员的影响和效果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团队协作模式及沟通机制</a:t>
            </a:r>
            <a:endParaRPr altLang="en-US" lang="zh-CN"/>
          </a:p>
        </p:txBody>
      </p:sp>
      <p:sp>
        <p:nvSpPr>
          <p:cNvPr id="1049508" name="矩形 31"/>
          <p:cNvSpPr/>
          <p:nvPr>
            <p:custDataLst>
              <p:tags r:id="rId1"/>
            </p:custDataLst>
          </p:nvPr>
        </p:nvSpPr>
        <p:spPr>
          <a:xfrm>
            <a:off x="838200" y="2009390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团队协作模式：采用平等和公正的方式，鼓励团队成员之间的合作与互助，共同完成任务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4"/>
          <p:cNvSpPr/>
          <p:nvPr>
            <p:custDataLst>
              <p:tags r:id="rId2"/>
            </p:custDataLst>
          </p:nvPr>
        </p:nvSpPr>
        <p:spPr>
          <a:xfrm>
            <a:off x="838200" y="3910786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沟通机制：建立有效的沟通渠道，定期召开会议，分享信息和经验，及时解决问题，提高工作效率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团队文化及凝聚力培养</a:t>
            </a:r>
            <a:endParaRPr altLang="en-US" lang="zh-CN"/>
          </a:p>
        </p:txBody>
      </p:sp>
      <p:sp>
        <p:nvSpPr>
          <p:cNvPr id="104954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团队文化：强调团结、协作、创新和进取的精神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凝聚力培养：通过团队活动、培训和沟通等方式，增强团队成员之间的信任和合作意识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团队建设活动：组织各种形式的团队建设活动，提高团队成员之间的默契度和协作能力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激励机制：建立有效的激励机制，鼓励团队成员发挥自己的优势，为团队的发展贡献力量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团队成员成长与激励</a:t>
            </a:r>
            <a:endParaRPr altLang="en-US" lang="zh-CN"/>
          </a:p>
        </p:txBody>
      </p:sp>
      <p:sp>
        <p:nvSpPr>
          <p:cNvPr id="104959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团队协作：加强团队沟通与协作，提高工作效率和成果质量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成员培训与发展：提供专业培训和职业规划，促进团队成员成长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激励机制：设立奖励制度，激发团队成员积极性和创造力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团队文化：营造积极向上、团结互助的团队氛围，增强团队凝聚力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市场分析与行业趋势</a:t>
            </a:r>
            <a:endParaRPr altLang="en-US" dirty="0" lang="zh-CN"/>
          </a:p>
        </p:txBody>
      </p:sp>
      <p:sp>
        <p:nvSpPr>
          <p:cNvPr id="10496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市场需求变化及竞争态势</a:t>
            </a:r>
            <a:endParaRPr altLang="en-US" lang="zh-CN"/>
          </a:p>
        </p:txBody>
      </p:sp>
      <p:sp>
        <p:nvSpPr>
          <p:cNvPr id="10497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行业趋势：分析行业的发展趋势、技术创新、政策法规等对市场的影响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应对策略：提出针对市场需求变化和竞争态势的应对策略和建议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市场需求变化：分析不同行业、产品、客户群体的需求变化趋势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竞争态势：评估竞争对手的市场份额、营销策略、产品特点等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行业政策法规影响分析</a:t>
            </a:r>
            <a:endParaRPr altLang="en-US" lang="zh-CN"/>
          </a:p>
        </p:txBody>
      </p:sp>
      <p:sp>
        <p:nvSpPr>
          <p:cNvPr id="104981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未来政策法规走向预测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2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对企业的影响分析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对行业的影响分析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3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行业政策法规概述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技术创新与产品升级趋势</a:t>
            </a:r>
            <a:endParaRPr altLang="en-US" lang="zh-CN"/>
          </a:p>
        </p:txBody>
      </p:sp>
      <p:sp>
        <p:nvSpPr>
          <p:cNvPr id="104987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技术创新：介绍公司在技术研发方面的投入和成果，以及新技术对产品升级的影响。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产品升级趋势：分析当前市场趋势和消费者需求，阐述公司产品的升级方向和未来发展计划。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市场竞争与合作：探讨行业内竞争对手的优劣势，以及公司如何通过合作实现共赢。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未来展望：总结当前市场趋势和公司发展计划，展望未来市场前景和公司发展目标。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未来市场预测与机遇挑战</a:t>
            </a:r>
            <a:endParaRPr altLang="en-US" lang="zh-CN"/>
          </a:p>
        </p:txBody>
      </p:sp>
      <p:sp>
        <p:nvSpPr>
          <p:cNvPr id="10499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未来市场趋势：分析当前市场的发展趋势，预测未来市场的发展方向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机遇与挑战：分析当前市场中的机遇和挑战，提出应对策略和措施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行业发展趋势：分析当前行业的发展趋势，预测未来行业的发展方向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市场竞争格局：分析当前市场的竞争格局，提出应对策略和措施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产品创新与研发能力提升</a:t>
            </a:r>
            <a:endParaRPr altLang="en-US" dirty="0" lang="zh-CN"/>
          </a:p>
        </p:txBody>
      </p:sp>
      <p:sp>
        <p:nvSpPr>
          <p:cNvPr id="1049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新产品研发计划及进展情况</a:t>
            </a:r>
            <a:endParaRPr altLang="en-US" lang="zh-CN"/>
          </a:p>
        </p:txBody>
      </p:sp>
      <p:sp>
        <p:nvSpPr>
          <p:cNvPr id="105007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新产品研发计划：介绍公司未来一年的产品研发计划，包括产品类型、目标市场、预期收益等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研发能力提升：介绍公司在研发方面的投入和成果，包括技术团队建设、研发流程优化、技术创新等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新产品进展情况：介绍公司目前正在研发的新产品的进展情况，包括研发进度、市场反馈、存在的问题等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未来展望：介绍公司对新产品的期望和计划，包括市场推广、销售策略、售后服务等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技术研发能力提升举措</a:t>
            </a:r>
            <a:endParaRPr altLang="en-US" lang="zh-CN"/>
          </a:p>
        </p:txBody>
      </p:sp>
      <p:sp>
        <p:nvSpPr>
          <p:cNvPr id="1050132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34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加强与高校和科研机构的合作：通过合作，获取更多的技术支持和资源，推动技术研发的创新和发展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8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0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注重知识产权保护：加强知识产权保护意识，积极申请专利和软件著作权，保护企业的核心技术和创新成果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4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6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加大研发投入：提高研发经费占年销售额的比重，确保技术研发的持续性和稳定性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0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52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引进优秀人才：积极招聘具有丰富经验和专业技能的研发人员，提高团队整体素质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6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8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建立研发团队：成立专门的研发团队，负责产品的设计和开发，提高研发效率和质量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0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知识产权保护与成果转化</a:t>
            </a:r>
            <a:endParaRPr altLang="en-US" lang="zh-CN"/>
          </a:p>
        </p:txBody>
      </p:sp>
      <p:sp>
        <p:nvSpPr>
          <p:cNvPr id="10501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成果转化：将研发成果转化为实际产品或服务，提高市场竞争力。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知识产权保护：加强专利申请和保护，确保创新成果受到法律保护。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合作与交流：加强与高校、科研机构等的合作与交流，促进技术转移和成果转化。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人才培养：加强人才培养和引进，提高研发团队的创新能力和成果转化效率。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产品质量与可靠性改进</a:t>
            </a:r>
            <a:endParaRPr altLang="en-US" lang="zh-CN"/>
          </a:p>
        </p:txBody>
      </p:sp>
      <p:sp>
        <p:nvSpPr>
          <p:cNvPr id="105025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产品质量提升：通过改进生产工艺和加强质量管理体系，提高产品合格率和稳定性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可靠性改进：加强产品测试和验证，提高产品在各种环境下的稳定性和耐用性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客户满意度提高：通过改进产品质量和可靠性，提高客户满意度和忠诚度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市场份额增加：通过提高产品质量和可靠性，增加市场份额和销售额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客户满意度与售后服务优化</a:t>
            </a:r>
            <a:endParaRPr altLang="en-US" dirty="0" lang="zh-CN"/>
          </a:p>
        </p:txBody>
      </p:sp>
      <p:sp>
        <p:nvSpPr>
          <p:cNvPr id="10502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客户满意度调查结果分析</a:t>
            </a:r>
            <a:endParaRPr altLang="en-US" lang="zh-CN"/>
          </a:p>
        </p:txBody>
      </p:sp>
      <p:sp>
        <p:nvSpPr>
          <p:cNvPr id="10503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调查方法：采用问卷调查和电话访谈的方式，收集客户对产品和服务的评价和建议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调查目的：了解客户对产品和服务的满意度，找出问题和改进点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调查结果：根据调查数据，分析客户对产品和服务的满意度，找出问题和改进点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改进措施：针对调查结果，提出相应的改进措施，提高客户满意度和售后服务质量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售后服务流程优化改进</a:t>
            </a:r>
            <a:endParaRPr altLang="en-US" lang="zh-CN"/>
          </a:p>
        </p:txBody>
      </p:sp>
      <p:sp>
        <p:nvSpPr>
          <p:cNvPr id="10504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售后服务流程梳理：对现有流程进行全面梳理，找出存在的问题和瓶颈。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售后服务流程优化：针对梳理出的问题，制定优化方案，提高服务质量和效率。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售后服务流程改进：对优化后的流程进行持续改进，不断优化服务流程，提高客户满意度。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售后服务流程培训：对售后服务人员进行培训，提高服务技能和服务意识，确保服务质量和效率。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客户关怀与增值服务提供</a:t>
            </a:r>
            <a:endParaRPr altLang="en-US" lang="zh-CN"/>
          </a:p>
        </p:txBody>
      </p:sp>
      <p:sp>
        <p:nvSpPr>
          <p:cNvPr id="10504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增值服务提供：提供个性化定制、配件销售、使用培训等增值服务，提升客户体验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客户关怀活动：组织客户关怀活动，增强客户归属感和忠诚度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客户满意度调查：定期收集客户反馈，了解客户需求和期望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售后服务优化：提供快速响应、专业维修和保养服务，确保客户满意度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客户关系维护及拓展策略</a:t>
            </a:r>
            <a:endParaRPr altLang="en-US" lang="zh-CN"/>
          </a:p>
        </p:txBody>
      </p:sp>
      <p:sp>
        <p:nvSpPr>
          <p:cNvPr id="10505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客户满意度调查：定期收集客户反馈，了解客户需求和意见，及时改进产品和服务。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客户关系维护：建立长期稳定的客户关系，通过定期回访、关怀活动等方式增强客户黏性。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拓展策略：通过市场调研、营销活动等方式拓展新客户群体，提高市场份额和盈利能力。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售后服务优化：提供快速响应、专业维修和保养服务，提高客户满意度和忠诚度。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财务管理与风险控制</a:t>
            </a:r>
            <a:endParaRPr altLang="en-US" dirty="0" lang="zh-CN"/>
          </a:p>
        </p:txBody>
      </p:sp>
      <p:sp>
        <p:nvSpPr>
          <p:cNvPr id="10506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财务状况分析报告</a:t>
            </a:r>
            <a:endParaRPr altLang="en-US" lang="zh-CN"/>
          </a:p>
        </p:txBody>
      </p:sp>
      <p:sp>
        <p:nvSpPr>
          <p:cNvPr id="10507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收入情况：分析公司2024年度的收入来源、结构及变化趋势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支出情况：分析公司2024年度的支出结构、成本及节约措施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利润情况：分析公司2024年度的盈利情况、利润分配及使用计划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财务状况评估：对公司2024年度的财务状况进行综合评估，包括资产、负债、所有者权益等方面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预算执行情况及成本控制</a:t>
            </a:r>
            <a:endParaRPr altLang="en-US" lang="zh-CN"/>
          </a:p>
        </p:txBody>
      </p:sp>
      <p:sp>
        <p:nvSpPr>
          <p:cNvPr id="105078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8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9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预算制定与执行情况：详细介绍年度预算的制定过程、各项预算的执行情况及实际支出与预算的差异分析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9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9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9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成本控制措施：介绍在财务管理方面采取的成本控制措施，如采购成本控制、生产成本控制、销售成本控制等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79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0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0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成本效益分析：对各项成本控制措施的效果进行分析，评估其对经济效益的提升作用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80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0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0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未来展望：展望未来在财务管理与风险控制方面的计划和目标，提出改进和优化建议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风险识别与应对措施制定</a:t>
            </a:r>
            <a:endParaRPr altLang="en-US" lang="zh-CN"/>
          </a:p>
        </p:txBody>
      </p:sp>
      <p:sp>
        <p:nvSpPr>
          <p:cNvPr id="105084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风险识别：识别潜在的风险因素，包括市场风险、信用风险、操作风险等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4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应对措施制定：针对识别出的风险，制定相应的应对措施，包括风险规避、风险降低、风险转移等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财务风险管理：建立完善的财务风险管理机制，包括风险评估、风险监控、风险报告等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内部控制与合规管理：加强内部控制与合规管理，确保公司财务活动的合法合规，降低财务风险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内部审计及合规性管理</a:t>
            </a:r>
            <a:endParaRPr altLang="en-US" lang="zh-CN"/>
          </a:p>
        </p:txBody>
      </p:sp>
      <p:sp>
        <p:nvSpPr>
          <p:cNvPr id="105089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89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89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89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89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0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90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90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0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0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91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91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1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1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1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2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2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2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2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内部审计的目的和意义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2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未来改进方向及措施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0" name="正文"/>
          <p:cNvSpPr txBox="1"/>
          <p:nvPr>
            <p:custDataLst>
              <p:tags r:id="rId28"/>
            </p:custDataLst>
          </p:nvPr>
        </p:nvSpPr>
        <p:spPr>
          <a:xfrm>
            <a:off x="7818944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2024年度内部审计及合规性管理的成果与不足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2" name="正文"/>
          <p:cNvSpPr txBox="1"/>
          <p:nvPr>
            <p:custDataLst>
              <p:tags r:id="rId29"/>
            </p:custDataLst>
          </p:nvPr>
        </p:nvSpPr>
        <p:spPr>
          <a:xfrm>
            <a:off x="2303016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合规性管理的概念和重要性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4" name="正文"/>
          <p:cNvSpPr txBox="1"/>
          <p:nvPr>
            <p:custDataLst>
              <p:tags r:id="rId30"/>
            </p:custDataLst>
          </p:nvPr>
        </p:nvSpPr>
        <p:spPr>
          <a:xfrm>
            <a:off x="5061607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内部审计与合规性管理的关系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未来发展规划与目标设定</a:t>
            </a:r>
            <a:endParaRPr altLang="en-US" dirty="0" lang="zh-CN"/>
          </a:p>
        </p:txBody>
      </p:sp>
      <p:sp>
        <p:nvSpPr>
          <p:cNvPr id="10509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08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公司发展战略规划制定</a:t>
            </a:r>
            <a:endParaRPr altLang="en-US" lang="zh-CN"/>
          </a:p>
        </p:txBody>
      </p:sp>
      <p:sp>
        <p:nvSpPr>
          <p:cNvPr id="1051064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937301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066" name="矩形 4"/>
          <p:cNvSpPr/>
          <p:nvPr>
            <p:custDataLst>
              <p:tags r:id="rId2"/>
            </p:custDataLst>
          </p:nvPr>
        </p:nvSpPr>
        <p:spPr>
          <a:xfrm>
            <a:off x="851576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68" name="文本框 5"/>
          <p:cNvSpPr txBox="1"/>
          <p:nvPr>
            <p:custDataLst>
              <p:tags r:id="rId3"/>
            </p:custDataLst>
          </p:nvPr>
        </p:nvSpPr>
        <p:spPr>
          <a:xfrm>
            <a:off x="1137326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确定核心业务和拓展方向：明确公司的核心业务，并确定拓展方向，包括产品线拓展、市场拓展等。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070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9032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072" name="矩形 57"/>
          <p:cNvSpPr/>
          <p:nvPr>
            <p:custDataLst>
              <p:tags r:id="rId5"/>
            </p:custDataLst>
          </p:nvPr>
        </p:nvSpPr>
        <p:spPr>
          <a:xfrm>
            <a:off x="4404603" y="424583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74" name="文本框 58"/>
          <p:cNvSpPr txBox="1"/>
          <p:nvPr>
            <p:custDataLst>
              <p:tags r:id="rId6"/>
            </p:custDataLst>
          </p:nvPr>
        </p:nvSpPr>
        <p:spPr>
          <a:xfrm>
            <a:off x="4690353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制定实施计划和时间表：制定具体的实施计划和时间表，包括人员培训、资源投入、风险评估等，确保发展战略的顺利实施。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076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04274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078" name="矩形 61"/>
          <p:cNvSpPr/>
          <p:nvPr>
            <p:custDataLst>
              <p:tags r:id="rId8"/>
            </p:custDataLst>
          </p:nvPr>
        </p:nvSpPr>
        <p:spPr>
          <a:xfrm>
            <a:off x="7957631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80" name="文本框 62"/>
          <p:cNvSpPr txBox="1"/>
          <p:nvPr>
            <p:custDataLst>
              <p:tags r:id="rId9"/>
            </p:custDataLst>
          </p:nvPr>
        </p:nvSpPr>
        <p:spPr>
          <a:xfrm>
            <a:off x="8243381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持续评估和调整：在实施过程中，需要持续评估战略的有效性，并根据市场变化和公司发展情况及时调整战略。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082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923317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084" name="矩形 65"/>
          <p:cNvSpPr/>
          <p:nvPr>
            <p:custDataLst>
              <p:tags r:id="rId11"/>
            </p:custDataLst>
          </p:nvPr>
        </p:nvSpPr>
        <p:spPr>
          <a:xfrm>
            <a:off x="838200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86" name="文本框 66"/>
          <p:cNvSpPr txBox="1"/>
          <p:nvPr>
            <p:custDataLst>
              <p:tags r:id="rId12"/>
            </p:custDataLst>
          </p:nvPr>
        </p:nvSpPr>
        <p:spPr>
          <a:xfrm>
            <a:off x="112395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明确公司愿景和使命：首先需要清晰定义公司的愿景和使命，为公司的发展提供明确的方向和目标。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088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76345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090" name="矩形 69"/>
          <p:cNvSpPr/>
          <p:nvPr>
            <p:custDataLst>
              <p:tags r:id="rId14"/>
            </p:custDataLst>
          </p:nvPr>
        </p:nvSpPr>
        <p:spPr>
          <a:xfrm>
            <a:off x="4390620" y="184857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92" name="文本框 70"/>
          <p:cNvSpPr txBox="1"/>
          <p:nvPr>
            <p:custDataLst>
              <p:tags r:id="rId15"/>
            </p:custDataLst>
          </p:nvPr>
        </p:nvSpPr>
        <p:spPr>
          <a:xfrm>
            <a:off x="467637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分析市场趋势和竞争环境：了解行业和市场的发展趋势，分析竞争对手的情况，为公司制定发展战略提供依据。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094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029372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096" name="矩形 73"/>
          <p:cNvSpPr/>
          <p:nvPr>
            <p:custDataLst>
              <p:tags r:id="rId17"/>
            </p:custDataLst>
          </p:nvPr>
        </p:nvSpPr>
        <p:spPr>
          <a:xfrm>
            <a:off x="7943647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98" name="文本框 74"/>
          <p:cNvSpPr txBox="1"/>
          <p:nvPr>
            <p:custDataLst>
              <p:tags r:id="rId18"/>
            </p:custDataLst>
          </p:nvPr>
        </p:nvSpPr>
        <p:spPr>
          <a:xfrm>
            <a:off x="8229397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制定短期和长期目标：根据公司的愿景和使命，制定短期和长期的发展目标，包括销售目标、市场份额目标等。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短期目标设定及实施计划安排</a:t>
            </a:r>
            <a:endParaRPr altLang="en-US" lang="zh-CN"/>
          </a:p>
        </p:txBody>
      </p:sp>
      <p:sp>
        <p:nvSpPr>
          <p:cNvPr id="10511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1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目标设定：明确短期目标，包括时间、数量、质量等方面的具体要求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实施计划：制定详细的实施计划，包括任务分配、时间表、资源需求等方面的具体安排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风险评估：对可能出现的风险进行评估，并制定相应的应对措施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1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监督与评估：建立监督机制，对实施过程进行定期评估，确保目标的顺利实现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中长期目标设定及路径规划</a:t>
            </a:r>
            <a:endParaRPr altLang="en-US" lang="zh-CN"/>
          </a:p>
        </p:txBody>
      </p:sp>
      <p:sp>
        <p:nvSpPr>
          <p:cNvPr id="105119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目标设定：明确未来三到五年的发展目标，包括市场份额、销售额、利润等关键指标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9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0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0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路径规划：为实现目标，制定具体的行动计划和时间表，包括产品研发、市场拓展、团队建设等方面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0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0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0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资源保障：确保所需的资源得到充分保障，包括人力、物力、财力等方面的投入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1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1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1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风险评估与应对：识别潜在的风险和挑战，制定相应的应对措施，确保目标的顺利实现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1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1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关键成功因素识别与保障措施</a:t>
            </a:r>
            <a:endParaRPr altLang="en-US" lang="zh-CN"/>
          </a:p>
        </p:txBody>
      </p:sp>
      <p:sp>
        <p:nvSpPr>
          <p:cNvPr id="105125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25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26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26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26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26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26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27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27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27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27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2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2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2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2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28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28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29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29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关键成功因素识别：明确目标，分析市场趋势，找出实现目标的关键因素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9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风险管理：预测并应对可能出现的风险和挑战，确保计划的稳定性和可持续性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9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资源分配：合理分配人力、物力、财力等资源，确保计划的顺利实施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9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保障措施：制定详细的计划和策略，确保关键成功因素的达成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3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133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9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2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7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1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7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8"/>
</p:tagLst>
</file>

<file path=ppt/tags/tag43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505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2023-12-17T09:05:07Z</dcterms:created>
  <dcterms:modified xsi:type="dcterms:W3CDTF">2023-12-17T09:05:07Z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9207587e162e4fb883c1228633e69169_21</vt:lpwstr>
  </property>
</Properties>
</file>