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295" r:id="rId1"/>
    <p:sldMasterId id="2147490332" r:id="rId2"/>
  </p:sldMasterIdLst>
  <p:notesMasterIdLst>
    <p:notesMasterId r:id="rId3"/>
  </p:notesMasterIdLst>
  <p:sldIdLst>
    <p:sldId id="3357" r:id="rId4"/>
    <p:sldId id="3360" r:id="rId5"/>
    <p:sldId id="3363" r:id="rId6"/>
    <p:sldId id="3366" r:id="rId7"/>
    <p:sldId id="3372" r:id="rId9"/>
    <p:sldId id="3375" r:id="rId10"/>
    <p:sldId id="3378" r:id="rId11"/>
    <p:sldId id="3381" r:id="rId12"/>
    <p:sldId id="3384" r:id="rId13"/>
    <p:sldId id="3390" r:id="rId15"/>
    <p:sldId id="3393" r:id="rId16"/>
    <p:sldId id="3396" r:id="rId17"/>
    <p:sldId id="3399" r:id="rId18"/>
    <p:sldId id="3402" r:id="rId19"/>
    <p:sldId id="3408" r:id="rId21"/>
    <p:sldId id="3411" r:id="rId22"/>
    <p:sldId id="3414" r:id="rId23"/>
    <p:sldId id="3417" r:id="rId24"/>
    <p:sldId id="3420" r:id="rId25"/>
    <p:sldId id="3426" r:id="rId27"/>
    <p:sldId id="3429" r:id="rId28"/>
    <p:sldId id="3432" r:id="rId29"/>
    <p:sldId id="3435" r:id="rId30"/>
    <p:sldId id="3438" r:id="rId31"/>
    <p:sldId id="3444" r:id="rId33"/>
    <p:sldId id="3447" r:id="rId34"/>
    <p:sldId id="3450" r:id="rId35"/>
    <p:sldId id="3453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296" r:id="rId1"/>
    <p:sldLayoutId id="2147490297" r:id="rId2"/>
    <p:sldLayoutId id="2147490298" r:id="rId3"/>
    <p:sldLayoutId id="2147490299" r:id="rId4"/>
    <p:sldLayoutId id="2147490300" r:id="rId5"/>
    <p:sldLayoutId id="2147490301" r:id="rId6"/>
    <p:sldLayoutId id="2147490302" r:id="rId7"/>
    <p:sldLayoutId id="2147490303" r:id="rId8"/>
    <p:sldLayoutId id="2147490304" r:id="rId9"/>
    <p:sldLayoutId id="2147490305" r:id="rId10"/>
    <p:sldLayoutId id="21474903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333" r:id="rId1"/>
    <p:sldLayoutId id="2147490334" r:id="rId2"/>
    <p:sldLayoutId id="2147490335" r:id="rId3"/>
    <p:sldLayoutId id="2147490336" r:id="rId4"/>
    <p:sldLayoutId id="2147490337" r:id="rId5"/>
    <p:sldLayoutId id="2147490338" r:id="rId6"/>
    <p:sldLayoutId id="2147490339" r:id="rId7"/>
    <p:sldLayoutId id="2147490340" r:id="rId8"/>
    <p:sldLayoutId id="2147490341" r:id="rId9"/>
    <p:sldLayoutId id="2147490342" r:id="rId10"/>
    <p:sldLayoutId id="214749034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tags" Target="../tags/tag127.xml"/><Relationship Id="rId40" Type="http://schemas.openxmlformats.org/officeDocument/2006/relationships/tags" Target="../tags/tag128.xml"/><Relationship Id="rId41" Type="http://schemas.openxmlformats.org/officeDocument/2006/relationships/tags" Target="../tags/tag129.xml"/><Relationship Id="rId42" Type="http://schemas.openxmlformats.org/officeDocument/2006/relationships/image" Target="../media/image13.png"/><Relationship Id="rId43" Type="http://schemas.openxmlformats.org/officeDocument/2006/relationships/tags" Target="../tags/tag130.xml"/><Relationship Id="rId44" Type="http://schemas.openxmlformats.org/officeDocument/2006/relationships/tags" Target="../tags/tag131.xml"/><Relationship Id="rId45" Type="http://schemas.openxmlformats.org/officeDocument/2006/relationships/tags" Target="../tags/tag132.xml"/><Relationship Id="rId46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tags" Target="../tags/tag155.xml"/><Relationship Id="rId18" Type="http://schemas.openxmlformats.org/officeDocument/2006/relationships/tags" Target="../tags/tag156.xml"/><Relationship Id="rId19" Type="http://schemas.openxmlformats.org/officeDocument/2006/relationships/tags" Target="../tags/tag157.xml"/><Relationship Id="rId20" Type="http://schemas.openxmlformats.org/officeDocument/2006/relationships/tags" Target="../tags/tag158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tags" Target="../tags/tag207.xml"/><Relationship Id="rId5" Type="http://schemas.openxmlformats.org/officeDocument/2006/relationships/tags" Target="../tags/tag208.xml"/><Relationship Id="rId6" Type="http://schemas.openxmlformats.org/officeDocument/2006/relationships/tags" Target="../tags/tag209.xml"/><Relationship Id="rId7" Type="http://schemas.openxmlformats.org/officeDocument/2006/relationships/tags" Target="../tags/tag210.xml"/><Relationship Id="rId8" Type="http://schemas.openxmlformats.org/officeDocument/2006/relationships/tags" Target="../tags/tag211.xml"/><Relationship Id="rId9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tags" Target="../tags/tag244.xml"/><Relationship Id="rId31" Type="http://schemas.openxmlformats.org/officeDocument/2006/relationships/tags" Target="../tags/tag245.xml"/><Relationship Id="rId32" Type="http://schemas.openxmlformats.org/officeDocument/2006/relationships/tags" Target="../tags/tag246.xml"/><Relationship Id="rId33" Type="http://schemas.openxmlformats.org/officeDocument/2006/relationships/tags" Target="../tags/tag247.xml"/><Relationship Id="rId34" Type="http://schemas.openxmlformats.org/officeDocument/2006/relationships/tags" Target="../tags/tag248.xml"/><Relationship Id="rId35" Type="http://schemas.openxmlformats.org/officeDocument/2006/relationships/tags" Target="../tags/tag249.xml"/><Relationship Id="rId36" Type="http://schemas.openxmlformats.org/officeDocument/2006/relationships/tags" Target="../tags/tag250.xml"/><Relationship Id="rId37" Type="http://schemas.openxmlformats.org/officeDocument/2006/relationships/tags" Target="../tags/tag251.xml"/><Relationship Id="rId38" Type="http://schemas.openxmlformats.org/officeDocument/2006/relationships/tags" Target="../tags/tag252.xml"/><Relationship Id="rId39" Type="http://schemas.openxmlformats.org/officeDocument/2006/relationships/tags" Target="../tags/tag253.xml"/><Relationship Id="rId40" Type="http://schemas.openxmlformats.org/officeDocument/2006/relationships/tags" Target="../tags/tag254.xml"/><Relationship Id="rId41" Type="http://schemas.openxmlformats.org/officeDocument/2006/relationships/tags" Target="../tags/tag255.xml"/><Relationship Id="rId42" Type="http://schemas.openxmlformats.org/officeDocument/2006/relationships/tags" Target="../tags/tag256.xml"/><Relationship Id="rId43" Type="http://schemas.openxmlformats.org/officeDocument/2006/relationships/tags" Target="../tags/tag257.xml"/><Relationship Id="rId44" Type="http://schemas.openxmlformats.org/officeDocument/2006/relationships/tags" Target="../tags/tag258.xml"/><Relationship Id="rId45" Type="http://schemas.openxmlformats.org/officeDocument/2006/relationships/tags" Target="../tags/tag259.xml"/><Relationship Id="rId46" Type="http://schemas.openxmlformats.org/officeDocument/2006/relationships/tags" Target="../tags/tag260.xml"/><Relationship Id="rId47" Type="http://schemas.openxmlformats.org/officeDocument/2006/relationships/tags" Target="../tags/tag261.xml"/><Relationship Id="rId48" Type="http://schemas.openxmlformats.org/officeDocument/2006/relationships/tags" Target="../tags/tag262.xml"/><Relationship Id="rId4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tags" Target="../tags/tag291.xml"/><Relationship Id="rId18" Type="http://schemas.openxmlformats.org/officeDocument/2006/relationships/tags" Target="../tags/tag292.xml"/><Relationship Id="rId19" Type="http://schemas.openxmlformats.org/officeDocument/2006/relationships/tags" Target="../tags/tag293.xml"/><Relationship Id="rId20" Type="http://schemas.openxmlformats.org/officeDocument/2006/relationships/tags" Target="../tags/tag294.xml"/><Relationship Id="rId21" Type="http://schemas.openxmlformats.org/officeDocument/2006/relationships/tags" Target="../tags/tag295.xml"/><Relationship Id="rId22" Type="http://schemas.openxmlformats.org/officeDocument/2006/relationships/tags" Target="../tags/tag296.xml"/><Relationship Id="rId23" Type="http://schemas.openxmlformats.org/officeDocument/2006/relationships/tags" Target="../tags/tag297.xml"/><Relationship Id="rId24" Type="http://schemas.openxmlformats.org/officeDocument/2006/relationships/tags" Target="../tags/tag298.xml"/><Relationship Id="rId25" Type="http://schemas.openxmlformats.org/officeDocument/2006/relationships/tags" Target="../tags/tag299.xml"/><Relationship Id="rId26" Type="http://schemas.openxmlformats.org/officeDocument/2006/relationships/tags" Target="../tags/tag300.xml"/><Relationship Id="rId27" Type="http://schemas.openxmlformats.org/officeDocument/2006/relationships/tags" Target="../tags/tag301.xml"/><Relationship Id="rId28" Type="http://schemas.openxmlformats.org/officeDocument/2006/relationships/tags" Target="../tags/tag302.xml"/><Relationship Id="rId29" Type="http://schemas.openxmlformats.org/officeDocument/2006/relationships/tags" Target="../tags/tag303.xml"/><Relationship Id="rId30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tags" Target="../tags/tag320.xml"/><Relationship Id="rId18" Type="http://schemas.openxmlformats.org/officeDocument/2006/relationships/tags" Target="../tags/tag321.xml"/><Relationship Id="rId19" Type="http://schemas.openxmlformats.org/officeDocument/2006/relationships/tags" Target="../tags/tag322.xml"/><Relationship Id="rId20" Type="http://schemas.openxmlformats.org/officeDocument/2006/relationships/tags" Target="../tags/tag323.xml"/><Relationship Id="rId21" Type="http://schemas.openxmlformats.org/officeDocument/2006/relationships/tags" Target="../tags/tag324.xml"/><Relationship Id="rId22" Type="http://schemas.openxmlformats.org/officeDocument/2006/relationships/tags" Target="../tags/tag325.xml"/><Relationship Id="rId23" Type="http://schemas.openxmlformats.org/officeDocument/2006/relationships/tags" Target="../tags/tag326.xml"/><Relationship Id="rId24" Type="http://schemas.openxmlformats.org/officeDocument/2006/relationships/tags" Target="../tags/tag327.xml"/><Relationship Id="rId25" Type="http://schemas.openxmlformats.org/officeDocument/2006/relationships/tags" Target="../tags/tag328.xml"/><Relationship Id="rId26" Type="http://schemas.openxmlformats.org/officeDocument/2006/relationships/tags" Target="../tags/tag329.xml"/><Relationship Id="rId27" Type="http://schemas.openxmlformats.org/officeDocument/2006/relationships/tags" Target="../tags/tag330.xml"/><Relationship Id="rId28" Type="http://schemas.openxmlformats.org/officeDocument/2006/relationships/tags" Target="../tags/tag331.xml"/><Relationship Id="rId29" Type="http://schemas.openxmlformats.org/officeDocument/2006/relationships/tags" Target="../tags/tag332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33.xml"/><Relationship Id="rId2" Type="http://schemas.openxmlformats.org/officeDocument/2006/relationships/tags" Target="../tags/tag334.xml"/><Relationship Id="rId3" Type="http://schemas.openxmlformats.org/officeDocument/2006/relationships/tags" Target="../tags/tag335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tags" Target="../tags/tag368.xml"/><Relationship Id="rId14" Type="http://schemas.openxmlformats.org/officeDocument/2006/relationships/tags" Target="../tags/tag369.xml"/><Relationship Id="rId15" Type="http://schemas.openxmlformats.org/officeDocument/2006/relationships/tags" Target="../tags/tag370.xml"/><Relationship Id="rId16" Type="http://schemas.openxmlformats.org/officeDocument/2006/relationships/tags" Target="../tags/tag371.xml"/><Relationship Id="rId17" Type="http://schemas.openxmlformats.org/officeDocument/2006/relationships/tags" Target="../tags/tag372.xml"/><Relationship Id="rId18" Type="http://schemas.openxmlformats.org/officeDocument/2006/relationships/tags" Target="../tags/tag373.xml"/><Relationship Id="rId19" Type="http://schemas.openxmlformats.org/officeDocument/2006/relationships/tags" Target="../tags/tag374.xml"/><Relationship Id="rId20" Type="http://schemas.openxmlformats.org/officeDocument/2006/relationships/tags" Target="../tags/tag375.xml"/><Relationship Id="rId21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tags" Target="../tags/tag387.xml"/><Relationship Id="rId13" Type="http://schemas.openxmlformats.org/officeDocument/2006/relationships/tags" Target="../tags/tag388.xml"/><Relationship Id="rId14" Type="http://schemas.openxmlformats.org/officeDocument/2006/relationships/tags" Target="../tags/tag389.xml"/><Relationship Id="rId15" Type="http://schemas.openxmlformats.org/officeDocument/2006/relationships/tags" Target="../tags/tag390.xml"/><Relationship Id="rId16" Type="http://schemas.openxmlformats.org/officeDocument/2006/relationships/tags" Target="../tags/tag391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5.xml"/><Relationship Id="rId2" Type="http://schemas.openxmlformats.org/officeDocument/2006/relationships/tags" Target="../tags/tag396.xml"/><Relationship Id="rId3" Type="http://schemas.openxmlformats.org/officeDocument/2006/relationships/tags" Target="../tags/tag397.xml"/><Relationship Id="rId4" Type="http://schemas.openxmlformats.org/officeDocument/2006/relationships/tags" Target="../tags/tag398.xml"/><Relationship Id="rId5" Type="http://schemas.openxmlformats.org/officeDocument/2006/relationships/tags" Target="../tags/tag399.xml"/><Relationship Id="rId6" Type="http://schemas.openxmlformats.org/officeDocument/2006/relationships/tags" Target="../tags/tag400.xml"/><Relationship Id="rId7" Type="http://schemas.openxmlformats.org/officeDocument/2006/relationships/tags" Target="../tags/tag401.xml"/><Relationship Id="rId8" Type="http://schemas.openxmlformats.org/officeDocument/2006/relationships/tags" Target="../tags/tag402.xml"/><Relationship Id="rId9" Type="http://schemas.openxmlformats.org/officeDocument/2006/relationships/tags" Target="../tags/tag403.xml"/><Relationship Id="rId10" Type="http://schemas.openxmlformats.org/officeDocument/2006/relationships/tags" Target="../tags/tag404.xml"/><Relationship Id="rId11" Type="http://schemas.openxmlformats.org/officeDocument/2006/relationships/tags" Target="../tags/tag405.xml"/><Relationship Id="rId12" Type="http://schemas.openxmlformats.org/officeDocument/2006/relationships/tags" Target="../tags/tag406.xml"/><Relationship Id="rId13" Type="http://schemas.openxmlformats.org/officeDocument/2006/relationships/tags" Target="../tags/tag407.xml"/><Relationship Id="rId14" Type="http://schemas.openxmlformats.org/officeDocument/2006/relationships/tags" Target="../tags/tag408.xml"/><Relationship Id="rId15" Type="http://schemas.openxmlformats.org/officeDocument/2006/relationships/tags" Target="../tags/tag409.xml"/><Relationship Id="rId16" Type="http://schemas.openxmlformats.org/officeDocument/2006/relationships/tags" Target="../tags/tag410.xml"/><Relationship Id="rId17" Type="http://schemas.openxmlformats.org/officeDocument/2006/relationships/tags" Target="../tags/tag411.xml"/><Relationship Id="rId18" Type="http://schemas.openxmlformats.org/officeDocument/2006/relationships/tags" Target="../tags/tag412.xml"/><Relationship Id="rId19" Type="http://schemas.openxmlformats.org/officeDocument/2006/relationships/tags" Target="../tags/tag413.xml"/><Relationship Id="rId20" Type="http://schemas.openxmlformats.org/officeDocument/2006/relationships/tags" Target="../tags/tag414.xml"/><Relationship Id="rId21" Type="http://schemas.openxmlformats.org/officeDocument/2006/relationships/tags" Target="../tags/tag415.xml"/><Relationship Id="rId22" Type="http://schemas.openxmlformats.org/officeDocument/2006/relationships/tags" Target="../tags/tag416.xml"/><Relationship Id="rId23" Type="http://schemas.openxmlformats.org/officeDocument/2006/relationships/tags" Target="../tags/tag417.xml"/><Relationship Id="rId24" Type="http://schemas.openxmlformats.org/officeDocument/2006/relationships/tags" Target="../tags/tag418.xml"/><Relationship Id="rId25" Type="http://schemas.openxmlformats.org/officeDocument/2006/relationships/tags" Target="../tags/tag419.xml"/><Relationship Id="rId26" Type="http://schemas.openxmlformats.org/officeDocument/2006/relationships/tags" Target="../tags/tag420.xml"/><Relationship Id="rId27" Type="http://schemas.openxmlformats.org/officeDocument/2006/relationships/tags" Target="../tags/tag421.xml"/><Relationship Id="rId28" Type="http://schemas.openxmlformats.org/officeDocument/2006/relationships/tags" Target="../tags/tag422.xml"/><Relationship Id="rId29" Type="http://schemas.openxmlformats.org/officeDocument/2006/relationships/tags" Target="../tags/tag423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4.xml"/><Relationship Id="rId2" Type="http://schemas.openxmlformats.org/officeDocument/2006/relationships/tags" Target="../tags/tag425.xml"/><Relationship Id="rId3" Type="http://schemas.openxmlformats.org/officeDocument/2006/relationships/tags" Target="../tags/tag426.xml"/><Relationship Id="rId4" Type="http://schemas.openxmlformats.org/officeDocument/2006/relationships/tags" Target="../tags/tag427.xml"/><Relationship Id="rId5" Type="http://schemas.openxmlformats.org/officeDocument/2006/relationships/tags" Target="../tags/tag428.xml"/><Relationship Id="rId6" Type="http://schemas.openxmlformats.org/officeDocument/2006/relationships/tags" Target="../tags/tag429.xml"/><Relationship Id="rId7" Type="http://schemas.openxmlformats.org/officeDocument/2006/relationships/tags" Target="../tags/tag430.xml"/><Relationship Id="rId8" Type="http://schemas.openxmlformats.org/officeDocument/2006/relationships/tags" Target="../tags/tag431.xml"/><Relationship Id="rId9" Type="http://schemas.openxmlformats.org/officeDocument/2006/relationships/tags" Target="../tags/tag432.xml"/><Relationship Id="rId10" Type="http://schemas.openxmlformats.org/officeDocument/2006/relationships/tags" Target="../tags/tag433.xml"/><Relationship Id="rId11" Type="http://schemas.openxmlformats.org/officeDocument/2006/relationships/tags" Target="../tags/tag434.xml"/><Relationship Id="rId12" Type="http://schemas.openxmlformats.org/officeDocument/2006/relationships/tags" Target="../tags/tag435.xml"/><Relationship Id="rId13" Type="http://schemas.openxmlformats.org/officeDocument/2006/relationships/tags" Target="../tags/tag436.xml"/><Relationship Id="rId14" Type="http://schemas.openxmlformats.org/officeDocument/2006/relationships/tags" Target="../tags/tag437.xml"/><Relationship Id="rId15" Type="http://schemas.openxmlformats.org/officeDocument/2006/relationships/tags" Target="../tags/tag438.xml"/><Relationship Id="rId16" Type="http://schemas.openxmlformats.org/officeDocument/2006/relationships/tags" Target="../tags/tag439.xml"/><Relationship Id="rId17" Type="http://schemas.openxmlformats.org/officeDocument/2006/relationships/tags" Target="../tags/tag440.xml"/><Relationship Id="rId18" Type="http://schemas.openxmlformats.org/officeDocument/2006/relationships/tags" Target="../tags/tag441.xml"/><Relationship Id="rId19" Type="http://schemas.openxmlformats.org/officeDocument/2006/relationships/tags" Target="../tags/tag442.xml"/><Relationship Id="rId20" Type="http://schemas.openxmlformats.org/officeDocument/2006/relationships/tags" Target="../tags/tag443.xml"/><Relationship Id="rId21" Type="http://schemas.openxmlformats.org/officeDocument/2006/relationships/tags" Target="../tags/tag444.xml"/><Relationship Id="rId22" Type="http://schemas.openxmlformats.org/officeDocument/2006/relationships/tags" Target="../tags/tag445.xml"/><Relationship Id="rId23" Type="http://schemas.openxmlformats.org/officeDocument/2006/relationships/tags" Target="../tags/tag446.xml"/><Relationship Id="rId24" Type="http://schemas.openxmlformats.org/officeDocument/2006/relationships/tags" Target="../tags/tag447.xml"/><Relationship Id="rId25" Type="http://schemas.openxmlformats.org/officeDocument/2006/relationships/tags" Target="../tags/tag448.xml"/><Relationship Id="rId26" Type="http://schemas.openxmlformats.org/officeDocument/2006/relationships/tags" Target="../tags/tag449.xml"/><Relationship Id="rId27" Type="http://schemas.openxmlformats.org/officeDocument/2006/relationships/tags" Target="../tags/tag450.xml"/><Relationship Id="rId28" Type="http://schemas.openxmlformats.org/officeDocument/2006/relationships/tags" Target="../tags/tag451.xml"/><Relationship Id="rId29" Type="http://schemas.openxmlformats.org/officeDocument/2006/relationships/tags" Target="../tags/tag452.xml"/><Relationship Id="rId30" Type="http://schemas.openxmlformats.org/officeDocument/2006/relationships/tags" Target="../tags/tag453.xml"/><Relationship Id="rId31" Type="http://schemas.openxmlformats.org/officeDocument/2006/relationships/tags" Target="../tags/tag454.xml"/><Relationship Id="rId32" Type="http://schemas.openxmlformats.org/officeDocument/2006/relationships/tags" Target="../tags/tag455.xml"/><Relationship Id="rId33" Type="http://schemas.openxmlformats.org/officeDocument/2006/relationships/tags" Target="../tags/tag456.xml"/><Relationship Id="rId34" Type="http://schemas.openxmlformats.org/officeDocument/2006/relationships/tags" Target="../tags/tag457.xml"/><Relationship Id="rId35" Type="http://schemas.openxmlformats.org/officeDocument/2006/relationships/tags" Target="../tags/tag458.xml"/><Relationship Id="rId36" Type="http://schemas.openxmlformats.org/officeDocument/2006/relationships/tags" Target="../tags/tag459.xml"/><Relationship Id="rId37" Type="http://schemas.openxmlformats.org/officeDocument/2006/relationships/tags" Target="../tags/tag460.xml"/><Relationship Id="rId38" Type="http://schemas.openxmlformats.org/officeDocument/2006/relationships/tags" Target="../tags/tag461.xml"/><Relationship Id="rId39" Type="http://schemas.openxmlformats.org/officeDocument/2006/relationships/tags" Target="../tags/tag462.xml"/><Relationship Id="rId40" Type="http://schemas.openxmlformats.org/officeDocument/2006/relationships/tags" Target="../tags/tag463.xml"/><Relationship Id="rId41" Type="http://schemas.openxmlformats.org/officeDocument/2006/relationships/tags" Target="../tags/tag464.xml"/><Relationship Id="rId42" Type="http://schemas.openxmlformats.org/officeDocument/2006/relationships/tags" Target="../tags/tag465.xml"/><Relationship Id="rId4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95.xml"/><Relationship Id="rId2" Type="http://schemas.openxmlformats.org/officeDocument/2006/relationships/tags" Target="../tags/tag496.xml"/><Relationship Id="rId3" Type="http://schemas.openxmlformats.org/officeDocument/2006/relationships/tags" Target="../tags/tag49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金融行业工作总结及工作展望2024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添加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目录标题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760095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574548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527748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445833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个人工作总结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4462145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389255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42455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260540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金融行业工作总结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261112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759841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713041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631126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金融行业未来发展趋势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631317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945134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898334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8164195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个人职业发展展望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8164195" y="2992755"/>
            <a:ext cx="431800" cy="431800"/>
          </a:xfrm>
          <a:prstGeom prst="rect"/>
        </p:spPr>
      </p:pic>
      <p:sp>
        <p:nvSpPr>
          <p:cNvPr id="1048892" name="矩形: 圆角 31"/>
          <p:cNvSpPr/>
          <p:nvPr>
            <p:custDataLst>
              <p:tags r:id="rId36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94" name="任意多边形: 形状 91"/>
          <p:cNvSpPr/>
          <p:nvPr>
            <p:custDataLst>
              <p:tags r:id="rId37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96" name="弧形 43"/>
          <p:cNvSpPr/>
          <p:nvPr>
            <p:custDataLst>
              <p:tags r:id="rId38"/>
            </p:custDataLst>
          </p:nvPr>
        </p:nvSpPr>
        <p:spPr>
          <a:xfrm rot="10800000" flipH="1">
            <a:off x="11304270" y="4699000"/>
            <a:ext cx="163195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98" name="序号"/>
          <p:cNvSpPr txBox="1"/>
          <p:nvPr>
            <p:custDataLst>
              <p:tags r:id="rId39"/>
            </p:custDataLst>
          </p:nvPr>
        </p:nvSpPr>
        <p:spPr>
          <a:xfrm>
            <a:off x="10836275" y="5029200"/>
            <a:ext cx="55054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900" name="项标题"/>
          <p:cNvSpPr txBox="1"/>
          <p:nvPr>
            <p:custDataLst>
              <p:tags r:id="rId40"/>
            </p:custDataLst>
          </p:nvPr>
        </p:nvSpPr>
        <p:spPr>
          <a:xfrm>
            <a:off x="10013950" y="3348355"/>
            <a:ext cx="139573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总结与展望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7" name="图片 54" descr="32313538333630393b32313538333732363bd4b6b3ccb4f0d2c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xmlns:r="http://schemas.openxmlformats.org/officeDocument/2006/relationships" r:embed="rId42" cstate="print"/>
          <a:stretch>
            <a:fillRect/>
          </a:stretch>
        </p:blipFill>
        <p:spPr>
          <a:xfrm>
            <a:off x="10015220" y="2992755"/>
            <a:ext cx="431800" cy="431800"/>
          </a:xfrm>
          <a:prstGeom prst="rect"/>
        </p:spPr>
      </p:pic>
      <p:sp>
        <p:nvSpPr>
          <p:cNvPr id="1048902" name="标题"/>
          <p:cNvSpPr>
            <a:spLocks noGrp="1"/>
          </p:cNvSpPr>
          <p:nvPr>
            <p:ph type="title"/>
            <p:custDataLst>
              <p:tags r:id="rId43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904" name="副标题"/>
          <p:cNvSpPr>
            <a:spLocks noGrp="1"/>
          </p:cNvSpPr>
          <p:nvPr>
            <p:ph type="body" idx="1"/>
            <p:custDataLst>
              <p:tags r:id="rId44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4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9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金融行业工作总结</a:t>
            </a:r>
            <a:endParaRPr altLang="en-US" dirty="0" lang="zh-CN"/>
          </a:p>
        </p:txBody>
      </p:sp>
      <p:sp>
        <p:nvSpPr>
          <p:cNvPr id="104902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行业概况和发展趋势</a:t>
            </a:r>
            <a:endParaRPr altLang="en-US" lang="zh-CN"/>
          </a:p>
        </p:txBody>
      </p:sp>
      <p:sp>
        <p:nvSpPr>
          <p:cNvPr id="10491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金融行业概述：包括行业定义、分类、主要业务等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金融行业现状：分析当前金融行业的整体情况，包括市场规模、主要参与者、竞争格局等</a:t>
            </a:r>
            <a:endParaRPr dirty="0" sz="14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75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金融行业发展趋势：探讨未来金融行业的发展方向和趋势，包括技术创新、政策变化、市场需求等方面的变化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14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金融行业的发展历程：简要介绍金融行业的历史发展过程</a:t>
            </a:r>
            <a:endParaRPr altLang="en-US" dirty="0" sz="14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金融行业主要工作内容和成果</a:t>
            </a:r>
            <a:endParaRPr altLang="en-US" lang="zh-CN"/>
          </a:p>
        </p:txBody>
      </p:sp>
      <p:sp>
        <p:nvSpPr>
          <p:cNvPr id="10491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p>
            <a:r>
              <a:rPr altLang="en-US" lang="zh-CN"/>
              <a:t>金融行业概述：包括金融行业的定义、分类、发展历程等</a:t>
            </a:r>
            <a:endParaRPr altLang="en-US" lang="zh-CN"/>
          </a:p>
          <a:p>
            <a:r>
              <a:rPr altLang="en-US" lang="zh-CN"/>
              <a:t>主要工作内容：包括投资银行、商业银行、证券公司、保险公司等金融机构的主要工作内容</a:t>
            </a:r>
            <a:endParaRPr altLang="en-US" lang="zh-CN"/>
          </a:p>
          <a:p>
            <a:r>
              <a:rPr altLang="en-US" lang="zh-CN"/>
              <a:t>工作成果：包括金融机构在2024年取得的主要业绩、成果和亮点</a:t>
            </a:r>
            <a:endParaRPr altLang="en-US" lang="zh-CN"/>
          </a:p>
          <a:p>
            <a:r>
              <a:rPr altLang="en-US" lang="zh-CN"/>
              <a:t>行业发展趋势：包括金融行业未来的发展趋势、前景和挑战  我正在写一份主题为“千里江山图诗歌鉴赏”的PPT,现在准备介绍“诗歌鉴赏”,请帮我生成“诗歌主题”为标题的内容 诗歌主题</a:t>
            </a:r>
            <a:endParaRPr altLang="en-US" lang="zh-CN"/>
          </a:p>
          <a:p>
            <a:pPr lvl="1"/>
            <a:r>
              <a:rPr altLang="en-US" lang="zh-CN"/>
              <a:t>我正在写一份主题为“千里江山图诗歌鉴赏”的PPT,现在准备介绍“诗歌鉴赏”,请帮我生成“诗歌主题”为标题的内容</a:t>
            </a:r>
            <a:endParaRPr altLang="en-US" lang="zh-CN"/>
          </a:p>
          <a:p>
            <a:pPr lvl="1"/>
            <a:r>
              <a:rPr altLang="en-US" lang="zh-CN"/>
              <a:t>诗歌主题</a:t>
            </a:r>
            <a:endParaRPr altLang="en-US" lang="zh-CN"/>
          </a:p>
          <a:p>
            <a:r>
              <a:rPr altLang="en-US" lang="zh-CN"/>
              <a:t>自然景色：描绘了千里江山的美景，展现了大自然的壮丽与秀美</a:t>
            </a:r>
            <a:endParaRPr altLang="en-US" lang="zh-CN"/>
          </a:p>
          <a:p>
            <a:r>
              <a:rPr altLang="en-US" lang="zh-CN"/>
              <a:t>人生哲理：通过描绘自然景色，表达了诗人对人生的感悟和思考</a:t>
            </a:r>
            <a:endParaRPr altLang="en-US" lang="zh-CN"/>
          </a:p>
          <a:p>
            <a:r>
              <a:rPr altLang="en-US" lang="zh-CN"/>
              <a:t>思乡怀旧：通过对故乡的思念，表达了对亲友的眷恋之情</a:t>
            </a:r>
            <a:endParaRPr altLang="en-US" lang="zh-CN"/>
          </a:p>
          <a:p>
            <a:r>
              <a:rPr altLang="en-US" lang="zh-CN"/>
              <a:t>爱国之情：通过对祖国的热爱，表达了民族自豪感和责任心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面临的挑战和机遇</a:t>
            </a:r>
            <a:endParaRPr altLang="en-US" lang="zh-CN"/>
          </a:p>
        </p:txBody>
      </p:sp>
      <p:sp>
        <p:nvSpPr>
          <p:cNvPr id="1049226" name="矩形 3"/>
          <p:cNvSpPr/>
          <p:nvPr>
            <p:custDataLst>
              <p:tags r:id="rId1"/>
            </p:custDataLst>
          </p:nvPr>
        </p:nvSpPr>
        <p:spPr>
          <a:xfrm>
            <a:off x="1391850" y="2152542"/>
            <a:ext cx="9961766" cy="1480593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228" name="矩形 13"/>
          <p:cNvSpPr/>
          <p:nvPr>
            <p:custDataLst>
              <p:tags r:id="rId2"/>
            </p:custDataLst>
          </p:nvPr>
        </p:nvSpPr>
        <p:spPr>
          <a:xfrm>
            <a:off x="838200" y="2152542"/>
            <a:ext cx="270160" cy="1480593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0" name="文本框 4"/>
          <p:cNvSpPr txBox="1"/>
          <p:nvPr>
            <p:custDataLst>
              <p:tags r:id="rId3"/>
            </p:custDataLst>
          </p:nvPr>
        </p:nvSpPr>
        <p:spPr>
          <a:xfrm>
            <a:off x="1678048" y="2280019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挑战：市场竞争激烈、监管政策变化、技术变革带来的冲击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2" name="矩形 39"/>
          <p:cNvSpPr/>
          <p:nvPr>
            <p:custDataLst>
              <p:tags r:id="rId4"/>
            </p:custDataLst>
          </p:nvPr>
        </p:nvSpPr>
        <p:spPr>
          <a:xfrm>
            <a:off x="1391850" y="3909725"/>
            <a:ext cx="9961766" cy="1480593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234" name="矩形 5"/>
          <p:cNvSpPr/>
          <p:nvPr>
            <p:custDataLst>
              <p:tags r:id="rId5"/>
            </p:custDataLst>
          </p:nvPr>
        </p:nvSpPr>
        <p:spPr>
          <a:xfrm>
            <a:off x="838200" y="3909725"/>
            <a:ext cx="270160" cy="1480593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49236" name="文本框 41"/>
          <p:cNvSpPr txBox="1"/>
          <p:nvPr>
            <p:custDataLst>
              <p:tags r:id="rId6"/>
            </p:custDataLst>
          </p:nvPr>
        </p:nvSpPr>
        <p:spPr>
          <a:xfrm>
            <a:off x="1678048" y="4037827"/>
            <a:ext cx="9531658" cy="122481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机遇：政策支持、市场需求增长、金融科技的创新发展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行业前景展望</a:t>
            </a:r>
            <a:endParaRPr altLang="en-US" lang="zh-CN"/>
          </a:p>
        </p:txBody>
      </p:sp>
      <p:sp>
        <p:nvSpPr>
          <p:cNvPr id="104927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未来金融科技应用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金融行业监管政策展望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金融行业人才培养与引进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个人工作总结</a:t>
            </a:r>
            <a:endParaRPr altLang="en-US" dirty="0" lang="zh-CN"/>
          </a:p>
        </p:txBody>
      </p:sp>
      <p:sp>
        <p:nvSpPr>
          <p:cNvPr id="104931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岗位职责和成果</a:t>
            </a:r>
            <a:endParaRPr altLang="en-US" lang="zh-CN"/>
          </a:p>
        </p:txBody>
      </p:sp>
      <p:sp>
        <p:nvSpPr>
          <p:cNvPr id="1049410" name="矩形: 圆角 4"/>
          <p:cNvSpPr/>
          <p:nvPr>
            <p:custDataLst>
              <p:tags r:id="rId1"/>
            </p:custDataLst>
          </p:nvPr>
        </p:nvSpPr>
        <p:spPr>
          <a:xfrm>
            <a:off x="838200" y="3291911"/>
            <a:ext cx="4891939" cy="95756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12" name="正文"/>
          <p:cNvSpPr txBox="1"/>
          <p:nvPr>
            <p:custDataLst>
              <p:tags r:id="rId2"/>
            </p:custDataLst>
          </p:nvPr>
        </p:nvSpPr>
        <p:spPr>
          <a:xfrm>
            <a:off x="1342248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岗位职责：负责金融产品的研发、推广和销售，为客户提供专业的投资建议和解决方案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9414" name="矩形: 圆角 4"/>
          <p:cNvSpPr/>
          <p:nvPr>
            <p:custDataLst>
              <p:tags r:id="rId3"/>
            </p:custDataLst>
          </p:nvPr>
        </p:nvSpPr>
        <p:spPr>
          <a:xfrm>
            <a:off x="6461861" y="3291911"/>
            <a:ext cx="4891939" cy="958177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49416" name="正文"/>
          <p:cNvSpPr txBox="1"/>
          <p:nvPr>
            <p:custDataLst>
              <p:tags r:id="rId4"/>
            </p:custDataLst>
          </p:nvPr>
        </p:nvSpPr>
        <p:spPr>
          <a:xfrm>
            <a:off x="6890423" y="3420967"/>
            <a:ext cx="4034815" cy="643452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成果：成功推出多款受欢迎的金融产品，实现销售额和客户数量的快速增长，获得多项荣誉和奖励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技能提升和知识储备情况</a:t>
            </a:r>
            <a:endParaRPr altLang="en-US" lang="zh-CN"/>
          </a:p>
        </p:txBody>
      </p:sp>
      <p:sp>
        <p:nvSpPr>
          <p:cNvPr id="10494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团队协作：与团队成员紧密合作，共同完成工作任务，提升团队协作能力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技能提升：熟练掌握金融行业相关技能，如投资分析、风险管理等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知识储备：不断学习金融行业新知识，了解市场动态和政策变化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沟通能力：加强与同事、客户和领导的沟通，提高沟通效率和表达能力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团队协作和沟通能力表现</a:t>
            </a:r>
            <a:endParaRPr altLang="en-US" lang="zh-CN"/>
          </a:p>
        </p:txBody>
      </p:sp>
      <p:sp>
        <p:nvSpPr>
          <p:cNvPr id="104952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2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团队协作：与团队成员紧密合作，共同完成任务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2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3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沟通能力：有效沟通，表达清晰，避免误解和冲突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表现：在团队协作和沟通方面取得显著成绩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3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不足：需要进一步提高团队协作和沟通能力水平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不足之处和改进方向</a:t>
            </a:r>
            <a:endParaRPr altLang="en-US" lang="zh-CN"/>
          </a:p>
        </p:txBody>
      </p:sp>
      <p:sp>
        <p:nvSpPr>
          <p:cNvPr id="104958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8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9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改进方向：针对不足之处，制定具体的改进计划，如参加培训、向同事学习等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不足之处：在工作中发现自己的不足，如沟通能力、时间管理等方面需要提高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具体措施：采取实际行动，如参加沟通技巧培训、制定时间管理计划等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9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总结：通过不断学习和努力，提高自己的能力和素质，为未来的工作做好准备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金融行业未来发展趋势</a:t>
            </a:r>
            <a:endParaRPr altLang="en-US" dirty="0" lang="zh-CN"/>
          </a:p>
        </p:txBody>
      </p:sp>
      <p:sp>
        <p:nvSpPr>
          <p:cNvPr id="10496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数字化转型和智能化升级</a:t>
            </a:r>
            <a:endParaRPr altLang="en-US" lang="zh-CN"/>
          </a:p>
        </p:txBody>
      </p:sp>
      <p:sp>
        <p:nvSpPr>
          <p:cNvPr id="1049726" name="Freeform 488"/>
          <p:cNvSpPr/>
          <p:nvPr>
            <p:custDataLst>
              <p:tags r:id="rId1"/>
            </p:custDataLst>
          </p:nvPr>
        </p:nvSpPr>
        <p:spPr>
          <a:xfrm>
            <a:off x="3134078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28" name="序号"/>
          <p:cNvSpPr txBox="1"/>
          <p:nvPr>
            <p:custDataLst>
              <p:tags r:id="rId2"/>
            </p:custDataLst>
          </p:nvPr>
        </p:nvSpPr>
        <p:spPr>
          <a:xfrm>
            <a:off x="3244164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730" name="椭圆 5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449046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29" name="直接连接符 1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92469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32" name="标题"/>
          <p:cNvSpPr txBox="1"/>
          <p:nvPr>
            <p:custDataLst>
              <p:tags r:id="rId5"/>
            </p:custDataLst>
          </p:nvPr>
        </p:nvSpPr>
        <p:spPr>
          <a:xfrm>
            <a:off x="2781803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金融行业数字化转型的背景和意义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34" name="正文"/>
          <p:cNvSpPr txBox="1"/>
          <p:nvPr>
            <p:custDataLst>
              <p:tags r:id="rId6"/>
            </p:custDataLst>
          </p:nvPr>
        </p:nvSpPr>
        <p:spPr>
          <a:xfrm>
            <a:off x="2781803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36" name="Freeform 488"/>
          <p:cNvSpPr/>
          <p:nvPr>
            <p:custDataLst>
              <p:tags r:id="rId7"/>
            </p:custDataLst>
          </p:nvPr>
        </p:nvSpPr>
        <p:spPr>
          <a:xfrm>
            <a:off x="3834346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38" name="序号"/>
          <p:cNvSpPr txBox="1"/>
          <p:nvPr>
            <p:custDataLst>
              <p:tags r:id="rId8"/>
            </p:custDataLst>
          </p:nvPr>
        </p:nvSpPr>
        <p:spPr>
          <a:xfrm>
            <a:off x="3944432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02</a:t>
            </a:r>
            <a:endParaRPr dirty="0" lang="en-US"/>
          </a:p>
        </p:txBody>
      </p:sp>
      <p:cxnSp>
        <p:nvCxnSpPr>
          <p:cNvPr id="3145731" name="直接连接符 17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4192737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40" name="椭圆 1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4149926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42" name="标题"/>
          <p:cNvSpPr txBox="1"/>
          <p:nvPr>
            <p:custDataLst>
              <p:tags r:id="rId11"/>
            </p:custDataLst>
          </p:nvPr>
        </p:nvSpPr>
        <p:spPr>
          <a:xfrm>
            <a:off x="3525494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数字化转型的主要方向和目标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44" name="正文"/>
          <p:cNvSpPr txBox="1"/>
          <p:nvPr>
            <p:custDataLst>
              <p:tags r:id="rId12"/>
            </p:custDataLst>
          </p:nvPr>
        </p:nvSpPr>
        <p:spPr>
          <a:xfrm>
            <a:off x="3525494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46" name="Freeform 488"/>
          <p:cNvSpPr/>
          <p:nvPr>
            <p:custDataLst>
              <p:tags r:id="rId13"/>
            </p:custDataLst>
          </p:nvPr>
        </p:nvSpPr>
        <p:spPr>
          <a:xfrm>
            <a:off x="4621461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48" name="序号"/>
          <p:cNvSpPr txBox="1"/>
          <p:nvPr>
            <p:custDataLst>
              <p:tags r:id="rId14"/>
            </p:custDataLst>
          </p:nvPr>
        </p:nvSpPr>
        <p:spPr>
          <a:xfrm>
            <a:off x="4731546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750" name="椭圆 27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937040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3" name="直接连接符 28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4980463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52" name="标题"/>
          <p:cNvSpPr txBox="1"/>
          <p:nvPr>
            <p:custDataLst>
              <p:tags r:id="rId17"/>
            </p:custDataLst>
          </p:nvPr>
        </p:nvSpPr>
        <p:spPr>
          <a:xfrm>
            <a:off x="4269186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数字化转型过程中的挑战和应对策略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54" name="正文"/>
          <p:cNvSpPr txBox="1"/>
          <p:nvPr>
            <p:custDataLst>
              <p:tags r:id="rId18"/>
            </p:custDataLst>
          </p:nvPr>
        </p:nvSpPr>
        <p:spPr>
          <a:xfrm>
            <a:off x="4269186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56" name="Freeform 488"/>
          <p:cNvSpPr/>
          <p:nvPr>
            <p:custDataLst>
              <p:tags r:id="rId19"/>
            </p:custDataLst>
          </p:nvPr>
        </p:nvSpPr>
        <p:spPr>
          <a:xfrm>
            <a:off x="5322341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58" name="序号"/>
          <p:cNvSpPr txBox="1"/>
          <p:nvPr>
            <p:custDataLst>
              <p:tags r:id="rId20"/>
            </p:custDataLst>
          </p:nvPr>
        </p:nvSpPr>
        <p:spPr>
          <a:xfrm>
            <a:off x="5432427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04</a:t>
            </a:r>
            <a:endParaRPr dirty="0" lang="en-US"/>
          </a:p>
        </p:txBody>
      </p:sp>
      <p:cxnSp>
        <p:nvCxnSpPr>
          <p:cNvPr id="3145735" name="直接连接符 34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680732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60" name="椭圆 35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5637309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62" name="标题"/>
          <p:cNvSpPr txBox="1"/>
          <p:nvPr>
            <p:custDataLst>
              <p:tags r:id="rId23"/>
            </p:custDataLst>
          </p:nvPr>
        </p:nvSpPr>
        <p:spPr>
          <a:xfrm>
            <a:off x="5013489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 fontScale="60000"/>
          </a:bodyPr>
          <a:p>
            <a:pPr algn="ctr"/>
            <a:r>
              <a:rPr altLang="en-US" b="1" dirty="0" sz="2000" lang="zh-CN" spc="300">
                <a:latin typeface="+mj-ea"/>
                <a:ea typeface="+mj-ea"/>
              </a:rPr>
              <a:t>数字化转型的未来发展趋势和展望  智能化升级</a:t>
            </a:r>
            <a:endParaRPr altLang="en-US" b="1" dirty="0" sz="2000" lang="zh-CN" spc="300">
              <a:latin typeface="+mj-ea"/>
              <a:ea typeface="+mj-ea"/>
            </a:endParaRPr>
          </a:p>
        </p:txBody>
      </p:sp>
      <p:sp>
        <p:nvSpPr>
          <p:cNvPr id="1049764" name="正文"/>
          <p:cNvSpPr txBox="1"/>
          <p:nvPr>
            <p:custDataLst>
              <p:tags r:id="rId24"/>
            </p:custDataLst>
          </p:nvPr>
        </p:nvSpPr>
        <p:spPr>
          <a:xfrm>
            <a:off x="5013489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智能化升级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66" name="Freeform 488"/>
          <p:cNvSpPr/>
          <p:nvPr>
            <p:custDataLst>
              <p:tags r:id="rId25"/>
            </p:custDataLst>
          </p:nvPr>
        </p:nvSpPr>
        <p:spPr>
          <a:xfrm>
            <a:off x="6109455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68" name="序号"/>
          <p:cNvSpPr txBox="1"/>
          <p:nvPr>
            <p:custDataLst>
              <p:tags r:id="rId26"/>
            </p:custDataLst>
          </p:nvPr>
        </p:nvSpPr>
        <p:spPr>
          <a:xfrm>
            <a:off x="6219541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770" name="椭圆 43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6424423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7" name="直接连接符 44"/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467846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72" name="标题"/>
          <p:cNvSpPr txBox="1"/>
          <p:nvPr>
            <p:custDataLst>
              <p:tags r:id="rId29"/>
            </p:custDataLst>
          </p:nvPr>
        </p:nvSpPr>
        <p:spPr>
          <a:xfrm>
            <a:off x="5757180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金融行业智能化升级的背景和意义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74" name="正文"/>
          <p:cNvSpPr txBox="1"/>
          <p:nvPr>
            <p:custDataLst>
              <p:tags r:id="rId30"/>
            </p:custDataLst>
          </p:nvPr>
        </p:nvSpPr>
        <p:spPr>
          <a:xfrm>
            <a:off x="5757180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76" name="Freeform 488"/>
          <p:cNvSpPr/>
          <p:nvPr>
            <p:custDataLst>
              <p:tags r:id="rId31"/>
            </p:custDataLst>
          </p:nvPr>
        </p:nvSpPr>
        <p:spPr>
          <a:xfrm>
            <a:off x="6809724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78" name="序号"/>
          <p:cNvSpPr txBox="1"/>
          <p:nvPr>
            <p:custDataLst>
              <p:tags r:id="rId32"/>
            </p:custDataLst>
          </p:nvPr>
        </p:nvSpPr>
        <p:spPr>
          <a:xfrm>
            <a:off x="6919809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06</a:t>
            </a:r>
            <a:endParaRPr dirty="0" lang="en-US"/>
          </a:p>
        </p:txBody>
      </p:sp>
      <p:cxnSp>
        <p:nvCxnSpPr>
          <p:cNvPr id="3145739" name="直接连接符 52"/>
          <p:cNvCxnSpPr>
            <a:cxnSpLocks/>
          </p:cNvCxnSpPr>
          <p:nvPr>
            <p:custDataLst>
              <p:tags r:id="rId33"/>
            </p:custDataLst>
          </p:nvPr>
        </p:nvCxnSpPr>
        <p:spPr>
          <a:xfrm>
            <a:off x="7168726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80" name="椭圆 53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7125303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782" name="标题"/>
          <p:cNvSpPr txBox="1"/>
          <p:nvPr>
            <p:custDataLst>
              <p:tags r:id="rId35"/>
            </p:custDataLst>
          </p:nvPr>
        </p:nvSpPr>
        <p:spPr>
          <a:xfrm>
            <a:off x="6500871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智能化升级的主要方向和目标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84" name="正文"/>
          <p:cNvSpPr txBox="1"/>
          <p:nvPr>
            <p:custDataLst>
              <p:tags r:id="rId36"/>
            </p:custDataLst>
          </p:nvPr>
        </p:nvSpPr>
        <p:spPr>
          <a:xfrm>
            <a:off x="6500871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86" name="Freeform 488"/>
          <p:cNvSpPr/>
          <p:nvPr>
            <p:custDataLst>
              <p:tags r:id="rId37"/>
            </p:custDataLst>
          </p:nvPr>
        </p:nvSpPr>
        <p:spPr>
          <a:xfrm>
            <a:off x="7596838" y="3052384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88" name="序号"/>
          <p:cNvSpPr txBox="1"/>
          <p:nvPr>
            <p:custDataLst>
              <p:tags r:id="rId38"/>
            </p:custDataLst>
          </p:nvPr>
        </p:nvSpPr>
        <p:spPr>
          <a:xfrm>
            <a:off x="7707535" y="3233414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/>
            <a:r>
              <a:rPr b="1" dirty="0" sz="2400" lang="en-US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1">
                      <a:alpha val="48000"/>
                    </a:schemeClr>
                  </a:outerShdw>
                </a:effectLst>
                <a:latin typeface="+mj-ea"/>
                <a:ea typeface="+mj-ea"/>
              </a:rPr>
              <a:t>07</a:t>
            </a:r>
            <a:endParaRPr b="1" dirty="0" sz="2400" lang="en-US"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chemeClr val="accent1">
                    <a:alpha val="48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49790" name="椭圆 61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7912417" y="2592469"/>
            <a:ext cx="86682" cy="86682"/>
          </a:xfrm>
          <a:prstGeom prst="ellipse"/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0"/>
          </a:gradFill>
          <a:ln w="9525" cap="flat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1" name="直接连接符 62"/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7955840" y="2635892"/>
            <a:ext cx="0" cy="416073"/>
          </a:xfrm>
          <a:prstGeom prst="line"/>
          <a:ln w="15875">
            <a:solidFill>
              <a:schemeClr val="accent1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792" name="标题"/>
          <p:cNvSpPr txBox="1"/>
          <p:nvPr>
            <p:custDataLst>
              <p:tags r:id="rId41"/>
            </p:custDataLst>
          </p:nvPr>
        </p:nvSpPr>
        <p:spPr>
          <a:xfrm>
            <a:off x="7245174" y="1364400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智能化升级过程中的挑战和应对策略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794" name="正文"/>
          <p:cNvSpPr txBox="1"/>
          <p:nvPr>
            <p:custDataLst>
              <p:tags r:id="rId42"/>
            </p:custDataLst>
          </p:nvPr>
        </p:nvSpPr>
        <p:spPr>
          <a:xfrm>
            <a:off x="7245174" y="2076900"/>
            <a:ext cx="1421582" cy="6622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796" name="Freeform 488"/>
          <p:cNvSpPr/>
          <p:nvPr>
            <p:custDataLst>
              <p:tags r:id="rId43"/>
            </p:custDataLst>
          </p:nvPr>
        </p:nvSpPr>
        <p:spPr>
          <a:xfrm>
            <a:off x="8297718" y="3761215"/>
            <a:ext cx="717320" cy="819171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15000"/>
              </a:schemeClr>
            </a:outerShdw>
          </a:effectLst>
        </p:spPr>
        <p:txBody>
          <a:bodyPr anchor="ctr" rtlCol="0"/>
          <a:p>
            <a:endParaRPr altLang="en-US" lang="zh-CN"/>
          </a:p>
        </p:txBody>
      </p:sp>
      <p:sp>
        <p:nvSpPr>
          <p:cNvPr id="1049798" name="序号"/>
          <p:cNvSpPr txBox="1"/>
          <p:nvPr>
            <p:custDataLst>
              <p:tags r:id="rId44"/>
            </p:custDataLst>
          </p:nvPr>
        </p:nvSpPr>
        <p:spPr>
          <a:xfrm>
            <a:off x="8407804" y="3942856"/>
            <a:ext cx="496796" cy="45603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>
              <a:defRPr b="1" sz="2400"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dirty="0" lang="en-US"/>
              <a:t>08</a:t>
            </a:r>
            <a:endParaRPr dirty="0" lang="en-US"/>
          </a:p>
        </p:txBody>
      </p:sp>
      <p:cxnSp>
        <p:nvCxnSpPr>
          <p:cNvPr id="3145743" name="直接连接符 70"/>
          <p:cNvCxnSpPr>
            <a:cxnSpLocks/>
          </p:cNvCxnSpPr>
          <p:nvPr>
            <p:custDataLst>
              <p:tags r:id="rId45"/>
            </p:custDataLst>
          </p:nvPr>
        </p:nvCxnSpPr>
        <p:spPr>
          <a:xfrm>
            <a:off x="8656109" y="4580743"/>
            <a:ext cx="0" cy="416073"/>
          </a:xfrm>
          <a:prstGeom prst="line"/>
          <a:ln w="15875">
            <a:solidFill>
              <a:schemeClr val="accent4">
                <a:alpha val="99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800" name="椭圆 71"/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8612686" y="4920174"/>
            <a:ext cx="86682" cy="86682"/>
          </a:xfrm>
          <a:prstGeom prst="ellipse"/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0"/>
          </a:gradFill>
          <a:ln w="9525" cap="flat">
            <a:solidFill>
              <a:schemeClr val="accent4">
                <a:lumMod val="60000"/>
                <a:lumOff val="40000"/>
              </a:schemeClr>
            </a:solidFill>
            <a:prstDash val="solid"/>
            <a:miter/>
          </a:ln>
          <a:effectLst>
            <a:outerShdw algn="tl" blurRad="152400" dir="2700000" dist="76200" rotWithShape="0">
              <a:schemeClr val="accent1">
                <a:alpha val="20000"/>
              </a:schemeClr>
            </a:outerShdw>
          </a:effectLst>
        </p:spPr>
        <p:txBody>
          <a:bodyPr anchor="ctr" rtlCol="0"/>
          <a:p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9802" name="标题"/>
          <p:cNvSpPr txBox="1"/>
          <p:nvPr>
            <p:custDataLst>
              <p:tags r:id="rId47"/>
            </p:custDataLst>
          </p:nvPr>
        </p:nvSpPr>
        <p:spPr>
          <a:xfrm>
            <a:off x="7988866" y="4694498"/>
            <a:ext cx="1421582" cy="67958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ctr"/>
            <a:r>
              <a:rPr altLang="en-US" b="1" dirty="0" sz="1200" lang="zh-CN" spc="300">
                <a:latin typeface="+mj-ea"/>
                <a:ea typeface="+mj-ea"/>
              </a:rPr>
              <a:t>智能化升级的未来发展趋势和展望</a:t>
            </a:r>
            <a:endParaRPr altLang="en-US" b="1" dirty="0" sz="1200" lang="zh-CN" spc="300">
              <a:latin typeface="+mj-ea"/>
              <a:ea typeface="+mj-ea"/>
            </a:endParaRPr>
          </a:p>
        </p:txBody>
      </p:sp>
      <p:sp>
        <p:nvSpPr>
          <p:cNvPr id="1049804" name="正文"/>
          <p:cNvSpPr txBox="1"/>
          <p:nvPr>
            <p:custDataLst>
              <p:tags r:id="rId48"/>
            </p:custDataLst>
          </p:nvPr>
        </p:nvSpPr>
        <p:spPr>
          <a:xfrm>
            <a:off x="7988866" y="5406999"/>
            <a:ext cx="1421582" cy="77100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单击此处输入你的项正文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金融科技在行业中的应用前景</a:t>
            </a:r>
            <a:endParaRPr altLang="en-US" lang="zh-CN"/>
          </a:p>
        </p:txBody>
      </p:sp>
      <p:sp>
        <p:nvSpPr>
          <p:cNvPr id="104984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金融科技的发展趋势：数字化、智能化、移动化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4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金融科技在行业中的应用：支付、投融资、保险、市场交易等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金融科技对行业的影响：提高效率、降低成本、优化客户体验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5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未来金融科技的发展方向：区块链、人工智能、大数据等技术在金融领域的应用前景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监管政策和法规变化对行业的影响</a:t>
            </a:r>
            <a:endParaRPr altLang="en-US" lang="zh-CN"/>
          </a:p>
        </p:txBody>
      </p:sp>
      <p:sp>
        <p:nvSpPr>
          <p:cNvPr id="10499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5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9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监管政策：加强对金融行业的监管，推动行业规范发展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未来展望：加强监管与法规的协调，推动金融行业可持续发展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行业影响：促进行业创新，提高行业整体竞争力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法规变化：完善金融法规体系，保障行业公平竞争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创新业务模式和产品服务</a:t>
            </a:r>
            <a:endParaRPr altLang="en-US" lang="zh-CN"/>
          </a:p>
        </p:txBody>
      </p:sp>
      <p:sp>
        <p:nvSpPr>
          <p:cNvPr id="104998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8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5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99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99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00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6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0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01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01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金融科技的发展推动业务模式的创新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跨界合作和生态圈建设成为新的竞争焦点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金融产品和服务多样化满足客户需求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数字化转型和智能化升级成为趋势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个人职业发展展望</a:t>
            </a:r>
            <a:endParaRPr altLang="en-US" dirty="0" lang="zh-CN"/>
          </a:p>
        </p:txBody>
      </p:sp>
      <p:sp>
        <p:nvSpPr>
          <p:cNvPr id="10500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提升专业技能和知识水平</a:t>
            </a:r>
            <a:endParaRPr altLang="en-US" lang="zh-CN"/>
          </a:p>
        </p:txBody>
      </p:sp>
      <p:sp>
        <p:nvSpPr>
          <p:cNvPr id="105015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5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6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参加培训和研讨会，拓展视野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不断学习新知识，提高专业素养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实践经验积累，提升解决问题的能力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6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保持好奇心和求知欲，持续进步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加强团队协作和沟通能力培养</a:t>
            </a:r>
            <a:endParaRPr altLang="en-US" lang="zh-CN"/>
          </a:p>
        </p:txBody>
      </p:sp>
      <p:sp>
        <p:nvSpPr>
          <p:cNvPr id="1050206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0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14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18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2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培养计划：制定个人发展计划，积极参加培训课程和团队活动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4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实践经验：通过参与项目和任务，积累团队协作和沟通经验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6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团队协作：与同事建立良好的合作关系，共同完成工作任务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28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沟通能力：提高口头和书面表达能力，有效沟通解决问题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拓展职业领域和发展空间</a:t>
            </a:r>
            <a:endParaRPr altLang="en-US" lang="zh-CN"/>
          </a:p>
        </p:txBody>
      </p:sp>
      <p:sp>
        <p:nvSpPr>
          <p:cNvPr id="1050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7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了解行业趋势和市场需求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拓展人际关系和社交网络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29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寻求职业转型和跨界发展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提升个人技能和知识水平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实现个人价值和目标追求</a:t>
            </a:r>
            <a:endParaRPr altLang="en-US" lang="zh-CN"/>
          </a:p>
        </p:txBody>
      </p:sp>
      <p:sp>
        <p:nvSpPr>
          <p:cNvPr id="10503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寻求职业发展机会和挑战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明确个人职业发展目标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提升个人能力和技能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保持积极心态和持续学习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4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对金融行业发展的认识和思考</a:t>
            </a:r>
            <a:endParaRPr altLang="en-US" lang="zh-CN"/>
          </a:p>
        </p:txBody>
      </p:sp>
      <p:sp>
        <p:nvSpPr>
          <p:cNvPr id="10505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7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7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5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5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5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金融行业发展趋势：数字化、智能化、绿色化等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金融行业对经济社会发展的贡献：支持实体经济、促进经济增长、推动社会进步等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金融行业未来发展方向：创新金融产品和服务、拓展国际市场、加强风险管理等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金融行业面临的挑战：经济下行、监管政策、技术变革等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对个人职业发展的规划和展望</a:t>
            </a:r>
            <a:endParaRPr altLang="en-US" lang="zh-CN"/>
          </a:p>
        </p:txBody>
      </p:sp>
      <p:sp>
        <p:nvSpPr>
          <p:cNvPr id="1050582" name="矩形 26"/>
          <p:cNvSpPr/>
          <p:nvPr>
            <p:custDataLst>
              <p:tags r:id="rId1"/>
            </p:custDataLst>
          </p:nvPr>
        </p:nvSpPr>
        <p:spPr>
          <a:xfrm>
            <a:off x="838200" y="4699744"/>
            <a:ext cx="5164906" cy="1350734"/>
          </a:xfrm>
          <a:prstGeom prst="rect"/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84" name="矩形 32"/>
          <p:cNvSpPr/>
          <p:nvPr>
            <p:custDataLst>
              <p:tags r:id="rId2"/>
            </p:custDataLst>
          </p:nvPr>
        </p:nvSpPr>
        <p:spPr>
          <a:xfrm>
            <a:off x="1015655" y="5129052"/>
            <a:ext cx="541513" cy="73787"/>
          </a:xfrm>
          <a:prstGeom prst="rect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86" name="矩形 34"/>
          <p:cNvSpPr/>
          <p:nvPr>
            <p:custDataLst>
              <p:tags r:id="rId3"/>
            </p:custDataLst>
          </p:nvPr>
        </p:nvSpPr>
        <p:spPr>
          <a:xfrm>
            <a:off x="959553" y="5086974"/>
            <a:ext cx="541513" cy="73787"/>
          </a:xfrm>
          <a:prstGeom prst="rect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88" name="文本框 36"/>
          <p:cNvSpPr txBox="1"/>
          <p:nvPr>
            <p:custDataLst>
              <p:tags r:id="rId4"/>
            </p:custDataLst>
          </p:nvPr>
        </p:nvSpPr>
        <p:spPr>
          <a:xfrm>
            <a:off x="960162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持续学习和进步：不断学习新知识、新技能，跟上行业发展的步伐，保持竞争力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590" name="三角形 33"/>
          <p:cNvSpPr/>
          <p:nvPr>
            <p:custDataLst>
              <p:tags r:id="rId5"/>
            </p:custDataLst>
          </p:nvPr>
        </p:nvSpPr>
        <p:spPr>
          <a:xfrm>
            <a:off x="5778898" y="5895585"/>
            <a:ext cx="106717" cy="92082"/>
          </a:xfrm>
          <a:prstGeom prst="triangle"/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92" name="三角形 7"/>
          <p:cNvSpPr/>
          <p:nvPr>
            <p:custDataLst>
              <p:tags r:id="rId6"/>
            </p:custDataLst>
          </p:nvPr>
        </p:nvSpPr>
        <p:spPr>
          <a:xfrm>
            <a:off x="5739260" y="5873632"/>
            <a:ext cx="106717" cy="92082"/>
          </a:xfrm>
          <a:prstGeom prst="triangle"/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94" name="文本框 60"/>
          <p:cNvSpPr txBox="1"/>
          <p:nvPr>
            <p:custDataLst>
              <p:tags r:id="rId7"/>
            </p:custDataLst>
          </p:nvPr>
        </p:nvSpPr>
        <p:spPr>
          <a:xfrm>
            <a:off x="857104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05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596" name="矩形 3"/>
          <p:cNvSpPr/>
          <p:nvPr>
            <p:custDataLst>
              <p:tags r:id="rId8"/>
            </p:custDataLst>
          </p:nvPr>
        </p:nvSpPr>
        <p:spPr>
          <a:xfrm>
            <a:off x="6188691" y="4699744"/>
            <a:ext cx="5164906" cy="1350734"/>
          </a:xfrm>
          <a:prstGeom prst="rect"/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598" name="矩形 4"/>
          <p:cNvSpPr/>
          <p:nvPr>
            <p:custDataLst>
              <p:tags r:id="rId9"/>
            </p:custDataLst>
          </p:nvPr>
        </p:nvSpPr>
        <p:spPr>
          <a:xfrm>
            <a:off x="6366147" y="5129052"/>
            <a:ext cx="541513" cy="73787"/>
          </a:xfrm>
          <a:prstGeom prst="rect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00" name="矩形 5"/>
          <p:cNvSpPr/>
          <p:nvPr>
            <p:custDataLst>
              <p:tags r:id="rId10"/>
            </p:custDataLst>
          </p:nvPr>
        </p:nvSpPr>
        <p:spPr>
          <a:xfrm>
            <a:off x="6310044" y="5086974"/>
            <a:ext cx="541513" cy="73787"/>
          </a:xfrm>
          <a:prstGeom prst="rect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02" name="文本框 6"/>
          <p:cNvSpPr txBox="1"/>
          <p:nvPr>
            <p:custDataLst>
              <p:tags r:id="rId11"/>
            </p:custDataLst>
          </p:nvPr>
        </p:nvSpPr>
        <p:spPr>
          <a:xfrm>
            <a:off x="6310654" y="5246745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实现个人价值：通过努力工作和不断学习，实现个人价值，为金融行业的发展做出贡献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04" name="三角形 33"/>
          <p:cNvSpPr/>
          <p:nvPr>
            <p:custDataLst>
              <p:tags r:id="rId12"/>
            </p:custDataLst>
          </p:nvPr>
        </p:nvSpPr>
        <p:spPr>
          <a:xfrm>
            <a:off x="11128779" y="5895585"/>
            <a:ext cx="106717" cy="92082"/>
          </a:xfrm>
          <a:prstGeom prst="triangle"/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06" name="三角形 7"/>
          <p:cNvSpPr/>
          <p:nvPr>
            <p:custDataLst>
              <p:tags r:id="rId13"/>
            </p:custDataLst>
          </p:nvPr>
        </p:nvSpPr>
        <p:spPr>
          <a:xfrm>
            <a:off x="11088532" y="5873632"/>
            <a:ext cx="106717" cy="92082"/>
          </a:xfrm>
          <a:prstGeom prst="triangle"/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08" name="文本框 62"/>
          <p:cNvSpPr txBox="1"/>
          <p:nvPr>
            <p:custDataLst>
              <p:tags r:id="rId14"/>
            </p:custDataLst>
          </p:nvPr>
        </p:nvSpPr>
        <p:spPr>
          <a:xfrm>
            <a:off x="6207596" y="4666204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06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610" name="矩形 39"/>
          <p:cNvSpPr/>
          <p:nvPr>
            <p:custDataLst>
              <p:tags r:id="rId15"/>
            </p:custDataLst>
          </p:nvPr>
        </p:nvSpPr>
        <p:spPr>
          <a:xfrm>
            <a:off x="838200" y="3113013"/>
            <a:ext cx="5164906" cy="1350734"/>
          </a:xfrm>
          <a:prstGeom prst="rect"/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12" name="矩形 42"/>
          <p:cNvSpPr/>
          <p:nvPr>
            <p:custDataLst>
              <p:tags r:id="rId16"/>
            </p:custDataLst>
          </p:nvPr>
        </p:nvSpPr>
        <p:spPr>
          <a:xfrm>
            <a:off x="1015655" y="3542320"/>
            <a:ext cx="541513" cy="73787"/>
          </a:xfrm>
          <a:prstGeom prst="rect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14" name="矩形 43"/>
          <p:cNvSpPr/>
          <p:nvPr>
            <p:custDataLst>
              <p:tags r:id="rId17"/>
            </p:custDataLst>
          </p:nvPr>
        </p:nvSpPr>
        <p:spPr>
          <a:xfrm>
            <a:off x="959553" y="3500853"/>
            <a:ext cx="541513" cy="73787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16" name="文本框 13"/>
          <p:cNvSpPr txBox="1"/>
          <p:nvPr>
            <p:custDataLst>
              <p:tags r:id="rId18"/>
            </p:custDataLst>
          </p:nvPr>
        </p:nvSpPr>
        <p:spPr>
          <a:xfrm>
            <a:off x="960162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拓展人际关系：与同事、领导、客户等建立良好的人际关系，为职业发展创造更多机会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18" name="三角形 33"/>
          <p:cNvSpPr/>
          <p:nvPr>
            <p:custDataLst>
              <p:tags r:id="rId19"/>
            </p:custDataLst>
          </p:nvPr>
        </p:nvSpPr>
        <p:spPr>
          <a:xfrm>
            <a:off x="5778898" y="4308854"/>
            <a:ext cx="106717" cy="92082"/>
          </a:xfrm>
          <a:prstGeom prst="triangle"/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20" name="三角形 7"/>
          <p:cNvSpPr/>
          <p:nvPr>
            <p:custDataLst>
              <p:tags r:id="rId20"/>
            </p:custDataLst>
          </p:nvPr>
        </p:nvSpPr>
        <p:spPr>
          <a:xfrm>
            <a:off x="5739260" y="4286901"/>
            <a:ext cx="106717" cy="92082"/>
          </a:xfrm>
          <a:prstGeom prst="triangle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22" name="文本框 61"/>
          <p:cNvSpPr txBox="1"/>
          <p:nvPr>
            <p:custDataLst>
              <p:tags r:id="rId21"/>
            </p:custDataLst>
          </p:nvPr>
        </p:nvSpPr>
        <p:spPr>
          <a:xfrm>
            <a:off x="857104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03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624" name="矩形 19"/>
          <p:cNvSpPr/>
          <p:nvPr>
            <p:custDataLst>
              <p:tags r:id="rId22"/>
            </p:custDataLst>
          </p:nvPr>
        </p:nvSpPr>
        <p:spPr>
          <a:xfrm>
            <a:off x="6188691" y="3113013"/>
            <a:ext cx="5164906" cy="1350734"/>
          </a:xfrm>
          <a:prstGeom prst="rect"/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26" name="矩形 20"/>
          <p:cNvSpPr/>
          <p:nvPr>
            <p:custDataLst>
              <p:tags r:id="rId23"/>
            </p:custDataLst>
          </p:nvPr>
        </p:nvSpPr>
        <p:spPr>
          <a:xfrm>
            <a:off x="6365537" y="3542320"/>
            <a:ext cx="541513" cy="73787"/>
          </a:xfrm>
          <a:prstGeom prst="rect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28" name="矩形 21"/>
          <p:cNvSpPr/>
          <p:nvPr>
            <p:custDataLst>
              <p:tags r:id="rId24"/>
            </p:custDataLst>
          </p:nvPr>
        </p:nvSpPr>
        <p:spPr>
          <a:xfrm>
            <a:off x="6310044" y="3500853"/>
            <a:ext cx="541513" cy="73787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30" name="文本框 22"/>
          <p:cNvSpPr txBox="1"/>
          <p:nvPr>
            <p:custDataLst>
              <p:tags r:id="rId25"/>
            </p:custDataLst>
          </p:nvPr>
        </p:nvSpPr>
        <p:spPr>
          <a:xfrm>
            <a:off x="6310654" y="3660014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保持积极心态：面对工作中的挑战和困难，保持积极的心态和态度，不断寻求解决方案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32" name="三角形 33"/>
          <p:cNvSpPr/>
          <p:nvPr>
            <p:custDataLst>
              <p:tags r:id="rId26"/>
            </p:custDataLst>
          </p:nvPr>
        </p:nvSpPr>
        <p:spPr>
          <a:xfrm>
            <a:off x="11128779" y="4308854"/>
            <a:ext cx="106717" cy="92082"/>
          </a:xfrm>
          <a:prstGeom prst="triangle"/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34" name="三角形 7"/>
          <p:cNvSpPr/>
          <p:nvPr>
            <p:custDataLst>
              <p:tags r:id="rId27"/>
            </p:custDataLst>
          </p:nvPr>
        </p:nvSpPr>
        <p:spPr>
          <a:xfrm>
            <a:off x="11088532" y="4286901"/>
            <a:ext cx="106717" cy="92082"/>
          </a:xfrm>
          <a:prstGeom prst="triangle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36" name="文本框 25"/>
          <p:cNvSpPr txBox="1"/>
          <p:nvPr>
            <p:custDataLst>
              <p:tags r:id="rId28"/>
            </p:custDataLst>
          </p:nvPr>
        </p:nvSpPr>
        <p:spPr>
          <a:xfrm>
            <a:off x="6207596" y="3079473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04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638" name="矩形 28"/>
          <p:cNvSpPr/>
          <p:nvPr>
            <p:custDataLst>
              <p:tags r:id="rId29"/>
            </p:custDataLst>
          </p:nvPr>
        </p:nvSpPr>
        <p:spPr>
          <a:xfrm>
            <a:off x="838200" y="1525672"/>
            <a:ext cx="5164906" cy="1350734"/>
          </a:xfrm>
          <a:prstGeom prst="rect"/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40" name="矩形 29"/>
          <p:cNvSpPr/>
          <p:nvPr>
            <p:custDataLst>
              <p:tags r:id="rId30"/>
            </p:custDataLst>
          </p:nvPr>
        </p:nvSpPr>
        <p:spPr>
          <a:xfrm>
            <a:off x="1015655" y="1955589"/>
            <a:ext cx="541513" cy="73787"/>
          </a:xfrm>
          <a:prstGeom prst="rect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42" name="矩形 30"/>
          <p:cNvSpPr/>
          <p:nvPr>
            <p:custDataLst>
              <p:tags r:id="rId31"/>
            </p:custDataLst>
          </p:nvPr>
        </p:nvSpPr>
        <p:spPr>
          <a:xfrm>
            <a:off x="959553" y="1913512"/>
            <a:ext cx="541513" cy="7378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44" name="文本框 31"/>
          <p:cNvSpPr txBox="1"/>
          <p:nvPr>
            <p:custDataLst>
              <p:tags r:id="rId32"/>
            </p:custDataLst>
          </p:nvPr>
        </p:nvSpPr>
        <p:spPr>
          <a:xfrm>
            <a:off x="960162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明确职业目标：根据自身特点和优势，制定短期和长期职业目标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46" name="三角形 33"/>
          <p:cNvSpPr/>
          <p:nvPr>
            <p:custDataLst>
              <p:tags r:id="rId33"/>
            </p:custDataLst>
          </p:nvPr>
        </p:nvSpPr>
        <p:spPr>
          <a:xfrm>
            <a:off x="5778898" y="2722123"/>
            <a:ext cx="106717" cy="92082"/>
          </a:xfrm>
          <a:prstGeom prst="triangle"/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48" name="三角形 7"/>
          <p:cNvSpPr/>
          <p:nvPr>
            <p:custDataLst>
              <p:tags r:id="rId34"/>
            </p:custDataLst>
          </p:nvPr>
        </p:nvSpPr>
        <p:spPr>
          <a:xfrm>
            <a:off x="5739260" y="2700170"/>
            <a:ext cx="106717" cy="92082"/>
          </a:xfrm>
          <a:prstGeom prst="triangl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50" name="文本框 38"/>
          <p:cNvSpPr txBox="1"/>
          <p:nvPr>
            <p:custDataLst>
              <p:tags r:id="rId35"/>
            </p:custDataLst>
          </p:nvPr>
        </p:nvSpPr>
        <p:spPr>
          <a:xfrm>
            <a:off x="857104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01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  <p:sp>
        <p:nvSpPr>
          <p:cNvPr id="1050652" name="矩形 41"/>
          <p:cNvSpPr/>
          <p:nvPr>
            <p:custDataLst>
              <p:tags r:id="rId36"/>
            </p:custDataLst>
          </p:nvPr>
        </p:nvSpPr>
        <p:spPr>
          <a:xfrm>
            <a:off x="6188691" y="1525672"/>
            <a:ext cx="5164906" cy="1350734"/>
          </a:xfrm>
          <a:prstGeom prst="rect"/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54" name="矩形 63"/>
          <p:cNvSpPr/>
          <p:nvPr>
            <p:custDataLst>
              <p:tags r:id="rId37"/>
            </p:custDataLst>
          </p:nvPr>
        </p:nvSpPr>
        <p:spPr>
          <a:xfrm>
            <a:off x="6365537" y="1955589"/>
            <a:ext cx="541513" cy="73787"/>
          </a:xfrm>
          <a:prstGeom prst="rect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56" name="矩形 64"/>
          <p:cNvSpPr/>
          <p:nvPr>
            <p:custDataLst>
              <p:tags r:id="rId38"/>
            </p:custDataLst>
          </p:nvPr>
        </p:nvSpPr>
        <p:spPr>
          <a:xfrm>
            <a:off x="6310044" y="1913512"/>
            <a:ext cx="541513" cy="73787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58" name="文本框 65"/>
          <p:cNvSpPr txBox="1"/>
          <p:nvPr>
            <p:custDataLst>
              <p:tags r:id="rId39"/>
            </p:custDataLst>
          </p:nvPr>
        </p:nvSpPr>
        <p:spPr>
          <a:xfrm>
            <a:off x="6310654" y="2073283"/>
            <a:ext cx="4778279" cy="750858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提升技能和能力：通过培训、学习、实践等方式，不断提高自己的技能和能力</a:t>
            </a:r>
            <a:endParaRPr altLang="en-US" dirty="0" lang="zh-CN" spc="10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660" name="三角形 33"/>
          <p:cNvSpPr/>
          <p:nvPr>
            <p:custDataLst>
              <p:tags r:id="rId40"/>
            </p:custDataLst>
          </p:nvPr>
        </p:nvSpPr>
        <p:spPr>
          <a:xfrm>
            <a:off x="11128779" y="2722123"/>
            <a:ext cx="106717" cy="92082"/>
          </a:xfrm>
          <a:prstGeom prst="triangle"/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62" name="三角形 7"/>
          <p:cNvSpPr/>
          <p:nvPr>
            <p:custDataLst>
              <p:tags r:id="rId41"/>
            </p:custDataLst>
          </p:nvPr>
        </p:nvSpPr>
        <p:spPr>
          <a:xfrm>
            <a:off x="11088532" y="2700170"/>
            <a:ext cx="106717" cy="92082"/>
          </a:xfrm>
          <a:prstGeom prst="triangle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kumimoji="1" lang="zh-CN">
              <a:latin typeface="+mn-ea"/>
            </a:endParaRPr>
          </a:p>
        </p:txBody>
      </p:sp>
      <p:sp>
        <p:nvSpPr>
          <p:cNvPr id="1050664" name="文本框 68"/>
          <p:cNvSpPr txBox="1"/>
          <p:nvPr>
            <p:custDataLst>
              <p:tags r:id="rId42"/>
            </p:custDataLst>
          </p:nvPr>
        </p:nvSpPr>
        <p:spPr>
          <a:xfrm>
            <a:off x="6207596" y="1492132"/>
            <a:ext cx="750069" cy="621399"/>
          </a:xfrm>
          <a:prstGeom prst="rect"/>
          <a:noFill/>
        </p:spPr>
        <p:txBody>
          <a:bodyPr anchor="b" anchorCtr="0" bIns="45720" lIns="91440" rIns="91440" rtlCol="0" tIns="45720" vert="horz" wrap="square">
            <a:normAutofit fontScale="75556"/>
          </a:bodyPr>
          <a:p>
            <a:pPr algn="ctr" fontAlgn="auto">
              <a:lnSpc>
                <a:spcPct val="130000"/>
              </a:lnSpc>
            </a:pPr>
            <a:r>
              <a:rPr altLang="zh-CN" b="1" dirty="0" sz="3600" lang="en-US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j-lt"/>
              </a:rPr>
              <a:t>02</a:t>
            </a:r>
            <a:endParaRPr altLang="zh-CN" b="1" dirty="0" sz="3600" lang="en-US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未来努力方向和目标设定</a:t>
            </a:r>
            <a:endParaRPr altLang="en-US" lang="zh-CN"/>
          </a:p>
        </p:txBody>
      </p:sp>
      <p:sp>
        <p:nvSpPr>
          <p:cNvPr id="105070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0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0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0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1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1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1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8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1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9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2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5072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2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9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73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73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提升专业技能：不断学习和掌握金融行业的新知识和技能，提高自己的竞争力。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推动数字化转型：积极推动数字化转型，提高公司的运营效率和客户体验。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加强风险管理：加强风险管理和控制，确保公司的稳健运营和可持续发展。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74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拓展业务领域：积极开拓新的业务领域，扩大公司的市场份额和影响力。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7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782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32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3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17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7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1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1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1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1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1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1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0_7*l_h_i*1_1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0_7*l_h_i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0_7*l_h_i*1_1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400_7*l_h_i*1_1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0_7*l_h_a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0_7*l_h_f*1_1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0_7*l_h_i*1_2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0_7*l_h_i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400_7*l_h_i*1_2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0_7*l_h_i*1_2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0_7*l_h_a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0_7*l_h_f*1_2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0_7*l_h_i*1_3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0_7*l_h_i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0_7*l_h_i*1_3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400_7*l_h_i*1_3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0_7*l_h_a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0_7*l_h_f*1_3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0_7*l_h_i*1_4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0_7*l_h_i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400_7*l_h_i*1_4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0_7*l_h_i*1_4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0_7*l_h_a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0_7*l_h_f*1_4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0_7*l_h_i*1_5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0_7*l_h_i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0_7*l_h_i*1_5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400_7*l_h_i*1_5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0_7*l_h_a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0_7*l_h_f*1_5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0_7*l_h_i*1_6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0_7*l_h_i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400_7*l_h_i*1_6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0_7*l_h_i*1_6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0_7*l_h_a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0_7*l_h_f*1_6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0_7*l_h_i*1_7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0_7*l_h_i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5,&quot;transparency&quot;:0.5199999809265137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0_7*l_h_i*1_7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4"/>
  <p:tag name="KSO_WM_UNIT_ID" val="diagram20231400_7*l_h_i*1_7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5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0_7*l_h_a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0_7*l_h_f*1_7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0_7*l_h_i*1_8_2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0_7*l_h_i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4"/>
  <p:tag name="KSO_WM_UNIT_ID" val="diagram20231400_7*l_h_i*1_8_4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.009999999776482582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0_7*l_h_i*1_8_3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UNIT_FILL_FORE_SCHEMECOLOR_INDEX" val="8"/>
  <p:tag name="KSO_WM_UNIT_LINE_FORE_SCHEMECOLOR_INDEX" val="8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gradient&quot;:[{&quot;brightness&quot;:-0.2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.4000000059604645,&quot;colorType&quot;:1,&quot;foreColorIndex&quot;:8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0_7*l_h_a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0_7*l_h_f*1_8_1"/>
  <p:tag name="KSO_WM_TEMPLATE_CATEGORY" val="diagram"/>
  <p:tag name="KSO_WM_TEMPLATE_INDEX" val="20231400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"/>
  <p:tag name="KSO_WM_DIAGRAM_MAX_ITEMCNT" val="8"/>
  <p:tag name="KSO_WM_DIAGRAM_MIN_ITEMCNT" val="2"/>
  <p:tag name="KSO_WM_DIAGRAM_VIRTUALLY_FRAME" val="{&quot;height&quot;:393.55968503937004,&quot;width&quot;:541.926299212598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39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5_5*l_h_i*1_5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305_5*l_h_i*1_5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4"/>
  <p:tag name="KSO_WM_UNIT_ID" val="diagram20231305_5*l_h_i*1_5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5_5*l_h_f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6"/>
  <p:tag name="KSO_WM_UNIT_ID" val="diagram20231305_5*l_h_i*1_5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5"/>
  <p:tag name="KSO_WM_UNIT_ID" val="diagram20231305_5*l_h_i*1_5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1305_5*l_h_i*1_5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5_5*l_h_i*1_6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305_5*l_h_i*1_6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4"/>
  <p:tag name="KSO_WM_UNIT_ID" val="diagram20231305_5*l_h_i*1_6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5_5*l_h_f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5"/>
  <p:tag name="KSO_WM_UNIT_ID" val="diagram20231305_5*l_h_i*1_6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6"/>
  <p:tag name="KSO_WM_UNIT_ID" val="diagram20231305_5*l_h_i*1_6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05_5*l_h_i*1_6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5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5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5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5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5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5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5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5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5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5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5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5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5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5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5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5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5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5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5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5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5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5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5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5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5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5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5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5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49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2023-12-17T12:30:13Z</dcterms:created>
  <dcterms:modified xsi:type="dcterms:W3CDTF">2023-12-17T12:30:13Z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7fad799d854b47718e26cd3ee995cb17_21</vt:lpwstr>
  </property>
</Properties>
</file>