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2407" r:id="rId1"/>
    <p:sldMasterId id="2147492444" r:id="rId2"/>
  </p:sldMasterIdLst>
  <p:notesMasterIdLst>
    <p:notesMasterId r:id="rId3"/>
  </p:notesMasterIdLst>
  <p:sldIdLst>
    <p:sldId id="4345" r:id="rId4"/>
    <p:sldId id="4349" r:id="rId5"/>
    <p:sldId id="4352" r:id="rId6"/>
    <p:sldId id="4355" r:id="rId7"/>
    <p:sldId id="4361" r:id="rId9"/>
    <p:sldId id="4364" r:id="rId10"/>
    <p:sldId id="4367" r:id="rId11"/>
    <p:sldId id="4370" r:id="rId12"/>
    <p:sldId id="4376" r:id="rId14"/>
    <p:sldId id="4379" r:id="rId15"/>
    <p:sldId id="4382" r:id="rId16"/>
    <p:sldId id="4385" r:id="rId17"/>
    <p:sldId id="4391" r:id="rId19"/>
    <p:sldId id="4394" r:id="rId20"/>
    <p:sldId id="4397" r:id="rId21"/>
    <p:sldId id="4400" r:id="rId22"/>
    <p:sldId id="4406" r:id="rId24"/>
    <p:sldId id="4409" r:id="rId25"/>
    <p:sldId id="4412" r:id="rId26"/>
    <p:sldId id="4415" r:id="rId27"/>
    <p:sldId id="4421" r:id="rId29"/>
    <p:sldId id="4424" r:id="rId30"/>
    <p:sldId id="4427" r:id="rId31"/>
    <p:sldId id="4430" r:id="rId32"/>
    <p:sldId id="4436" r:id="rId34"/>
    <p:sldId id="4439" r:id="rId35"/>
    <p:sldId id="4442" r:id="rId36"/>
    <p:sldId id="444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2408" r:id="rId1"/>
    <p:sldLayoutId id="2147492409" r:id="rId2"/>
    <p:sldLayoutId id="2147492410" r:id="rId3"/>
    <p:sldLayoutId id="2147492411" r:id="rId4"/>
    <p:sldLayoutId id="2147492412" r:id="rId5"/>
    <p:sldLayoutId id="2147492413" r:id="rId6"/>
    <p:sldLayoutId id="2147492414" r:id="rId7"/>
    <p:sldLayoutId id="2147492415" r:id="rId8"/>
    <p:sldLayoutId id="2147492416" r:id="rId9"/>
    <p:sldLayoutId id="2147492417" r:id="rId10"/>
    <p:sldLayoutId id="214749241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2445" r:id="rId1"/>
    <p:sldLayoutId id="2147492446" r:id="rId2"/>
    <p:sldLayoutId id="2147492447" r:id="rId3"/>
    <p:sldLayoutId id="2147492448" r:id="rId4"/>
    <p:sldLayoutId id="2147492449" r:id="rId5"/>
    <p:sldLayoutId id="2147492450" r:id="rId6"/>
    <p:sldLayoutId id="2147492451" r:id="rId7"/>
    <p:sldLayoutId id="2147492452" r:id="rId8"/>
    <p:sldLayoutId id="2147492453" r:id="rId9"/>
    <p:sldLayoutId id="2147492454" r:id="rId10"/>
    <p:sldLayoutId id="214749245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tags" Target="../tags/tag162.xml"/><Relationship Id="rId18" Type="http://schemas.openxmlformats.org/officeDocument/2006/relationships/tags" Target="../tags/tag163.xml"/><Relationship Id="rId19" Type="http://schemas.openxmlformats.org/officeDocument/2006/relationships/tags" Target="../tags/tag164.xml"/><Relationship Id="rId20" Type="http://schemas.openxmlformats.org/officeDocument/2006/relationships/tags" Target="../tags/tag165.xml"/><Relationship Id="rId21" Type="http://schemas.openxmlformats.org/officeDocument/2006/relationships/tags" Target="../tags/tag166.xml"/><Relationship Id="rId22" Type="http://schemas.openxmlformats.org/officeDocument/2006/relationships/tags" Target="../tags/tag167.xml"/><Relationship Id="rId23" Type="http://schemas.openxmlformats.org/officeDocument/2006/relationships/tags" Target="../tags/tag168.xml"/><Relationship Id="rId24" Type="http://schemas.openxmlformats.org/officeDocument/2006/relationships/tags" Target="../tags/tag169.xml"/><Relationship Id="rId25" Type="http://schemas.openxmlformats.org/officeDocument/2006/relationships/tags" Target="../tags/tag170.xml"/><Relationship Id="rId26" Type="http://schemas.openxmlformats.org/officeDocument/2006/relationships/tags" Target="../tags/tag171.xml"/><Relationship Id="rId27" Type="http://schemas.openxmlformats.org/officeDocument/2006/relationships/tags" Target="../tags/tag172.xml"/><Relationship Id="rId28" Type="http://schemas.openxmlformats.org/officeDocument/2006/relationships/tags" Target="../tags/tag173.xml"/><Relationship Id="rId29" Type="http://schemas.openxmlformats.org/officeDocument/2006/relationships/tags" Target="../tags/tag174.xml"/><Relationship Id="rId30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tags" Target="../tags/tag231.xml"/><Relationship Id="rId14" Type="http://schemas.openxmlformats.org/officeDocument/2006/relationships/tags" Target="../tags/tag232.xml"/><Relationship Id="rId15" Type="http://schemas.openxmlformats.org/officeDocument/2006/relationships/tags" Target="../tags/tag233.xml"/><Relationship Id="rId16" Type="http://schemas.openxmlformats.org/officeDocument/2006/relationships/tags" Target="../tags/tag234.xml"/><Relationship Id="rId17" Type="http://schemas.openxmlformats.org/officeDocument/2006/relationships/tags" Target="../tags/tag235.xml"/><Relationship Id="rId18" Type="http://schemas.openxmlformats.org/officeDocument/2006/relationships/tags" Target="../tags/tag236.xml"/><Relationship Id="rId19" Type="http://schemas.openxmlformats.org/officeDocument/2006/relationships/tags" Target="../tags/tag237.xml"/><Relationship Id="rId20" Type="http://schemas.openxmlformats.org/officeDocument/2006/relationships/tags" Target="../tags/tag238.xml"/><Relationship Id="rId21" Type="http://schemas.openxmlformats.org/officeDocument/2006/relationships/tags" Target="../tags/tag239.xml"/><Relationship Id="rId22" Type="http://schemas.openxmlformats.org/officeDocument/2006/relationships/tags" Target="../tags/tag240.xml"/><Relationship Id="rId23" Type="http://schemas.openxmlformats.org/officeDocument/2006/relationships/tags" Target="../tags/tag241.xml"/><Relationship Id="rId24" Type="http://schemas.openxmlformats.org/officeDocument/2006/relationships/tags" Target="../tags/tag242.xml"/><Relationship Id="rId25" Type="http://schemas.openxmlformats.org/officeDocument/2006/relationships/tags" Target="../tags/tag243.xml"/><Relationship Id="rId26" Type="http://schemas.openxmlformats.org/officeDocument/2006/relationships/tags" Target="../tags/tag244.xml"/><Relationship Id="rId27" Type="http://schemas.openxmlformats.org/officeDocument/2006/relationships/tags" Target="../tags/tag245.xml"/><Relationship Id="rId28" Type="http://schemas.openxmlformats.org/officeDocument/2006/relationships/tags" Target="../tags/tag246.xml"/><Relationship Id="rId29" Type="http://schemas.openxmlformats.org/officeDocument/2006/relationships/tags" Target="../tags/tag247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tags" Target="../tags/tag292.xml"/><Relationship Id="rId22" Type="http://schemas.openxmlformats.org/officeDocument/2006/relationships/tags" Target="../tags/tag293.xml"/><Relationship Id="rId23" Type="http://schemas.openxmlformats.org/officeDocument/2006/relationships/tags" Target="../tags/tag294.xml"/><Relationship Id="rId24" Type="http://schemas.openxmlformats.org/officeDocument/2006/relationships/tags" Target="../tags/tag295.xml"/><Relationship Id="rId25" Type="http://schemas.openxmlformats.org/officeDocument/2006/relationships/tags" Target="../tags/tag296.xml"/><Relationship Id="rId26" Type="http://schemas.openxmlformats.org/officeDocument/2006/relationships/tags" Target="../tags/tag297.xml"/><Relationship Id="rId27" Type="http://schemas.openxmlformats.org/officeDocument/2006/relationships/tags" Target="../tags/tag298.xml"/><Relationship Id="rId28" Type="http://schemas.openxmlformats.org/officeDocument/2006/relationships/tags" Target="../tags/tag299.xml"/><Relationship Id="rId29" Type="http://schemas.openxmlformats.org/officeDocument/2006/relationships/tags" Target="../tags/tag300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tags" Target="../tags/tag312.xml"/><Relationship Id="rId8" Type="http://schemas.openxmlformats.org/officeDocument/2006/relationships/tags" Target="../tags/tag313.xml"/><Relationship Id="rId9" Type="http://schemas.openxmlformats.org/officeDocument/2006/relationships/tags" Target="../tags/tag314.xml"/><Relationship Id="rId10" Type="http://schemas.openxmlformats.org/officeDocument/2006/relationships/tags" Target="../tags/tag315.xml"/><Relationship Id="rId11" Type="http://schemas.openxmlformats.org/officeDocument/2006/relationships/tags" Target="../tags/tag316.xml"/><Relationship Id="rId12" Type="http://schemas.openxmlformats.org/officeDocument/2006/relationships/tags" Target="../tags/tag31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8.xml"/><Relationship Id="rId2" Type="http://schemas.openxmlformats.org/officeDocument/2006/relationships/tags" Target="../tags/tag319.xml"/><Relationship Id="rId3" Type="http://schemas.openxmlformats.org/officeDocument/2006/relationships/tags" Target="../tags/tag320.xml"/><Relationship Id="rId4" Type="http://schemas.openxmlformats.org/officeDocument/2006/relationships/tags" Target="../tags/tag321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tags" Target="../tags/tag334.xml"/><Relationship Id="rId14" Type="http://schemas.openxmlformats.org/officeDocument/2006/relationships/tags" Target="../tags/tag335.xml"/><Relationship Id="rId15" Type="http://schemas.openxmlformats.org/officeDocument/2006/relationships/tags" Target="../tags/tag336.xml"/><Relationship Id="rId16" Type="http://schemas.openxmlformats.org/officeDocument/2006/relationships/tags" Target="../tags/tag337.xml"/><Relationship Id="rId17" Type="http://schemas.openxmlformats.org/officeDocument/2006/relationships/tags" Target="../tags/tag338.xml"/><Relationship Id="rId18" Type="http://schemas.openxmlformats.org/officeDocument/2006/relationships/tags" Target="../tags/tag339.xml"/><Relationship Id="rId19" Type="http://schemas.openxmlformats.org/officeDocument/2006/relationships/tags" Target="../tags/tag340.xml"/><Relationship Id="rId20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tags" Target="../tags/tag353.xml"/><Relationship Id="rId14" Type="http://schemas.openxmlformats.org/officeDocument/2006/relationships/tags" Target="../tags/tag354.xml"/><Relationship Id="rId15" Type="http://schemas.openxmlformats.org/officeDocument/2006/relationships/tags" Target="../tags/tag355.xml"/><Relationship Id="rId16" Type="http://schemas.openxmlformats.org/officeDocument/2006/relationships/tags" Target="../tags/tag356.xml"/><Relationship Id="rId17" Type="http://schemas.openxmlformats.org/officeDocument/2006/relationships/tags" Target="../tags/tag357.xml"/><Relationship Id="rId18" Type="http://schemas.openxmlformats.org/officeDocument/2006/relationships/tags" Target="../tags/tag358.xml"/><Relationship Id="rId19" Type="http://schemas.openxmlformats.org/officeDocument/2006/relationships/tags" Target="../tags/tag359.xml"/><Relationship Id="rId20" Type="http://schemas.openxmlformats.org/officeDocument/2006/relationships/tags" Target="../tags/tag360.xml"/><Relationship Id="rId21" Type="http://schemas.openxmlformats.org/officeDocument/2006/relationships/tags" Target="../tags/tag361.xml"/><Relationship Id="rId22" Type="http://schemas.openxmlformats.org/officeDocument/2006/relationships/tags" Target="../tags/tag362.xml"/><Relationship Id="rId23" Type="http://schemas.openxmlformats.org/officeDocument/2006/relationships/tags" Target="../tags/tag363.xml"/><Relationship Id="rId24" Type="http://schemas.openxmlformats.org/officeDocument/2006/relationships/tags" Target="../tags/tag364.xml"/><Relationship Id="rId25" Type="http://schemas.openxmlformats.org/officeDocument/2006/relationships/tags" Target="../tags/tag365.xml"/><Relationship Id="rId26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tags" Target="../tags/tag374.xml"/><Relationship Id="rId10" Type="http://schemas.openxmlformats.org/officeDocument/2006/relationships/tags" Target="../tags/tag375.xml"/><Relationship Id="rId11" Type="http://schemas.openxmlformats.org/officeDocument/2006/relationships/tags" Target="../tags/tag376.xml"/><Relationship Id="rId12" Type="http://schemas.openxmlformats.org/officeDocument/2006/relationships/tags" Target="../tags/tag377.xml"/><Relationship Id="rId13" Type="http://schemas.openxmlformats.org/officeDocument/2006/relationships/tags" Target="../tags/tag378.xml"/><Relationship Id="rId14" Type="http://schemas.openxmlformats.org/officeDocument/2006/relationships/tags" Target="../tags/tag379.xml"/><Relationship Id="rId1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tags" Target="../tags/tag388.xml"/><Relationship Id="rId6" Type="http://schemas.openxmlformats.org/officeDocument/2006/relationships/tags" Target="../tags/tag389.xml"/><Relationship Id="rId7" Type="http://schemas.openxmlformats.org/officeDocument/2006/relationships/tags" Target="../tags/tag390.xml"/><Relationship Id="rId8" Type="http://schemas.openxmlformats.org/officeDocument/2006/relationships/tags" Target="../tags/tag391.xml"/><Relationship Id="rId9" Type="http://schemas.openxmlformats.org/officeDocument/2006/relationships/tags" Target="../tags/tag392.xml"/><Relationship Id="rId10" Type="http://schemas.openxmlformats.org/officeDocument/2006/relationships/tags" Target="../tags/tag393.xml"/><Relationship Id="rId11" Type="http://schemas.openxmlformats.org/officeDocument/2006/relationships/tags" Target="../tags/tag394.xml"/><Relationship Id="rId12" Type="http://schemas.openxmlformats.org/officeDocument/2006/relationships/tags" Target="../tags/tag39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96.xml"/><Relationship Id="rId2" Type="http://schemas.openxmlformats.org/officeDocument/2006/relationships/tags" Target="../tags/tag397.xml"/><Relationship Id="rId3" Type="http://schemas.openxmlformats.org/officeDocument/2006/relationships/tags" Target="../tags/tag398.xml"/><Relationship Id="rId4" Type="http://schemas.openxmlformats.org/officeDocument/2006/relationships/tags" Target="../tags/tag399.xml"/><Relationship Id="rId5" Type="http://schemas.openxmlformats.org/officeDocument/2006/relationships/tags" Target="../tags/tag400.xml"/><Relationship Id="rId6" Type="http://schemas.openxmlformats.org/officeDocument/2006/relationships/tags" Target="../tags/tag401.xml"/><Relationship Id="rId7" Type="http://schemas.openxmlformats.org/officeDocument/2006/relationships/tags" Target="../tags/tag402.xml"/><Relationship Id="rId8" Type="http://schemas.openxmlformats.org/officeDocument/2006/relationships/tags" Target="../tags/tag403.xml"/><Relationship Id="rId9" Type="http://schemas.openxmlformats.org/officeDocument/2006/relationships/tags" Target="../tags/tag404.xml"/><Relationship Id="rId10" Type="http://schemas.openxmlformats.org/officeDocument/2006/relationships/tags" Target="../tags/tag405.xml"/><Relationship Id="rId11" Type="http://schemas.openxmlformats.org/officeDocument/2006/relationships/tags" Target="../tags/tag406.xml"/><Relationship Id="rId12" Type="http://schemas.openxmlformats.org/officeDocument/2006/relationships/tags" Target="../tags/tag407.xml"/><Relationship Id="rId13" Type="http://schemas.openxmlformats.org/officeDocument/2006/relationships/tags" Target="../tags/tag408.xml"/><Relationship Id="rId14" Type="http://schemas.openxmlformats.org/officeDocument/2006/relationships/tags" Target="../tags/tag409.xml"/><Relationship Id="rId15" Type="http://schemas.openxmlformats.org/officeDocument/2006/relationships/tags" Target="../tags/tag410.xml"/><Relationship Id="rId16" Type="http://schemas.openxmlformats.org/officeDocument/2006/relationships/tags" Target="../tags/tag411.xml"/><Relationship Id="rId17" Type="http://schemas.openxmlformats.org/officeDocument/2006/relationships/tags" Target="../tags/tag412.xml"/><Relationship Id="rId18" Type="http://schemas.openxmlformats.org/officeDocument/2006/relationships/tags" Target="../tags/tag413.xml"/><Relationship Id="rId19" Type="http://schemas.openxmlformats.org/officeDocument/2006/relationships/tags" Target="../tags/tag414.xml"/><Relationship Id="rId20" Type="http://schemas.openxmlformats.org/officeDocument/2006/relationships/tags" Target="../tags/tag415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16.xml"/><Relationship Id="rId2" Type="http://schemas.openxmlformats.org/officeDocument/2006/relationships/tags" Target="../tags/tag417.xml"/><Relationship Id="rId3" Type="http://schemas.openxmlformats.org/officeDocument/2006/relationships/tags" Target="../tags/tag418.xml"/><Relationship Id="rId4" Type="http://schemas.openxmlformats.org/officeDocument/2006/relationships/tags" Target="../tags/tag419.xml"/><Relationship Id="rId5" Type="http://schemas.openxmlformats.org/officeDocument/2006/relationships/tags" Target="../tags/tag420.xml"/><Relationship Id="rId6" Type="http://schemas.openxmlformats.org/officeDocument/2006/relationships/tags" Target="../tags/tag421.xml"/><Relationship Id="rId7" Type="http://schemas.openxmlformats.org/officeDocument/2006/relationships/tags" Target="../tags/tag422.xml"/><Relationship Id="rId8" Type="http://schemas.openxmlformats.org/officeDocument/2006/relationships/tags" Target="../tags/tag423.xml"/><Relationship Id="rId9" Type="http://schemas.openxmlformats.org/officeDocument/2006/relationships/tags" Target="../tags/tag424.xml"/><Relationship Id="rId10" Type="http://schemas.openxmlformats.org/officeDocument/2006/relationships/tags" Target="../tags/tag425.xml"/><Relationship Id="rId11" Type="http://schemas.openxmlformats.org/officeDocument/2006/relationships/tags" Target="../tags/tag426.xml"/><Relationship Id="rId12" Type="http://schemas.openxmlformats.org/officeDocument/2006/relationships/tags" Target="../tags/tag427.xml"/><Relationship Id="rId13" Type="http://schemas.openxmlformats.org/officeDocument/2006/relationships/tags" Target="../tags/tag428.xml"/><Relationship Id="rId14" Type="http://schemas.openxmlformats.org/officeDocument/2006/relationships/tags" Target="../tags/tag429.xml"/><Relationship Id="rId15" Type="http://schemas.openxmlformats.org/officeDocument/2006/relationships/tags" Target="../tags/tag430.xml"/><Relationship Id="rId16" Type="http://schemas.openxmlformats.org/officeDocument/2006/relationships/tags" Target="../tags/tag431.xml"/><Relationship Id="rId1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2024食品与饮料制造行业工作总结与展望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市场分析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技术发展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政策环境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行业定义与分类</a:t>
            </a:r>
            <a:endParaRPr altLang="en-US" lang="zh-CN"/>
          </a:p>
        </p:txBody>
      </p:sp>
      <p:sp>
        <p:nvSpPr>
          <p:cNvPr id="1049088" name="圆角矩形 30"/>
          <p:cNvSpPr/>
          <p:nvPr>
            <p:custDataLst>
              <p:tags r:id="rId1"/>
            </p:custDataLst>
          </p:nvPr>
        </p:nvSpPr>
        <p:spPr>
          <a:xfrm>
            <a:off x="2359447" y="1364400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0" name="圆角矩形 65"/>
          <p:cNvSpPr/>
          <p:nvPr>
            <p:custDataLst>
              <p:tags r:id="rId2"/>
            </p:custDataLst>
          </p:nvPr>
        </p:nvSpPr>
        <p:spPr>
          <a:xfrm>
            <a:off x="2359447" y="2600716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2" name="圆角矩形 72"/>
          <p:cNvSpPr/>
          <p:nvPr>
            <p:custDataLst>
              <p:tags r:id="rId3"/>
            </p:custDataLst>
          </p:nvPr>
        </p:nvSpPr>
        <p:spPr>
          <a:xfrm>
            <a:off x="2359447" y="3837031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4" name="圆角矩形 78"/>
          <p:cNvSpPr/>
          <p:nvPr>
            <p:custDataLst>
              <p:tags r:id="rId4"/>
            </p:custDataLst>
          </p:nvPr>
        </p:nvSpPr>
        <p:spPr>
          <a:xfrm>
            <a:off x="2359447" y="5073347"/>
            <a:ext cx="7867803" cy="110425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096" name="圆角矩形 35"/>
          <p:cNvSpPr/>
          <p:nvPr>
            <p:custDataLst>
              <p:tags r:id="rId5"/>
            </p:custDataLst>
          </p:nvPr>
        </p:nvSpPr>
        <p:spPr>
          <a:xfrm>
            <a:off x="1965497" y="1572567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8" name="圆角矩形 35"/>
          <p:cNvSpPr/>
          <p:nvPr>
            <p:custDataLst>
              <p:tags r:id="rId6"/>
            </p:custDataLst>
          </p:nvPr>
        </p:nvSpPr>
        <p:spPr>
          <a:xfrm>
            <a:off x="1965497" y="5281514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0" name="圆角矩形 35"/>
          <p:cNvSpPr/>
          <p:nvPr>
            <p:custDataLst>
              <p:tags r:id="rId7"/>
            </p:custDataLst>
          </p:nvPr>
        </p:nvSpPr>
        <p:spPr>
          <a:xfrm>
            <a:off x="1965497" y="4045198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2" name="圆角矩形 35"/>
          <p:cNvSpPr/>
          <p:nvPr>
            <p:custDataLst>
              <p:tags r:id="rId8"/>
            </p:custDataLst>
          </p:nvPr>
        </p:nvSpPr>
        <p:spPr>
          <a:xfrm>
            <a:off x="1965497" y="2808882"/>
            <a:ext cx="1897375" cy="6879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04" name="文本框 4"/>
          <p:cNvSpPr txBox="1"/>
          <p:nvPr>
            <p:custDataLst>
              <p:tags r:id="rId9"/>
            </p:custDataLst>
          </p:nvPr>
        </p:nvSpPr>
        <p:spPr>
          <a:xfrm>
            <a:off x="4307558" y="1419613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行业定义：食品与饮料制造行业是指从事食品和饮料生产、加工、销售等活动的行业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06" name="文本框 5"/>
          <p:cNvSpPr txBox="1"/>
          <p:nvPr>
            <p:custDataLst>
              <p:tags r:id="rId10"/>
            </p:custDataLst>
          </p:nvPr>
        </p:nvSpPr>
        <p:spPr>
          <a:xfrm>
            <a:off x="4307558" y="2655928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行业分类：根据产品类型、加工方式、销售渠道等因素，食品与饮料制造行业可分为多个子行业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08" name="文本框 6"/>
          <p:cNvSpPr txBox="1"/>
          <p:nvPr>
            <p:custDataLst>
              <p:tags r:id="rId11"/>
            </p:custDataLst>
          </p:nvPr>
        </p:nvSpPr>
        <p:spPr>
          <a:xfrm>
            <a:off x="4307558" y="3892244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行业特点：食品与饮料制造行业具有市场需求稳定、竞争激烈、技术含量高等特点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110" name="文本框 8"/>
          <p:cNvSpPr txBox="1"/>
          <p:nvPr>
            <p:custDataLst>
              <p:tags r:id="rId12"/>
            </p:custDataLst>
          </p:nvPr>
        </p:nvSpPr>
        <p:spPr>
          <a:xfrm>
            <a:off x="4307558" y="5128560"/>
            <a:ext cx="5864479" cy="99382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行业发展趋势：随着消费者需求的变化和技术的不断进步，食品与饮料制造行业将朝着更加健康、环保、智能化的方向发展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</a:t>
            </a:r>
            <a:endParaRPr altLang="en-US" lang="zh-CN"/>
          </a:p>
        </p:txBody>
      </p:sp>
      <p:sp>
        <p:nvSpPr>
          <p:cNvPr id="104915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6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7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0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18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18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行业规模：2024年食品与饮料制造行业的总产值、销售收入等数据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影响因素：影响食品与饮料制造行业发展的主要因素、政策环境等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行业趋势：食品与饮料制造行业的发展趋势、未来发展方向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增长情况：过去几年食品与饮料制造行业的增长率、未来几年的预测增长率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23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3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食品与饮料制造企业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零售商和分销商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4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原材料供应商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24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25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物流运输企业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9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2024年行业工作亮点</a:t>
            </a:r>
            <a:endParaRPr altLang="en-US" lang="zh-CN"/>
          </a:p>
        </p:txBody>
      </p:sp>
      <p:sp>
        <p:nvSpPr>
          <p:cNvPr id="104938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创新驱动发展：在产品研发、生产技术等方面取得显著成果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绿色环保理念：积极推广绿色生产，减少对环境的影响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9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智能化生产：引入先进的信息技术，提高生产效率和产品质量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0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国际化战略：加强与国际市场的合作，拓展海外市场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行业工作挑战与应对</a:t>
            </a:r>
            <a:endParaRPr altLang="en-US" lang="zh-CN"/>
          </a:p>
        </p:txBody>
      </p:sp>
      <p:sp>
        <p:nvSpPr>
          <p:cNvPr id="10494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市场竞争激烈：需要不断提高产品质量和服务水平，以保持竞争优势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法规政策变化：需要密切关注政策法规的变化，及时调整经营策略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原材料价格上涨：需要加强成本控制，寻找更优质的供应商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人才短缺：需要加大人才培养和引进力度，提高员工素质和技能水平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行业工作成果与影响</a:t>
            </a:r>
            <a:endParaRPr altLang="en-US" lang="zh-CN"/>
          </a:p>
        </p:txBody>
      </p:sp>
      <p:sp>
        <p:nvSpPr>
          <p:cNvPr id="1049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行业规模增长：食品与饮料制造行业在过去几年中取得了显著的增长，成为国民经济的重要支柱之一。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产品质量提升：随着市场竞争的加剧，企业不断提高产品质量，满足消费者需求，赢得了市场认可。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环保与可持续发展：越来越多的企业开始关注环保和可持续发展，采用环保材料和生产工艺，推动行业的绿色发展。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产业链协同：食品与饮料制造行业与农业、物流等相关行业紧密合作，形成完整的产业链，提高了整体竞争力。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6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市场分析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市场需求分析</a:t>
            </a:r>
            <a:endParaRPr altLang="en-US" lang="zh-CN"/>
          </a:p>
        </p:txBody>
      </p:sp>
      <p:sp>
        <p:nvSpPr>
          <p:cNvPr id="104965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8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9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消费者需求：消费者对食品与饮料的需求趋势和变化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未来趋势：食品与饮料制造行业未来的市场需求和趋势预测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竞争格局：行业内主要竞争对手的市场份额和竞争优势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行业需求：食品与饮料制造行业的市场需求和增长潜力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市场竞争格局分析</a:t>
            </a:r>
            <a:endParaRPr altLang="en-US" lang="zh-CN"/>
          </a:p>
        </p:txBody>
      </p:sp>
      <p:sp>
        <p:nvSpPr>
          <p:cNvPr id="104974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行业内竞争对手概述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4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市场份额分布情况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竞争策略与手段分析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未来竞争趋势预测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市场趋势预测</a:t>
            </a:r>
            <a:endParaRPr altLang="en-US" lang="zh-CN"/>
          </a:p>
        </p:txBody>
      </p:sp>
      <p:sp>
        <p:nvSpPr>
          <p:cNvPr id="10498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消费者对食品与饮料的需求不断升级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健康与营养成为主流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数字化转型推动行业变革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环保与可持续发展成为行业共识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6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技术发展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食品与饮料制造技术发展现状</a:t>
            </a:r>
            <a:endParaRPr altLang="en-US" lang="zh-CN"/>
          </a:p>
        </p:txBody>
      </p:sp>
      <p:sp>
        <p:nvSpPr>
          <p:cNvPr id="104995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6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7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8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9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自动化和智能化生产：提高生产效率和产品质量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绿色制造技术：降低能耗和减少环境污染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新型包装技术：提高产品保质期和安全性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生物技术的应用：在食品和饮料制造中广泛应用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食品与饮料制造技术发展趋势</a:t>
            </a:r>
            <a:endParaRPr altLang="en-US" lang="zh-CN"/>
          </a:p>
        </p:txBody>
      </p:sp>
      <p:sp>
        <p:nvSpPr>
          <p:cNvPr id="1050038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自动化与智能化技术：提高生产效率，降低人力成本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0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生物技术：在食品与饮料制造中的应用，如发酵、酶工程等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2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纳米技术：提高产品品质，如纳米包装、纳米添加剂等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4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信息技术：在食品溯源、质量控制等方面的应用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6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环保技术：如节能减排、废弃物资源化利用等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技术发展对行业的影响</a:t>
            </a:r>
            <a:endParaRPr altLang="en-US" lang="zh-CN"/>
          </a:p>
        </p:txBody>
      </p:sp>
      <p:sp>
        <p:nvSpPr>
          <p:cNvPr id="105008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9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自动化和机器人技术提高生产效率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9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9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数据分析助力精准决策和市场预测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0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人工智能和机器学习优化产品设计和研发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0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10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1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物联网和区块链技术保障食品安全和溯源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15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15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政策环境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政策环境对行业的影响</a:t>
            </a:r>
            <a:endParaRPr altLang="en-US" lang="zh-CN"/>
          </a:p>
        </p:txBody>
      </p:sp>
      <p:cxnSp>
        <p:nvCxnSpPr>
          <p:cNvPr id="3145929" name="直接连接符 2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53897" y="214733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1050246" name="椭圆 21"/>
          <p:cNvSpPr/>
          <p:nvPr>
            <p:custDataLst>
              <p:tags r:id="rId2"/>
            </p:custDataLst>
          </p:nvPr>
        </p:nvSpPr>
        <p:spPr>
          <a:xfrm>
            <a:off x="2608373" y="1553767"/>
            <a:ext cx="490397" cy="490397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48" name="文本框 34"/>
          <p:cNvSpPr txBox="1"/>
          <p:nvPr>
            <p:custDataLst>
              <p:tags r:id="rId3"/>
            </p:custDataLst>
          </p:nvPr>
        </p:nvSpPr>
        <p:spPr>
          <a:xfrm>
            <a:off x="2605108" y="162363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01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50" name="矩形 19"/>
          <p:cNvSpPr/>
          <p:nvPr>
            <p:custDataLst>
              <p:tags r:id="rId4"/>
            </p:custDataLst>
          </p:nvPr>
        </p:nvSpPr>
        <p:spPr bwMode="auto">
          <a:xfrm>
            <a:off x="3493176" y="1364400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政策法规的制定与实施：政策环境的变化对食品与饮料制造行业有着重要的影响，如食品安全法规的加强、环保要求的提高等，这些政策法规的制定和实施对行业的生产、销售和运营都产生了深远的影响。 </a:t>
            </a:r>
            <a:endParaRPr altLang="en-US" b="1" sz="1000" lang="zh-CN" spc="1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52" name="文本框 26"/>
          <p:cNvSpPr txBox="1"/>
          <p:nvPr>
            <p:custDataLst>
              <p:tags r:id="rId5"/>
            </p:custDataLst>
          </p:nvPr>
        </p:nvSpPr>
        <p:spPr>
          <a:xfrm>
            <a:off x="3493176" y="1757501"/>
            <a:ext cx="6093716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indent="0" marL="0"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54" name="椭圆 22"/>
          <p:cNvSpPr/>
          <p:nvPr>
            <p:custDataLst>
              <p:tags r:id="rId6"/>
            </p:custDataLst>
          </p:nvPr>
        </p:nvSpPr>
        <p:spPr>
          <a:xfrm>
            <a:off x="2608373" y="2781391"/>
            <a:ext cx="490397" cy="490397"/>
          </a:xfrm>
          <a:prstGeom prst="ellipse"/>
          <a:solidFill>
            <a:schemeClr val="accent2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56" name="文本框 35"/>
          <p:cNvSpPr txBox="1"/>
          <p:nvPr>
            <p:custDataLst>
              <p:tags r:id="rId7"/>
            </p:custDataLst>
          </p:nvPr>
        </p:nvSpPr>
        <p:spPr>
          <a:xfrm>
            <a:off x="2605108" y="2861056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02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58" name="矩形 29"/>
          <p:cNvSpPr/>
          <p:nvPr>
            <p:custDataLst>
              <p:tags r:id="rId8"/>
            </p:custDataLst>
          </p:nvPr>
        </p:nvSpPr>
        <p:spPr bwMode="auto">
          <a:xfrm>
            <a:off x="3493176" y="2592024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政策导向与行业发展趋势：政策环境的变化也反映了行业的发展趋势。例如，政府对健康饮食的倡导和对传统食品产业的扶持，将推动食品与饮料制造行业向健康、绿色、创新的方向发展。 </a:t>
            </a:r>
            <a:endParaRPr altLang="en-US" b="1" sz="1000" lang="zh-CN" spc="1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60" name="文本框 31"/>
          <p:cNvSpPr txBox="1"/>
          <p:nvPr>
            <p:custDataLst>
              <p:tags r:id="rId9"/>
            </p:custDataLst>
          </p:nvPr>
        </p:nvSpPr>
        <p:spPr>
          <a:xfrm>
            <a:off x="3493176" y="2984472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62" name="椭圆 6"/>
          <p:cNvSpPr/>
          <p:nvPr>
            <p:custDataLst>
              <p:tags r:id="rId10"/>
            </p:custDataLst>
          </p:nvPr>
        </p:nvSpPr>
        <p:spPr>
          <a:xfrm>
            <a:off x="2608373" y="4011627"/>
            <a:ext cx="490397" cy="490397"/>
          </a:xfrm>
          <a:prstGeom prst="ellipse"/>
          <a:solidFill>
            <a:schemeClr val="accent3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64" name="文本框 36"/>
          <p:cNvSpPr txBox="1"/>
          <p:nvPr>
            <p:custDataLst>
              <p:tags r:id="rId11"/>
            </p:custDataLst>
          </p:nvPr>
        </p:nvSpPr>
        <p:spPr>
          <a:xfrm>
            <a:off x="2605108" y="4081497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03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66" name="矩形 32"/>
          <p:cNvSpPr/>
          <p:nvPr>
            <p:custDataLst>
              <p:tags r:id="rId12"/>
            </p:custDataLst>
          </p:nvPr>
        </p:nvSpPr>
        <p:spPr bwMode="auto">
          <a:xfrm>
            <a:off x="3493176" y="3818995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政策对行业竞争力的影响：政策环境的变化还对行业的竞争力产生影响。例如，税收政策的调整、贸易政策的改变等，都会对企业的成本、市场拓展等方面产生影响，从而影响行业的竞争力。 </a:t>
            </a:r>
            <a:endParaRPr altLang="en-US" b="1" sz="1000" lang="zh-CN" spc="1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68" name="文本框 33"/>
          <p:cNvSpPr txBox="1"/>
          <p:nvPr>
            <p:custDataLst>
              <p:tags r:id="rId13"/>
            </p:custDataLst>
          </p:nvPr>
        </p:nvSpPr>
        <p:spPr>
          <a:xfrm>
            <a:off x="3493176" y="4211443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sp>
        <p:nvSpPr>
          <p:cNvPr id="1050270" name="椭圆 8"/>
          <p:cNvSpPr/>
          <p:nvPr>
            <p:custDataLst>
              <p:tags r:id="rId14"/>
            </p:custDataLst>
          </p:nvPr>
        </p:nvSpPr>
        <p:spPr>
          <a:xfrm>
            <a:off x="2608373" y="5238598"/>
            <a:ext cx="490397" cy="490397"/>
          </a:xfrm>
          <a:prstGeom prst="ellipse"/>
          <a:solidFill>
            <a:schemeClr val="accent4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1050272" name="文本框 9"/>
          <p:cNvSpPr txBox="1"/>
          <p:nvPr>
            <p:custDataLst>
              <p:tags r:id="rId15"/>
            </p:custDataLst>
          </p:nvPr>
        </p:nvSpPr>
        <p:spPr>
          <a:xfrm>
            <a:off x="2605108" y="5308468"/>
            <a:ext cx="497579" cy="334985"/>
          </a:xfrm>
          <a:prstGeom prst="rect"/>
          <a:noFill/>
        </p:spPr>
        <p:txBody>
          <a:bodyPr anchor="ctr" anchorCtr="0" rtlCol="0" wrap="square">
            <a:normAutofit fontScale="90000"/>
          </a:bodyPr>
          <a:p>
            <a:pPr algn="ctr"/>
            <a:r>
              <a:rPr altLang="zh-CN" b="1" dirty="0" lang="en-US">
                <a:solidFill>
                  <a:srgbClr val="FFFFFF"/>
                </a:solidFill>
                <a:latin typeface="+mj-lt"/>
                <a:ea typeface="微软雅黑" panose="020B0503020204020204" pitchFamily="34" charset="-122"/>
                <a:cs typeface="+mj-lt"/>
              </a:rPr>
              <a:t>04</a:t>
            </a:r>
            <a:endParaRPr altLang="zh-CN" b="1" dirty="0" lang="en-US">
              <a:solidFill>
                <a:srgbClr val="FFFFFF"/>
              </a:solidFill>
              <a:latin typeface="+mj-lt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050274" name="矩形 10"/>
          <p:cNvSpPr/>
          <p:nvPr>
            <p:custDataLst>
              <p:tags r:id="rId16"/>
            </p:custDataLst>
          </p:nvPr>
        </p:nvSpPr>
        <p:spPr bwMode="auto">
          <a:xfrm>
            <a:off x="3493176" y="5045966"/>
            <a:ext cx="6093716" cy="392448"/>
          </a:xfrm>
          <a:prstGeom prst="rect"/>
          <a:noFill/>
          <a:ln>
            <a:noFill/>
          </a:ln>
        </p:spPr>
        <p:txBody>
          <a:bodyPr anchor="b" anchorCtr="0" bIns="0" lIns="90170" rIns="90170" rtlCol="0" tIns="4699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b="1" sz="1000" lang="zh-CN" spc="1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 Normal" panose="020B0400000000000000" charset="-122"/>
              </a:rPr>
              <a:t>政策对企业发展的影响：政策环境的变化对企业的发展也有着直接的影响。例如，政府对环保要求的提高，将促使企业加强环保投入，提高生产效率，同时也推动了企业进行技术创新和转型升级。</a:t>
            </a:r>
            <a:endParaRPr altLang="en-US" b="1" sz="1000" lang="zh-CN" spc="1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 Normal" panose="020B0400000000000000" charset="-122"/>
            </a:endParaRPr>
          </a:p>
        </p:txBody>
      </p:sp>
      <p:sp>
        <p:nvSpPr>
          <p:cNvPr id="1050276" name="文本框 11"/>
          <p:cNvSpPr txBox="1"/>
          <p:nvPr>
            <p:custDataLst>
              <p:tags r:id="rId17"/>
            </p:custDataLst>
          </p:nvPr>
        </p:nvSpPr>
        <p:spPr>
          <a:xfrm>
            <a:off x="3493176" y="5438414"/>
            <a:ext cx="6093063" cy="739186"/>
          </a:xfrm>
          <a:prstGeom prst="rect"/>
          <a:ln>
            <a:noFill/>
            <a:prstDash val="sysDash"/>
          </a:ln>
        </p:spPr>
        <p:txBody>
          <a:bodyPr anchor="t" anchorCtr="0" bIns="46990" lIns="90170" rIns="90170" rtlCol="0" tIns="46990" vert="horz" wrap="square">
            <a:normAutofit/>
          </a:bodyPr>
          <a:lstStyle>
            <a:lvl1pPr fontAlgn="auto" indent="-228600" lvl="0" marL="22860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80604020202020204" pitchFamily="34" charset="0"/>
              <a:buChar char="●"/>
              <a:defRPr baseline="0" b="0" cap="none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 marL="0">
              <a:buClrTx/>
              <a:buSzTx/>
              <a:buNone/>
            </a:pPr>
            <a:r>
              <a:rPr altLang="en-US" dirty="0" sz="1200" lang="zh-CN" spc="130">
                <a:ln>
                  <a:noFill/>
                  <a:prstDash val="sysDot"/>
                </a:ln>
                <a:sym typeface="+mn-ea"/>
              </a:rPr>
              <a:t>单击此处添加文本具体内容，简明扼要地阐述您的观点。根据需要可酌情增减文字，以便观者准确地理解您传达的思想</a:t>
            </a:r>
            <a:endParaRPr altLang="en-US" dirty="0" sz="1200" lang="zh-CN" spc="130">
              <a:ln>
                <a:noFill/>
                <a:prstDash val="sysDot"/>
              </a:ln>
              <a:sym typeface="+mn-ea"/>
            </a:endParaRPr>
          </a:p>
        </p:txBody>
      </p:sp>
      <p:cxnSp>
        <p:nvCxnSpPr>
          <p:cNvPr id="3145931" name="直接连接符 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853897" y="3376267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cxnSp>
        <p:nvCxnSpPr>
          <p:cNvPr id="3145933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2853897" y="4599973"/>
            <a:ext cx="0" cy="525005"/>
          </a:xfrm>
          <a:prstGeom prst="line"/>
          <a:solidFill>
            <a:srgbClr val="00993F"/>
          </a:solidFill>
          <a:ln w="12700">
            <a:solidFill>
              <a:schemeClr val="bg1">
                <a:lumMod val="75000"/>
                <a:alpha val="5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政策环境变化趋势预测</a:t>
            </a:r>
            <a:endParaRPr altLang="en-US" lang="zh-CN"/>
          </a:p>
        </p:txBody>
      </p:sp>
      <p:sp>
        <p:nvSpPr>
          <p:cNvPr id="1050318" name="任意多边形 10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38200" y="1488865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20" name="任意多边形 20"/>
          <p:cNvSpPr/>
          <p:nvPr>
            <p:custDataLst>
              <p:tags r:id="rId2"/>
            </p:custDataLst>
          </p:nvPr>
        </p:nvSpPr>
        <p:spPr>
          <a:xfrm>
            <a:off x="917965" y="1550972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39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14442" y="1740338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22" name="正文"/>
          <p:cNvSpPr txBox="1"/>
          <p:nvPr>
            <p:custDataLst>
              <p:tags r:id="rId4"/>
            </p:custDataLst>
          </p:nvPr>
        </p:nvSpPr>
        <p:spPr>
          <a:xfrm>
            <a:off x="2331208" y="1561324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政策环境概述：介绍当前食品与饮料制造行业的政策环境背景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24" name="矩形 2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776" y="1557670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326" name="任意多边形 27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8200" y="2435086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28" name="任意多边形 28"/>
          <p:cNvSpPr/>
          <p:nvPr>
            <p:custDataLst>
              <p:tags r:id="rId7"/>
            </p:custDataLst>
          </p:nvPr>
        </p:nvSpPr>
        <p:spPr>
          <a:xfrm>
            <a:off x="917965" y="2497194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1" name="直接连接符 29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14442" y="2686560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30" name="正文"/>
          <p:cNvSpPr txBox="1"/>
          <p:nvPr>
            <p:custDataLst>
              <p:tags r:id="rId9"/>
            </p:custDataLst>
          </p:nvPr>
        </p:nvSpPr>
        <p:spPr>
          <a:xfrm>
            <a:off x="2331208" y="2507545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政策环境变化趋势：分析近年来政策环境的变化趋势，如政策调整、法规完善等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32" name="矩形 3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776" y="2503891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334" name="任意多边形 33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200" y="3381308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36" name="任意多边形 34"/>
          <p:cNvSpPr/>
          <p:nvPr>
            <p:custDataLst>
              <p:tags r:id="rId12"/>
            </p:custDataLst>
          </p:nvPr>
        </p:nvSpPr>
        <p:spPr>
          <a:xfrm>
            <a:off x="917965" y="3443415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3" name="直接连接符 36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14442" y="3632781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38" name="正文"/>
          <p:cNvSpPr txBox="1"/>
          <p:nvPr>
            <p:custDataLst>
              <p:tags r:id="rId14"/>
            </p:custDataLst>
          </p:nvPr>
        </p:nvSpPr>
        <p:spPr>
          <a:xfrm>
            <a:off x="2331208" y="3453766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 lnSpcReduction="20000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政策环境对行业的影响：探讨政策环境变化对食品与饮料制造行业的影响，如市场格局、竞争态势等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40" name="矩形 3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776" y="3450113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342" name="任意多边形 63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838200" y="4327529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44" name="任意多边形 64"/>
          <p:cNvSpPr/>
          <p:nvPr>
            <p:custDataLst>
              <p:tags r:id="rId17"/>
            </p:custDataLst>
          </p:nvPr>
        </p:nvSpPr>
        <p:spPr>
          <a:xfrm>
            <a:off x="917965" y="4389636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5" name="直接连接符 6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14442" y="4579002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46" name="正文"/>
          <p:cNvSpPr txBox="1"/>
          <p:nvPr>
            <p:custDataLst>
              <p:tags r:id="rId19"/>
            </p:custDataLst>
          </p:nvPr>
        </p:nvSpPr>
        <p:spPr>
          <a:xfrm>
            <a:off x="2331208" y="4399987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未来政策环境展望：预测未来政策环境的发展趋势，如政策走向、法规完善等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48" name="矩形 67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776" y="4396334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350" name="任意多边形 69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838200" y="5273750"/>
            <a:ext cx="10515600" cy="77999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352" name="任意多边形 70"/>
          <p:cNvSpPr/>
          <p:nvPr>
            <p:custDataLst>
              <p:tags r:id="rId22"/>
            </p:custDataLst>
          </p:nvPr>
        </p:nvSpPr>
        <p:spPr>
          <a:xfrm>
            <a:off x="917965" y="5335858"/>
            <a:ext cx="10356070" cy="65577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70" h="1281">
                <a:moveTo>
                  <a:pt x="192" y="0"/>
                </a:moveTo>
                <a:lnTo>
                  <a:pt x="17091" y="0"/>
                </a:lnTo>
                <a:lnTo>
                  <a:pt x="17091" y="7"/>
                </a:lnTo>
                <a:cubicBezTo>
                  <a:pt x="17101" y="100"/>
                  <a:pt x="17175" y="174"/>
                  <a:pt x="17268" y="184"/>
                </a:cubicBezTo>
                <a:lnTo>
                  <a:pt x="17270" y="184"/>
                </a:lnTo>
                <a:lnTo>
                  <a:pt x="17270" y="1091"/>
                </a:lnTo>
                <a:lnTo>
                  <a:pt x="17261" y="1092"/>
                </a:lnTo>
                <a:cubicBezTo>
                  <a:pt x="17164" y="1102"/>
                  <a:pt x="17088" y="1181"/>
                  <a:pt x="17083" y="1279"/>
                </a:cubicBezTo>
                <a:lnTo>
                  <a:pt x="17083" y="1281"/>
                </a:lnTo>
                <a:lnTo>
                  <a:pt x="186" y="1281"/>
                </a:lnTo>
                <a:lnTo>
                  <a:pt x="186" y="1279"/>
                </a:lnTo>
                <a:cubicBezTo>
                  <a:pt x="181" y="1181"/>
                  <a:pt x="104" y="1102"/>
                  <a:pt x="8" y="1092"/>
                </a:cubicBezTo>
                <a:lnTo>
                  <a:pt x="0" y="1091"/>
                </a:lnTo>
                <a:lnTo>
                  <a:pt x="0" y="185"/>
                </a:lnTo>
                <a:lnTo>
                  <a:pt x="5" y="185"/>
                </a:lnTo>
                <a:cubicBezTo>
                  <a:pt x="103" y="180"/>
                  <a:pt x="182" y="103"/>
                  <a:pt x="192" y="7"/>
                </a:cubicBezTo>
                <a:lnTo>
                  <a:pt x="192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47" name="直接连接符 71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2114442" y="5525224"/>
            <a:ext cx="0" cy="276438"/>
          </a:xfrm>
          <a:prstGeom prst="line"/>
          <a:ln w="22225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354" name="正文"/>
          <p:cNvSpPr txBox="1"/>
          <p:nvPr>
            <p:custDataLst>
              <p:tags r:id="rId24"/>
            </p:custDataLst>
          </p:nvPr>
        </p:nvSpPr>
        <p:spPr>
          <a:xfrm>
            <a:off x="2331208" y="5346209"/>
            <a:ext cx="8790603" cy="649690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企业应对策略：提出企业应对政策环境变化的策略建议，如加强政策研究、调整市场策略等</a:t>
            </a:r>
            <a:endParaRPr altLang="en-US" dirty="0" sz="16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356" name="矩形 73"/>
          <p:cNvSpPr>
            <a:spLocks noChangeAspect="1"/>
          </p:cNvSpPr>
          <p:nvPr>
            <p:custDataLst>
              <p:tags r:id="rId25"/>
            </p:custDataLst>
          </p:nvPr>
        </p:nvSpPr>
        <p:spPr>
          <a:xfrm flipH="1">
            <a:off x="1137776" y="5342555"/>
            <a:ext cx="862803" cy="649690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政策环境对未来发展的影响</a:t>
            </a:r>
            <a:endParaRPr altLang="en-US" lang="zh-CN"/>
          </a:p>
        </p:txBody>
      </p:sp>
      <p:sp>
        <p:nvSpPr>
          <p:cNvPr id="105039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0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政策环境对行业发展的监管与规范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0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政策环境对行业发展的挑战与机遇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1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政策环境对未来发展的推动作用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42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2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政策环境对食品与饮料制造行业的影响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46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505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健康与营养成为主流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数字化与智能化生产加速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可持续发展成为关键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跨界合作与创新成为趋势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行业未来发展重点领域</a:t>
            </a:r>
            <a:endParaRPr altLang="en-US" lang="zh-CN"/>
          </a:p>
        </p:txBody>
      </p:sp>
      <p:sp>
        <p:nvSpPr>
          <p:cNvPr id="1050624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26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73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628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健康食品领域：随着消费者对健康饮食的关注，健康食品市场将持续增长，未来将有更多创新和多样化产品推出。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30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632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34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75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636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功能性食品领域：功能性食品是指具有特定健康功能的食品，如益生菌、蛋白质等。未来，功能性食品将成为市场的重要增长点。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38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640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42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77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644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绿色有机食品领域：随着消费者对环保和可持续发展的关注，绿色有机食品市场将进一步扩大，未来将有更多有机认证和绿色生产的企业涌现。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46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50648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50650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979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652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智能制造领域：随着科技的发展，智能制造将成为食品与饮料制造行业的重要趋势。未来将有更多企业采用自动化、数字化和智能化技术提高生产效率和产品质量。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50654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行业未来发展策略建议</a:t>
            </a:r>
            <a:endParaRPr altLang="en-US" lang="zh-CN"/>
          </a:p>
        </p:txBody>
      </p:sp>
      <p:sp>
        <p:nvSpPr>
          <p:cNvPr id="105069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推动绿色发展，减少对环境的影响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加大科技创新力度，提高产品质量和附加值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加强品牌建设，提升企业知名度和竞争力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加强人才培养和引进，提高企业综合素质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6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76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7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8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18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6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017_3*l_h_i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017_3*l_h_i*1_1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017_3*l_h_i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7_3*l_h_a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25"/>
  <p:tag name="KSO_WM_UNIT_PRESET_TEXT" val="单击添加标题"/>
  <p:tag name="KSO_WM_UNIT_TEXT_FILL_FORE_SCHEMECOLOR_INDEX" val="5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7_3*l_h_f*1_1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VALUE" val="111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017_3*l_h_i*1_2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1017_3*l_h_i*1_2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7_3*l_h_a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6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7_3*l_h_f*1_2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017_3*l_h_i*1_3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ID" val="diagram20231017_3*l_h_i*1_3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7_3*l_h_a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7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7_3*l_h_f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017_3*l_h_i*1_4_3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diagram20231017_3*l_h_i*1_4_2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017_3*l_h_a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添加标题"/>
  <p:tag name="KSO_WM_UNIT_TEXT_FILL_FORE_SCHEMECOLOR_INDEX" val="8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017_3*l_h_f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UNIT_PRESET_TEXT" val="单击此处添加文本具体内容，简明扼要地阐述您的观点。根据需要可酌情增减文字，以便观者准确地理解您传达的思想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017_3*l_h_i*1_3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017_3*l_h_i*1_4_1"/>
  <p:tag name="KSO_WM_TEMPLATE_CATEGORY" val="diagram"/>
  <p:tag name="KSO_WM_TEMPLATE_INDEX" val="2023101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99.09999999999997,&quot;width&quot;:56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-0.25,&quot;colorType&quot;:1,&quot;foreColorIndex&quot;:14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4*l_h_i*1_1_2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1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4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4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4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4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4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4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4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4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4*l_h_i*1_5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3_4*l_h_f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73_4*l_h_a*1_5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8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7,&quot;width&quot;:863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35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V1916A</dc:creator>
  <dcterms:created xsi:type="dcterms:W3CDTF">2023-12-17T13:15:37Z</dcterms:created>
  <dcterms:modified xsi:type="dcterms:W3CDTF">2023-12-17T13:15:37Z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b3a35352a12145d2b9db217a3bf70c5d_21</vt:lpwstr>
  </property>
</Properties>
</file>